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14"/>
  </p:notesMasterIdLst>
  <p:sldIdLst>
    <p:sldId id="256" r:id="rId2"/>
    <p:sldId id="266" r:id="rId3"/>
    <p:sldId id="267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5" r:id="rId12"/>
    <p:sldId id="264" r:id="rId13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5852" autoAdjust="0"/>
    <p:restoredTop sz="92857" autoAdjust="0"/>
  </p:normalViewPr>
  <p:slideViewPr>
    <p:cSldViewPr snapToGrid="0">
      <p:cViewPr varScale="1">
        <p:scale>
          <a:sx n="111" d="100"/>
          <a:sy n="111" d="100"/>
        </p:scale>
        <p:origin x="1116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9037D9-C3F1-4BD9-81C4-5BDEC6505B60}" type="datetimeFigureOut">
              <a:rPr lang="da-DK" smtClean="0"/>
              <a:t>07-03-2024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9813D4-A92D-4FAB-8332-3C92F777933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502885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Hvad lærte vi i sidste modul? 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9813D4-A92D-4FAB-8332-3C92F777933D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591427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1) Informere om begivenheder i ind og udland. En nyhed er aktuel. </a:t>
            </a:r>
          </a:p>
          <a:p>
            <a:r>
              <a:rPr lang="da-DK" dirty="0"/>
              <a:t>2) Gået fra afsenderorienteret nyhedsformidling til modtagerorienteret (før kun DR)</a:t>
            </a:r>
          </a:p>
          <a:p>
            <a:r>
              <a:rPr lang="da-DK" dirty="0"/>
              <a:t>3) Nyheder vil informere, ritual, formen er genkendelig; tryghed, underholdning</a:t>
            </a:r>
          </a:p>
          <a:p>
            <a:r>
              <a:rPr lang="da-DK" dirty="0"/>
              <a:t>4) </a:t>
            </a:r>
            <a:r>
              <a:rPr lang="da-DK" dirty="0" err="1"/>
              <a:t>Telegrambureaer</a:t>
            </a:r>
            <a:r>
              <a:rPr lang="da-DK" dirty="0"/>
              <a:t>, forventede (nytårstale), opsøgende journalistik, medarbejdere i udlandet, lobbyarbejde, </a:t>
            </a:r>
          </a:p>
          <a:p>
            <a:r>
              <a:rPr lang="da-DK" dirty="0"/>
              <a:t>5) kriterier; Nærhed, Det </a:t>
            </a:r>
            <a:r>
              <a:rPr lang="da-DK" dirty="0" err="1"/>
              <a:t>udsædvanlige</a:t>
            </a:r>
            <a:r>
              <a:rPr lang="da-DK" dirty="0"/>
              <a:t>, kendte, tidsafgræsning, </a:t>
            </a:r>
          </a:p>
          <a:p>
            <a:r>
              <a:rPr lang="da-DK" dirty="0"/>
              <a:t>6) DR: har mere fokus på troværdighed, hvor TV: har fokus på borgerens rettigheder i nyhedsformidlingen. </a:t>
            </a:r>
          </a:p>
          <a:p>
            <a:r>
              <a:rPr lang="da-DK" dirty="0"/>
              <a:t>7) Det handler ikke kun om at informere borgerne om samfundet, men i lige så høj grad om at informere samfundet om borgerne</a:t>
            </a:r>
          </a:p>
          <a:p>
            <a:r>
              <a:rPr lang="da-DK" dirty="0"/>
              <a:t>8) Holder kritisk øje med magthaverne, fokus på etik og troværdighed. Vejer Journalistikken højest. </a:t>
            </a:r>
          </a:p>
          <a:p>
            <a:r>
              <a:rPr lang="da-DK" dirty="0"/>
              <a:t> 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9813D4-A92D-4FAB-8332-3C92F777933D}" type="slidenum">
              <a:rPr lang="da-DK" smtClean="0"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222515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374DF12-7BAF-4FB2-B42C-FD56B7089B7C}" type="datetimeFigureOut">
              <a:rPr lang="da-DK" smtClean="0"/>
              <a:t>07-03-2024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0C768BB2-CEF0-424B-BD9E-C8BABB58C330}" type="slidenum">
              <a:rPr lang="da-DK" smtClean="0"/>
              <a:t>‹nr.›</a:t>
            </a:fld>
            <a:endParaRPr lang="da-DK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1078824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4DF12-7BAF-4FB2-B42C-FD56B7089B7C}" type="datetimeFigureOut">
              <a:rPr lang="da-DK" smtClean="0"/>
              <a:t>07-03-2024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68BB2-CEF0-424B-BD9E-C8BABB58C33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655592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fsnitsoverskrif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F374DF12-7BAF-4FB2-B42C-FD56B7089B7C}" type="datetimeFigureOut">
              <a:rPr lang="da-DK" smtClean="0"/>
              <a:t>07-03-2024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0C768BB2-CEF0-424B-BD9E-C8BABB58C330}" type="slidenum">
              <a:rPr lang="da-DK" smtClean="0"/>
              <a:t>‹nr.›</a:t>
            </a:fld>
            <a:endParaRPr lang="da-DK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89244291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4DF12-7BAF-4FB2-B42C-FD56B7089B7C}" type="datetimeFigureOut">
              <a:rPr lang="da-DK" smtClean="0"/>
              <a:t>07-03-2024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68BB2-CEF0-424B-BD9E-C8BABB58C33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2831791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4DF12-7BAF-4FB2-B42C-FD56B7089B7C}" type="datetimeFigureOut">
              <a:rPr lang="da-DK" smtClean="0"/>
              <a:t>07-03-2024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68BB2-CEF0-424B-BD9E-C8BABB58C33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8320945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4DF12-7BAF-4FB2-B42C-FD56B7089B7C}" type="datetimeFigureOut">
              <a:rPr lang="da-DK" smtClean="0"/>
              <a:t>07-03-2024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68BB2-CEF0-424B-BD9E-C8BABB58C33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71922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4DF12-7BAF-4FB2-B42C-FD56B7089B7C}" type="datetimeFigureOut">
              <a:rPr lang="da-DK" smtClean="0"/>
              <a:t>07-03-2024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68BB2-CEF0-424B-BD9E-C8BABB58C33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116066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F374DF12-7BAF-4FB2-B42C-FD56B7089B7C}" type="datetimeFigureOut">
              <a:rPr lang="da-DK" smtClean="0"/>
              <a:t>07-03-2024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0C768BB2-CEF0-424B-BD9E-C8BABB58C330}" type="slidenum">
              <a:rPr lang="da-DK" smtClean="0"/>
              <a:t>‹nr.›</a:t>
            </a:fld>
            <a:endParaRPr lang="da-DK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4207309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F374DF12-7BAF-4FB2-B42C-FD56B7089B7C}" type="datetimeFigureOut">
              <a:rPr lang="da-DK" smtClean="0"/>
              <a:t>07-03-2024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0C768BB2-CEF0-424B-BD9E-C8BABB58C33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487309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4DF12-7BAF-4FB2-B42C-FD56B7089B7C}" type="datetimeFigureOut">
              <a:rPr lang="da-DK" smtClean="0"/>
              <a:t>07-03-2024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68BB2-CEF0-424B-BD9E-C8BABB58C33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18970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4DF12-7BAF-4FB2-B42C-FD56B7089B7C}" type="datetimeFigureOut">
              <a:rPr lang="da-DK" smtClean="0"/>
              <a:t>07-03-2024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68BB2-CEF0-424B-BD9E-C8BABB58C33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486902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F374DF12-7BAF-4FB2-B42C-FD56B7089B7C}" type="datetimeFigureOut">
              <a:rPr lang="da-DK" smtClean="0"/>
              <a:t>07-03-2024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0C768BB2-CEF0-424B-BD9E-C8BABB58C330}" type="slidenum">
              <a:rPr lang="da-DK" smtClean="0"/>
              <a:t>‹nr.›</a:t>
            </a:fld>
            <a:endParaRPr lang="da-DK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4668014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sz="6600" dirty="0"/>
              <a:t>Nyhedsformidling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434884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Læringsmål for timen i dag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sz="2800" dirty="0"/>
              <a:t>I kan definere, hvad en nyhed er, samt hvad der er karakteristisk for nyhedsformidling, og hvad nyhedsprogrammernes funktion er.</a:t>
            </a:r>
          </a:p>
          <a:p>
            <a:endParaRPr lang="da-DK" sz="2800" dirty="0"/>
          </a:p>
          <a:p>
            <a:r>
              <a:rPr lang="da-DK" sz="2800" dirty="0"/>
              <a:t>I kan huske og beskrive nyhedskriterierne samt forklare, hvordan nyhedskriterierne opfyldes i forskellige nyhedstekster. 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3808348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Lektien til i dag – pararbejde 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da-DK" sz="2400" dirty="0"/>
              <a:t>Hvad er en nyhed? (reflekter over dette)</a:t>
            </a:r>
          </a:p>
          <a:p>
            <a:r>
              <a:rPr lang="da-DK" sz="2400" dirty="0"/>
              <a:t>Giv en definition af nyhedsformidling – kom gerne (kort) ind på det historiske perspektiv, der er beskrevet i lektien til i dag. </a:t>
            </a:r>
          </a:p>
          <a:p>
            <a:r>
              <a:rPr lang="da-DK" sz="2400" dirty="0"/>
              <a:t>Hvad er nyhedsprogrammernes funktion? Hvorfor ser/læser vi nyheder? </a:t>
            </a:r>
          </a:p>
          <a:p>
            <a:r>
              <a:rPr lang="da-DK" sz="2400" dirty="0"/>
              <a:t>Hvordan indsamles indholdet til nyheder?</a:t>
            </a:r>
          </a:p>
          <a:p>
            <a:r>
              <a:rPr lang="da-DK" sz="2400" dirty="0"/>
              <a:t>Hvad er ideen med ”den omvendte OBS”? (i TV2-målsætningen)</a:t>
            </a:r>
          </a:p>
          <a:p>
            <a:r>
              <a:rPr lang="da-DK" sz="2400" dirty="0"/>
              <a:t>Hvordan opfatter DR sin egen rolle som nyhedsformidler? </a:t>
            </a:r>
          </a:p>
          <a:p>
            <a:r>
              <a:rPr lang="da-DK" sz="2400" dirty="0"/>
              <a:t>Hvordan adskiller DR og TV sig fra hinanden i deres målsætninger. </a:t>
            </a:r>
          </a:p>
          <a:p>
            <a:endParaRPr lang="da-DK" sz="2400" dirty="0"/>
          </a:p>
          <a:p>
            <a:endParaRPr lang="da-DK" sz="2400" dirty="0"/>
          </a:p>
        </p:txBody>
      </p:sp>
    </p:spTree>
    <p:extLst>
      <p:ext uri="{BB962C8B-B14F-4D97-AF65-F5344CB8AC3E}">
        <p14:creationId xmlns:p14="http://schemas.microsoft.com/office/powerpoint/2010/main" val="37821922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Nyhedens vinkel 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da-DK" sz="3000" b="1" dirty="0"/>
              <a:t>De fem nyhedskriterier</a:t>
            </a:r>
          </a:p>
          <a:p>
            <a:pPr lvl="1"/>
            <a:r>
              <a:rPr lang="da-DK" sz="2500" dirty="0"/>
              <a:t>Nyhedskriterierne er et journalistisk arbejdsredskab og en daglig praksis på avisredaktionerne</a:t>
            </a:r>
          </a:p>
          <a:p>
            <a:pPr lvl="1"/>
            <a:r>
              <a:rPr lang="da-DK" sz="2500" dirty="0"/>
              <a:t>En begivenhed skal gerne leve op til et eller flere af de fem klassiske nyhedskriterier for at blive defineret som en nyhed. </a:t>
            </a:r>
          </a:p>
          <a:p>
            <a:pPr lvl="1"/>
            <a:r>
              <a:rPr lang="da-DK" sz="2500" dirty="0"/>
              <a:t>De bruges også til at </a:t>
            </a:r>
            <a:r>
              <a:rPr lang="da-DK" sz="2500" i="1" dirty="0"/>
              <a:t>vinkle</a:t>
            </a:r>
            <a:r>
              <a:rPr lang="da-DK" sz="2500" dirty="0"/>
              <a:t> en historie: dvs. til at betone særlige aspekter eller sider af en sag, fx det sensationelle, det konfliktbetonede eller identifikationen.</a:t>
            </a:r>
          </a:p>
          <a:p>
            <a:pPr lvl="1"/>
            <a:r>
              <a:rPr lang="da-DK" sz="2500" dirty="0"/>
              <a:t>Kan også bruges som analyseredskab 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2763144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1. En nyhed skal være aktuel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da-DK" dirty="0"/>
              <a:t>Nyheden skal omhandle aktuelle begivenheder</a:t>
            </a:r>
          </a:p>
          <a:p>
            <a:r>
              <a:rPr lang="da-DK" dirty="0"/>
              <a:t>Jo tættere på begivenheden desto bedre</a:t>
            </a:r>
          </a:p>
          <a:p>
            <a:pPr lvl="1"/>
            <a:r>
              <a:rPr lang="da-DK" sz="2000" dirty="0"/>
              <a:t>Angrebet på World Trade Center skete, mens nyheden blev bragt – DET var aktualitet!</a:t>
            </a:r>
          </a:p>
          <a:p>
            <a:r>
              <a:rPr lang="da-DK" dirty="0"/>
              <a:t>Kun de elektroniske medier, der er i stand til at dette</a:t>
            </a:r>
          </a:p>
          <a:p>
            <a:pPr lvl="1"/>
            <a:r>
              <a:rPr lang="da-DK" sz="2000" dirty="0"/>
              <a:t>Sammenfald mellem begivenhed, nyhedsproduktion og distribution.</a:t>
            </a:r>
          </a:p>
          <a:p>
            <a:r>
              <a:rPr lang="da-DK" dirty="0"/>
              <a:t>Øvrige nyhedsmedier er nødt til at forlænge denne proces afhængig af den redaktionelle deadline.</a:t>
            </a:r>
          </a:p>
          <a:p>
            <a:r>
              <a:rPr lang="da-DK" dirty="0"/>
              <a:t>De trykte nyhedsmedier går i dybden, kommenterer eller finder nye vinkler på historien – og afdækker andre begivenheder.</a:t>
            </a:r>
          </a:p>
          <a:p>
            <a:pPr marL="0" indent="0">
              <a:buNone/>
            </a:pPr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332595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Aktualitet 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da-DK" sz="1800" dirty="0"/>
              <a:t>Opfattelsen af, hvad der er aktuelt, har ændret sig i takt med de elektroniske mediers udvikling</a:t>
            </a:r>
          </a:p>
          <a:p>
            <a:pPr lvl="1"/>
            <a:r>
              <a:rPr lang="da-DK" dirty="0"/>
              <a:t>Nu er netaviserne først med nyhederne</a:t>
            </a:r>
          </a:p>
          <a:p>
            <a:pPr lvl="1"/>
            <a:r>
              <a:rPr lang="da-DK" dirty="0"/>
              <a:t>Det går stærkt!</a:t>
            </a:r>
          </a:p>
          <a:p>
            <a:pPr lvl="1"/>
            <a:r>
              <a:rPr lang="da-DK" dirty="0"/>
              <a:t>Mindre tid til det journalistiske arbejde</a:t>
            </a:r>
          </a:p>
          <a:p>
            <a:r>
              <a:rPr lang="da-DK" sz="1800" dirty="0"/>
              <a:t>Det har krævet en ny definition af de trykte mediers rolle</a:t>
            </a:r>
          </a:p>
          <a:p>
            <a:pPr lvl="1"/>
            <a:r>
              <a:rPr lang="da-DK" dirty="0"/>
              <a:t>Er det stadig aktuelt, hvis det er dagen efter?</a:t>
            </a:r>
          </a:p>
          <a:p>
            <a:pPr lvl="1"/>
            <a:r>
              <a:rPr lang="da-DK" dirty="0"/>
              <a:t>Hvad kan de trykte medier, som de elektroniske medier ikke kan - eller gør?</a:t>
            </a:r>
            <a:endParaRPr lang="da-DK" sz="1800" dirty="0"/>
          </a:p>
          <a:p>
            <a:r>
              <a:rPr lang="da-DK" sz="1800" dirty="0"/>
              <a:t>…og af de trykte mediers læsere</a:t>
            </a:r>
          </a:p>
          <a:p>
            <a:pPr lvl="1"/>
            <a:r>
              <a:rPr lang="da-DK" dirty="0"/>
              <a:t>Er det bare nyheden, de vil have</a:t>
            </a:r>
          </a:p>
          <a:p>
            <a:pPr lvl="1"/>
            <a:r>
              <a:rPr lang="da-DK" dirty="0"/>
              <a:t>Eller vil de have en grundigere orientering i historien og evt. flere vinkler</a:t>
            </a:r>
          </a:p>
          <a:p>
            <a:pPr lvl="1"/>
            <a:endParaRPr lang="da-DK" dirty="0"/>
          </a:p>
          <a:p>
            <a:pPr lvl="1"/>
            <a:endParaRPr lang="da-DK" dirty="0"/>
          </a:p>
          <a:p>
            <a:pPr lvl="1"/>
            <a:endParaRPr lang="da-DK" dirty="0"/>
          </a:p>
          <a:p>
            <a:endParaRPr lang="da-DK" sz="1800" dirty="0"/>
          </a:p>
        </p:txBody>
      </p:sp>
    </p:spTree>
    <p:extLst>
      <p:ext uri="{BB962C8B-B14F-4D97-AF65-F5344CB8AC3E}">
        <p14:creationId xmlns:p14="http://schemas.microsoft.com/office/powerpoint/2010/main" val="21464082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2. En nyhed skal være væsentlig 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Nyheden skal være relevant for modtageren</a:t>
            </a:r>
          </a:p>
          <a:p>
            <a:pPr lvl="1"/>
            <a:r>
              <a:rPr lang="da-DK" sz="2000" dirty="0"/>
              <a:t>opfylde et kulturelt nærhedsprincip (heri ligger der også et krav om geografisk nærhedsprincip)</a:t>
            </a:r>
          </a:p>
          <a:p>
            <a:pPr lvl="1"/>
            <a:r>
              <a:rPr lang="da-DK" sz="2000" dirty="0"/>
              <a:t>Vi vil hellere høre om dem, vi kan identificere os med, som vi deler kultur med. </a:t>
            </a:r>
          </a:p>
          <a:p>
            <a:pPr lvl="1"/>
            <a:r>
              <a:rPr lang="da-DK" sz="2000" dirty="0"/>
              <a:t>Det gælder både i det små (lokale nyheder, lokalavis, regionale tv-programmer), men også i det større (nationalt, landsdækkende)</a:t>
            </a:r>
          </a:p>
          <a:p>
            <a:pPr lvl="1"/>
            <a:r>
              <a:rPr lang="da-DK" sz="2000" dirty="0"/>
              <a:t>Når det kommer til nyheder fra Europa og EU, er der mange der ikke følger med mere… </a:t>
            </a:r>
            <a:r>
              <a:rPr lang="da-DK" sz="2000" b="1" dirty="0"/>
              <a:t>medmindre andre nyhedskriterier er opfyldt</a:t>
            </a:r>
            <a:r>
              <a:rPr lang="da-DK" sz="2000" dirty="0"/>
              <a:t>. (Hvad angår EU, er det også først, når vi finder regler og love, der påvirker os direkte, at vi interesserer os for dem..)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5501459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3. En nyhed skal rumme en konflikt 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da-DK" sz="2600" dirty="0"/>
              <a:t>Alle nyhedsmedier prioriterer konflikt-nyheder højt</a:t>
            </a:r>
          </a:p>
          <a:p>
            <a:pPr lvl="1"/>
            <a:r>
              <a:rPr lang="da-DK" sz="2600" dirty="0"/>
              <a:t>Fx politiske konflikter, arbejdsmarkedskonflikter, miljø (global opvarmning) osv.</a:t>
            </a:r>
          </a:p>
          <a:p>
            <a:r>
              <a:rPr lang="da-DK" sz="2600" dirty="0"/>
              <a:t>Journalisterne vil altid forsøge at pointere konfliktstoffet eller konfliktmulighederne</a:t>
            </a:r>
          </a:p>
          <a:p>
            <a:pPr lvl="1"/>
            <a:r>
              <a:rPr lang="da-DK" sz="2600" dirty="0"/>
              <a:t>Fx brug af aktantmodel, partsinterviews osv.</a:t>
            </a:r>
          </a:p>
          <a:p>
            <a:r>
              <a:rPr lang="da-DK" sz="2600" dirty="0"/>
              <a:t>Redaktionens vinkling af stoffet bestemmer, hvor meget der fokuseres på konflikten, men er også afgørende for selve </a:t>
            </a:r>
            <a:r>
              <a:rPr lang="da-DK" sz="2600" i="1" dirty="0"/>
              <a:t>synsvinklen</a:t>
            </a:r>
            <a:r>
              <a:rPr lang="da-DK" sz="2600" dirty="0"/>
              <a:t>. Hvem er ”skurk”, og hvem er ”helt”?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325452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4. En nyhed skal skabe identifikation 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da-DK" sz="2400" dirty="0"/>
              <a:t>Når læseren kan indleve sig i begivenheden, der omtales</a:t>
            </a:r>
          </a:p>
          <a:p>
            <a:r>
              <a:rPr lang="da-DK" sz="2400" dirty="0"/>
              <a:t>Teksten er præget af </a:t>
            </a:r>
          </a:p>
          <a:p>
            <a:pPr lvl="1"/>
            <a:r>
              <a:rPr lang="da-DK" sz="2400" dirty="0"/>
              <a:t>Følelsesmæssig involvering</a:t>
            </a:r>
          </a:p>
          <a:p>
            <a:pPr lvl="1"/>
            <a:r>
              <a:rPr lang="da-DK" sz="2400" dirty="0"/>
              <a:t>Sanselig og konkret vinkling (brug af billeder, både konkrete og sproglige)</a:t>
            </a:r>
          </a:p>
          <a:p>
            <a:pPr lvl="1"/>
            <a:r>
              <a:rPr lang="da-DK" sz="2400" dirty="0"/>
              <a:t>Tager udgangspunkt i en persons synsvinkel og den subjektive oplevelse</a:t>
            </a:r>
          </a:p>
          <a:p>
            <a:pPr lvl="1"/>
            <a:r>
              <a:rPr lang="da-DK" sz="2400" dirty="0"/>
              <a:t>Det faktuelle viger for det følelsesmæssige</a:t>
            </a:r>
          </a:p>
          <a:p>
            <a:pPr lvl="1"/>
            <a:r>
              <a:rPr lang="da-DK" sz="2400" dirty="0"/>
              <a:t>Det er den ”personlige beretning” – begivenheden er koblet til et menneske..</a:t>
            </a:r>
          </a:p>
          <a:p>
            <a:endParaRPr lang="da-DK" sz="2400" dirty="0"/>
          </a:p>
        </p:txBody>
      </p:sp>
    </p:spTree>
    <p:extLst>
      <p:ext uri="{BB962C8B-B14F-4D97-AF65-F5344CB8AC3E}">
        <p14:creationId xmlns:p14="http://schemas.microsoft.com/office/powerpoint/2010/main" val="30715157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5. En nyhed skal indeholde det uventede 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da-DK" sz="2400" dirty="0"/>
              <a:t>Historier som er opsigtsvækkende og overraskende (indeholder fx afsløringer)</a:t>
            </a:r>
          </a:p>
          <a:p>
            <a:r>
              <a:rPr lang="da-DK" sz="2400" dirty="0"/>
              <a:t>Ryder forsiden</a:t>
            </a:r>
          </a:p>
          <a:p>
            <a:r>
              <a:rPr lang="da-DK" sz="2400" dirty="0"/>
              <a:t>Afsløring! Sensation!</a:t>
            </a:r>
          </a:p>
          <a:p>
            <a:pPr lvl="1"/>
            <a:r>
              <a:rPr lang="da-DK" sz="2400" dirty="0"/>
              <a:t>Den sprænger erfaringens rammer</a:t>
            </a:r>
          </a:p>
          <a:p>
            <a:pPr lvl="1"/>
            <a:r>
              <a:rPr lang="da-DK" sz="2400" dirty="0"/>
              <a:t>Den kan skabe kaos i en etableret orden</a:t>
            </a:r>
          </a:p>
          <a:p>
            <a:pPr lvl="1"/>
            <a:r>
              <a:rPr lang="da-DK" sz="2400" dirty="0"/>
              <a:t>Den er eksplosiv – ofte opløftende og pirrende</a:t>
            </a:r>
          </a:p>
          <a:p>
            <a:r>
              <a:rPr lang="da-DK" sz="2400" dirty="0"/>
              <a:t>Skaber fascination, men er sjældent væsentlig og skaber ikke identifikation</a:t>
            </a:r>
          </a:p>
          <a:p>
            <a:r>
              <a:rPr lang="da-DK" sz="2400" dirty="0"/>
              <a:t>I kølvandet på sensationen lurer skandalen: Fx Den politiske skandale, magtmisbrug, bevidst lovbrug</a:t>
            </a:r>
          </a:p>
          <a:p>
            <a:endParaRPr lang="da-DK" sz="2400" dirty="0"/>
          </a:p>
        </p:txBody>
      </p:sp>
    </p:spTree>
    <p:extLst>
      <p:ext uri="{BB962C8B-B14F-4D97-AF65-F5344CB8AC3E}">
        <p14:creationId xmlns:p14="http://schemas.microsoft.com/office/powerpoint/2010/main" val="8072178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3958" y="406823"/>
            <a:ext cx="6734287" cy="6241889"/>
          </a:xfrm>
        </p:spPr>
      </p:pic>
    </p:spTree>
    <p:extLst>
      <p:ext uri="{BB962C8B-B14F-4D97-AF65-F5344CB8AC3E}">
        <p14:creationId xmlns:p14="http://schemas.microsoft.com/office/powerpoint/2010/main" val="42871897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Opgave i timen – Pararbejde 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913774" y="2377850"/>
            <a:ext cx="10363826" cy="3424107"/>
          </a:xfrm>
        </p:spPr>
        <p:txBody>
          <a:bodyPr/>
          <a:lstStyle/>
          <a:p>
            <a:pPr marL="0" indent="0">
              <a:buNone/>
            </a:pPr>
            <a:r>
              <a:rPr lang="da-DK" dirty="0"/>
              <a:t>Søg på forskellige nyhedsmedier – find en nyhed (allerhelst en klimanyhed, hvis I kan)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Hvordan opfylder nyheden de fem nyhedskriterier?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Hvordan er nyheden opbygget (passer den til nyhedstrekanten?)</a:t>
            </a:r>
          </a:p>
        </p:txBody>
      </p:sp>
    </p:spTree>
    <p:extLst>
      <p:ext uri="{BB962C8B-B14F-4D97-AF65-F5344CB8AC3E}">
        <p14:creationId xmlns:p14="http://schemas.microsoft.com/office/powerpoint/2010/main" val="597768032"/>
      </p:ext>
    </p:extLst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Badge</Template>
  <TotalTime>438</TotalTime>
  <Words>932</Words>
  <Application>Microsoft Office PowerPoint</Application>
  <PresentationFormat>Widescreen</PresentationFormat>
  <Paragraphs>87</Paragraphs>
  <Slides>12</Slides>
  <Notes>2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12</vt:i4>
      </vt:variant>
    </vt:vector>
  </HeadingPairs>
  <TitlesOfParts>
    <vt:vector size="17" baseType="lpstr">
      <vt:lpstr>Aptos</vt:lpstr>
      <vt:lpstr>Arial</vt:lpstr>
      <vt:lpstr>Gill Sans MT</vt:lpstr>
      <vt:lpstr>Impact</vt:lpstr>
      <vt:lpstr>Badge</vt:lpstr>
      <vt:lpstr>Nyhedsformidling</vt:lpstr>
      <vt:lpstr>Læringsmål for timen i dag</vt:lpstr>
      <vt:lpstr>Lektien til i dag – pararbejde </vt:lpstr>
      <vt:lpstr>Nyhedens vinkel </vt:lpstr>
      <vt:lpstr>1. En nyhed skal være aktuel</vt:lpstr>
      <vt:lpstr>Aktualitet </vt:lpstr>
      <vt:lpstr>2. En nyhed skal være væsentlig </vt:lpstr>
      <vt:lpstr>3. En nyhed skal rumme en konflikt </vt:lpstr>
      <vt:lpstr>4. En nyhed skal skabe identifikation </vt:lpstr>
      <vt:lpstr>5. En nyhed skal indeholde det uventede </vt:lpstr>
      <vt:lpstr>PowerPoint-præsentation</vt:lpstr>
      <vt:lpstr>Opgave i timen – Pararbejde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Nyhedskriterier</dc:title>
  <dc:creator>Denise Nielsen</dc:creator>
  <cp:lastModifiedBy>Eva Gudmand Pedersen</cp:lastModifiedBy>
  <cp:revision>33</cp:revision>
  <dcterms:created xsi:type="dcterms:W3CDTF">2014-10-21T09:32:15Z</dcterms:created>
  <dcterms:modified xsi:type="dcterms:W3CDTF">2024-03-07T11:33:25Z</dcterms:modified>
</cp:coreProperties>
</file>