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5" r:id="rId2"/>
    <p:sldId id="256" r:id="rId3"/>
    <p:sldId id="257" r:id="rId4"/>
    <p:sldId id="259" r:id="rId5"/>
    <p:sldId id="260" r:id="rId6"/>
    <p:sldId id="261" r:id="rId7"/>
    <p:sldId id="258" r:id="rId8"/>
    <p:sldId id="264" r:id="rId9"/>
    <p:sldId id="262" r:id="rId10"/>
    <p:sldId id="263"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AB345E-EA8E-44BB-B707-385CE5B44AD5}" type="datetimeFigureOut">
              <a:rPr lang="da-DK" smtClean="0"/>
              <a:t>31-10-2023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415346-9C4F-4B51-A78F-A96054C8687F}" type="slidenum">
              <a:rPr lang="da-DK" smtClean="0"/>
              <a:t>‹nr.›</a:t>
            </a:fld>
            <a:endParaRPr lang="da-DK"/>
          </a:p>
        </p:txBody>
      </p:sp>
    </p:spTree>
    <p:extLst>
      <p:ext uri="{BB962C8B-B14F-4D97-AF65-F5344CB8AC3E}">
        <p14:creationId xmlns:p14="http://schemas.microsoft.com/office/powerpoint/2010/main" val="636361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73CE2E-D273-519F-D30B-7DE633A52FB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FFEB9B83-A3DC-4A44-E3D0-E309FD711F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AC3F1DCE-5A37-6987-DE2C-AABF5FEFE240}"/>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5" name="Pladsholder til sidefod 4">
            <a:extLst>
              <a:ext uri="{FF2B5EF4-FFF2-40B4-BE49-F238E27FC236}">
                <a16:creationId xmlns:a16="http://schemas.microsoft.com/office/drawing/2014/main" id="{89DE7E6F-F61C-8B0B-5093-B0763E9D1B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1B6D7A7-597A-E06D-D7FB-C9B9EE5668A7}"/>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3472136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DCAC2D-76EF-F51A-2EAF-820836DF937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CF2D011-DE5A-AA20-9890-1CE9AE785B3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8128BDA-EA0F-7D1A-2C08-F8073264FA53}"/>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5" name="Pladsholder til sidefod 4">
            <a:extLst>
              <a:ext uri="{FF2B5EF4-FFF2-40B4-BE49-F238E27FC236}">
                <a16:creationId xmlns:a16="http://schemas.microsoft.com/office/drawing/2014/main" id="{9AF72951-7A6A-F91E-382E-B271B537198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E222F18-DC8E-F863-05FE-80BF6B11C4DA}"/>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2074248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B34D6D-F4D2-7948-D6B9-2596C766AEC9}"/>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7DFB8F61-AF7D-E9C8-7834-A68CCF2654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0E031B42-E672-A323-E7CC-535A7C156B1E}"/>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5" name="Pladsholder til sidefod 4">
            <a:extLst>
              <a:ext uri="{FF2B5EF4-FFF2-40B4-BE49-F238E27FC236}">
                <a16:creationId xmlns:a16="http://schemas.microsoft.com/office/drawing/2014/main" id="{ED9C4FB6-F66B-B17A-86A8-3C060B966F5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B985CF8-E700-E666-6771-02D278DA142C}"/>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2274444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A90266-74FD-B7EB-F5FB-44606956551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F0AC265-B86A-5B1A-B36A-0B3FF1FB25F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2FA4676-479F-C793-800F-F8E9A9DC5B5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A94D0FDF-7BA3-4CDD-5332-6066B37A6F54}"/>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6" name="Pladsholder til sidefod 5">
            <a:extLst>
              <a:ext uri="{FF2B5EF4-FFF2-40B4-BE49-F238E27FC236}">
                <a16:creationId xmlns:a16="http://schemas.microsoft.com/office/drawing/2014/main" id="{67602007-BB42-8F33-BE2E-FA3F33CE1FE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AA46ACE-705D-2806-A1EB-20CB07EDD0D1}"/>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1120373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F9B5E-06C4-9F7D-ED04-DC57823BD6B3}"/>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DD66F86-B9FB-2F3F-F228-7454A3F362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A1998C06-4CD1-2DF4-BAF0-922A7B1A8FF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E75701F-B771-2120-4095-E27DD7003D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016EDCA-9026-D449-A7AF-DD7BB20F539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9ACE42B-DD99-29AD-A049-D16A28291FE9}"/>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8" name="Pladsholder til sidefod 7">
            <a:extLst>
              <a:ext uri="{FF2B5EF4-FFF2-40B4-BE49-F238E27FC236}">
                <a16:creationId xmlns:a16="http://schemas.microsoft.com/office/drawing/2014/main" id="{485937A2-F437-624C-F829-4C9E10DCCDE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F49ABB64-A3CD-D750-6CD6-B3381841366C}"/>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4021189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430911-6BFE-35E6-DE93-AE649B7CA1BE}"/>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20A0AB3-2F25-1D00-17B2-646B8C4F3348}"/>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4" name="Pladsholder til sidefod 3">
            <a:extLst>
              <a:ext uri="{FF2B5EF4-FFF2-40B4-BE49-F238E27FC236}">
                <a16:creationId xmlns:a16="http://schemas.microsoft.com/office/drawing/2014/main" id="{DBFA4E83-03C4-AFDB-A89E-479B6930C14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B38E62A-5F6C-433C-4DA5-3A4C96B71059}"/>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1110441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0F263B2-0A16-FF54-579C-1112B17C2CC0}"/>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3" name="Pladsholder til sidefod 2">
            <a:extLst>
              <a:ext uri="{FF2B5EF4-FFF2-40B4-BE49-F238E27FC236}">
                <a16:creationId xmlns:a16="http://schemas.microsoft.com/office/drawing/2014/main" id="{45CD21CB-0D4B-0F96-F61A-2589BA2BDC6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69F0845-5E40-7A0B-0AD4-4FDE6DA53A7C}"/>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160664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561DA8-BEDD-224E-BC7C-C602B7541D2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3EDC97E-FA85-06CA-5989-4F9C275D74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DF664F5-DA60-6F86-7D18-C0850F5EC6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7644C06-9284-3D2F-681F-95E5B48D5848}"/>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6" name="Pladsholder til sidefod 5">
            <a:extLst>
              <a:ext uri="{FF2B5EF4-FFF2-40B4-BE49-F238E27FC236}">
                <a16:creationId xmlns:a16="http://schemas.microsoft.com/office/drawing/2014/main" id="{31D74D32-32FD-BB9E-D42F-80B4B79B800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4FF8EA4-E830-1718-8204-CA241F4A08AD}"/>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1922274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87A254-86B6-E26C-16DD-635CD933FE0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43A6622-6DD3-F039-F410-ED91B3AC97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08B261C-91E0-7242-5F86-D983B554D2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8F2B0EC-9D11-F531-789E-A5507A8C58F9}"/>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6" name="Pladsholder til sidefod 5">
            <a:extLst>
              <a:ext uri="{FF2B5EF4-FFF2-40B4-BE49-F238E27FC236}">
                <a16:creationId xmlns:a16="http://schemas.microsoft.com/office/drawing/2014/main" id="{500EA9C1-B5F1-A0D4-A464-6926DBED2F6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5AE1B4E-DDF7-820D-706E-7DB2416B2817}"/>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2641931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6F8350-1605-6A01-D08C-4927C721797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11CDFAE4-0722-C646-53F7-6E2FBEFB1DF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615D90D-EC31-D5E3-89DD-35B95758AF1E}"/>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5" name="Pladsholder til sidefod 4">
            <a:extLst>
              <a:ext uri="{FF2B5EF4-FFF2-40B4-BE49-F238E27FC236}">
                <a16:creationId xmlns:a16="http://schemas.microsoft.com/office/drawing/2014/main" id="{5120B752-2862-BD8B-000C-F78A2BF8F5C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04AE285-4B48-E963-0274-7DB3AF0DDF40}"/>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3475070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39E20B8-134C-35B9-9DBD-4F868CE356D9}"/>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76E9920B-9EB0-4202-F121-604DBA7C314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BF8F4CE-FD3F-EEC6-7BFD-6E9976958B56}"/>
              </a:ext>
            </a:extLst>
          </p:cNvPr>
          <p:cNvSpPr>
            <a:spLocks noGrp="1"/>
          </p:cNvSpPr>
          <p:nvPr>
            <p:ph type="dt" sz="half" idx="10"/>
          </p:nvPr>
        </p:nvSpPr>
        <p:spPr/>
        <p:txBody>
          <a:bodyPr/>
          <a:lstStyle/>
          <a:p>
            <a:fld id="{08718FA2-F161-4E4B-A43E-78E46117426D}" type="datetimeFigureOut">
              <a:rPr lang="da-DK" smtClean="0"/>
              <a:t>31-10-2023</a:t>
            </a:fld>
            <a:endParaRPr lang="da-DK"/>
          </a:p>
        </p:txBody>
      </p:sp>
      <p:sp>
        <p:nvSpPr>
          <p:cNvPr id="5" name="Pladsholder til sidefod 4">
            <a:extLst>
              <a:ext uri="{FF2B5EF4-FFF2-40B4-BE49-F238E27FC236}">
                <a16:creationId xmlns:a16="http://schemas.microsoft.com/office/drawing/2014/main" id="{F3964292-210C-97AF-138A-C8D3055AE77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B7067BA-CE45-0B01-37BB-D447AB62E5BF}"/>
              </a:ext>
            </a:extLst>
          </p:cNvPr>
          <p:cNvSpPr>
            <a:spLocks noGrp="1"/>
          </p:cNvSpPr>
          <p:nvPr>
            <p:ph type="sldNum" sz="quarter" idx="12"/>
          </p:nvPr>
        </p:nvSpPr>
        <p:spPr/>
        <p:txBody>
          <a:bodyPr/>
          <a:lstStyle/>
          <a:p>
            <a:fld id="{C8114658-F16A-4636-9504-EB035ED58840}" type="slidenum">
              <a:rPr lang="da-DK" smtClean="0"/>
              <a:t>‹nr.›</a:t>
            </a:fld>
            <a:endParaRPr lang="da-DK"/>
          </a:p>
        </p:txBody>
      </p:sp>
    </p:spTree>
    <p:extLst>
      <p:ext uri="{BB962C8B-B14F-4D97-AF65-F5344CB8AC3E}">
        <p14:creationId xmlns:p14="http://schemas.microsoft.com/office/powerpoint/2010/main" val="3529784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9612AEE-13C0-A310-B5FA-C7652139A4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BCAAF4E-3AA5-CF18-1E8D-46E3899508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0EB56E7-980E-E103-4CDD-2E74238395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718FA2-F161-4E4B-A43E-78E46117426D}" type="datetimeFigureOut">
              <a:rPr lang="da-DK" smtClean="0"/>
              <a:t>31-10-2023</a:t>
            </a:fld>
            <a:endParaRPr lang="da-DK"/>
          </a:p>
        </p:txBody>
      </p:sp>
      <p:sp>
        <p:nvSpPr>
          <p:cNvPr id="5" name="Pladsholder til sidefod 4">
            <a:extLst>
              <a:ext uri="{FF2B5EF4-FFF2-40B4-BE49-F238E27FC236}">
                <a16:creationId xmlns:a16="http://schemas.microsoft.com/office/drawing/2014/main" id="{05B5B7A5-8F04-D749-A8DA-0113568132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E95A1A5-8574-EA42-497A-BD3893797E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114658-F16A-4636-9504-EB035ED58840}" type="slidenum">
              <a:rPr lang="da-DK" smtClean="0"/>
              <a:t>‹nr.›</a:t>
            </a:fld>
            <a:endParaRPr lang="da-DK"/>
          </a:p>
        </p:txBody>
      </p:sp>
    </p:spTree>
    <p:extLst>
      <p:ext uri="{BB962C8B-B14F-4D97-AF65-F5344CB8AC3E}">
        <p14:creationId xmlns:p14="http://schemas.microsoft.com/office/powerpoint/2010/main" val="2260739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da.wikipedia.org/wiki/Uri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da.wikipedia.org/wiki/Cita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dr.dk/drtv/serie/pippi-langstroempe_152187"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D5DABA-9753-1940-3DD0-ADEC38F8B0AC}"/>
              </a:ext>
            </a:extLst>
          </p:cNvPr>
          <p:cNvSpPr>
            <a:spLocks noGrp="1"/>
          </p:cNvSpPr>
          <p:nvPr>
            <p:ph type="title"/>
          </p:nvPr>
        </p:nvSpPr>
        <p:spPr>
          <a:xfrm>
            <a:off x="793662" y="386930"/>
            <a:ext cx="10066122" cy="1298448"/>
          </a:xfrm>
        </p:spPr>
        <p:txBody>
          <a:bodyPr anchor="b">
            <a:normAutofit/>
          </a:bodyPr>
          <a:lstStyle/>
          <a:p>
            <a:r>
              <a:rPr lang="da-DK"/>
              <a:t>Plan for dagens virtuelle modul (02.11.2023)</a:t>
            </a:r>
          </a:p>
        </p:txBody>
      </p:sp>
      <p:sp>
        <p:nvSpPr>
          <p:cNvPr id="2057" name="Rectangle 2056">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C22C3F47-CBA6-F320-9549-1B715DAF55BB}"/>
              </a:ext>
            </a:extLst>
          </p:cNvPr>
          <p:cNvSpPr>
            <a:spLocks noGrp="1"/>
          </p:cNvSpPr>
          <p:nvPr>
            <p:ph idx="1"/>
          </p:nvPr>
        </p:nvSpPr>
        <p:spPr>
          <a:xfrm>
            <a:off x="793661" y="2599509"/>
            <a:ext cx="4530898" cy="3639450"/>
          </a:xfrm>
        </p:spPr>
        <p:txBody>
          <a:bodyPr anchor="ctr">
            <a:normAutofit/>
          </a:bodyPr>
          <a:lstStyle/>
          <a:p>
            <a:pPr marL="514350" indent="-514350">
              <a:buAutoNum type="arabicPeriod"/>
            </a:pPr>
            <a:r>
              <a:rPr lang="da-DK" sz="1900"/>
              <a:t>Find en makker, du arbejder godt sammen med! </a:t>
            </a:r>
          </a:p>
          <a:p>
            <a:pPr marL="514350" indent="-514350">
              <a:buAutoNum type="arabicPeriod"/>
            </a:pPr>
            <a:r>
              <a:rPr lang="da-DK" sz="1900"/>
              <a:t>Snak om dagens lektie. Hvad handlede den om?</a:t>
            </a:r>
          </a:p>
          <a:p>
            <a:pPr marL="514350" indent="-514350">
              <a:buAutoNum type="arabicPeriod"/>
            </a:pPr>
            <a:r>
              <a:rPr lang="da-DK" sz="1900"/>
              <a:t>Se powerpointet igennem og læs alle de mange facts om Pippi Langstrømpe. </a:t>
            </a:r>
          </a:p>
          <a:p>
            <a:pPr marL="514350" indent="-514350">
              <a:buAutoNum type="arabicPeriod"/>
            </a:pPr>
            <a:r>
              <a:rPr lang="da-DK" sz="1900"/>
              <a:t>Se afsnit 1, sæson 1 på DR. </a:t>
            </a:r>
          </a:p>
          <a:p>
            <a:pPr marL="514350" indent="-514350">
              <a:buAutoNum type="arabicPeriod"/>
            </a:pPr>
            <a:r>
              <a:rPr lang="da-DK" sz="1900"/>
              <a:t>Besvar arbejdsspørgsmålene </a:t>
            </a:r>
          </a:p>
          <a:p>
            <a:pPr marL="514350" indent="-514350">
              <a:buAutoNum type="arabicPeriod"/>
            </a:pPr>
            <a:r>
              <a:rPr lang="da-DK" sz="1900"/>
              <a:t>Upload jeres svar på elevfeedback</a:t>
            </a:r>
          </a:p>
          <a:p>
            <a:pPr marL="514350" indent="-514350">
              <a:buAutoNum type="arabicPeriod"/>
            </a:pPr>
            <a:r>
              <a:rPr lang="da-DK" sz="1900"/>
              <a:t>Hyg-hyg-hyg med din makker! </a:t>
            </a:r>
          </a:p>
        </p:txBody>
      </p:sp>
      <p:pic>
        <p:nvPicPr>
          <p:cNvPr id="2050" name="Picture 2" descr="Pin on Pippi Longstocking">
            <a:extLst>
              <a:ext uri="{FF2B5EF4-FFF2-40B4-BE49-F238E27FC236}">
                <a16:creationId xmlns:a16="http://schemas.microsoft.com/office/drawing/2014/main" id="{F92C7E80-27EC-4AEA-0AF1-CFB7B77DC6F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1532" y="2641786"/>
            <a:ext cx="5150277" cy="3399182"/>
          </a:xfrm>
          <a:prstGeom prst="rect">
            <a:avLst/>
          </a:prstGeom>
          <a:noFill/>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1752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10" name="Rectangle 2109">
            <a:extLst>
              <a:ext uri="{FF2B5EF4-FFF2-40B4-BE49-F238E27FC236}">
                <a16:creationId xmlns:a16="http://schemas.microsoft.com/office/drawing/2014/main" id="{47BDE95F-650B-4D12-A3A5-975E461D2E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AA1966D-7FC5-4FA5-8080-6C8CDD44772B}"/>
              </a:ext>
            </a:extLst>
          </p:cNvPr>
          <p:cNvSpPr>
            <a:spLocks noGrp="1"/>
          </p:cNvSpPr>
          <p:nvPr>
            <p:ph type="ctrTitle"/>
          </p:nvPr>
        </p:nvSpPr>
        <p:spPr>
          <a:xfrm>
            <a:off x="645858" y="5110423"/>
            <a:ext cx="10906061" cy="671540"/>
          </a:xfrm>
          <a:noFill/>
        </p:spPr>
        <p:txBody>
          <a:bodyPr anchor="ctr">
            <a:normAutofit/>
          </a:bodyPr>
          <a:lstStyle/>
          <a:p>
            <a:r>
              <a:rPr lang="da-DK" sz="4100" b="1" dirty="0">
                <a:solidFill>
                  <a:srgbClr val="FF0000"/>
                </a:solidFill>
              </a:rPr>
              <a:t>Pippi Langstrømpe</a:t>
            </a:r>
          </a:p>
        </p:txBody>
      </p:sp>
      <p:sp>
        <p:nvSpPr>
          <p:cNvPr id="3" name="Undertitel 2">
            <a:extLst>
              <a:ext uri="{FF2B5EF4-FFF2-40B4-BE49-F238E27FC236}">
                <a16:creationId xmlns:a16="http://schemas.microsoft.com/office/drawing/2014/main" id="{C0CACE89-D2EB-FEED-D291-2275E505F69C}"/>
              </a:ext>
            </a:extLst>
          </p:cNvPr>
          <p:cNvSpPr>
            <a:spLocks noGrp="1"/>
          </p:cNvSpPr>
          <p:nvPr>
            <p:ph type="subTitle" idx="1"/>
          </p:nvPr>
        </p:nvSpPr>
        <p:spPr>
          <a:xfrm>
            <a:off x="645858" y="5855843"/>
            <a:ext cx="10906061" cy="458470"/>
          </a:xfrm>
          <a:noFill/>
        </p:spPr>
        <p:txBody>
          <a:bodyPr>
            <a:normAutofit/>
          </a:bodyPr>
          <a:lstStyle/>
          <a:p>
            <a:r>
              <a:rPr lang="da-DK" dirty="0"/>
              <a:t>Verdens stærkeste pige, der fuckede med normerne</a:t>
            </a:r>
          </a:p>
        </p:txBody>
      </p:sp>
      <p:sp>
        <p:nvSpPr>
          <p:cNvPr id="2112" name="Rectangle 2111">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2" cy="4822479"/>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4"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04562" y="640091"/>
            <a:ext cx="8182876" cy="3881110"/>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Pippi Langstrømpe - se tv-serien her">
            <a:extLst>
              <a:ext uri="{FF2B5EF4-FFF2-40B4-BE49-F238E27FC236}">
                <a16:creationId xmlns:a16="http://schemas.microsoft.com/office/drawing/2014/main" id="{E71DA355-94C9-CD7B-1B43-04AC864B63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49" y="808996"/>
            <a:ext cx="6667500" cy="354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43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6" presetClass="entr" presetSubtype="16" fill="hold" nodeType="with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circle(in)">
                                      <p:cBhvr>
                                        <p:cTn id="2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3" name="Group 103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034" name="Rectangle 103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Rectangle 103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38" name="Rectangle 103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1814587-F513-F238-C36C-F4C9E184B264}"/>
              </a:ext>
            </a:extLst>
          </p:cNvPr>
          <p:cNvSpPr>
            <a:spLocks noGrp="1"/>
          </p:cNvSpPr>
          <p:nvPr>
            <p:ph type="title"/>
          </p:nvPr>
        </p:nvSpPr>
        <p:spPr>
          <a:xfrm>
            <a:off x="1043631" y="873940"/>
            <a:ext cx="5052369" cy="1035781"/>
          </a:xfrm>
        </p:spPr>
        <p:txBody>
          <a:bodyPr vert="horz" lIns="91440" tIns="45720" rIns="91440" bIns="45720" rtlCol="0" anchor="ctr">
            <a:normAutofit/>
          </a:bodyPr>
          <a:lstStyle/>
          <a:p>
            <a:r>
              <a:rPr lang="en-US" sz="3600" b="1" kern="1200">
                <a:solidFill>
                  <a:schemeClr val="tx1"/>
                </a:solidFill>
                <a:latin typeface="+mj-lt"/>
                <a:ea typeface="+mj-ea"/>
                <a:cs typeface="+mj-cs"/>
              </a:rPr>
              <a:t>Om Pippi</a:t>
            </a:r>
          </a:p>
        </p:txBody>
      </p:sp>
      <p:sp>
        <p:nvSpPr>
          <p:cNvPr id="3" name="Pladsholder til indhold 2">
            <a:extLst>
              <a:ext uri="{FF2B5EF4-FFF2-40B4-BE49-F238E27FC236}">
                <a16:creationId xmlns:a16="http://schemas.microsoft.com/office/drawing/2014/main" id="{3CBFCED5-507C-2AB2-E616-C9EC4665BCD0}"/>
              </a:ext>
            </a:extLst>
          </p:cNvPr>
          <p:cNvSpPr>
            <a:spLocks noGrp="1"/>
          </p:cNvSpPr>
          <p:nvPr>
            <p:ph sz="half" idx="1"/>
          </p:nvPr>
        </p:nvSpPr>
        <p:spPr>
          <a:xfrm>
            <a:off x="1045029" y="2524721"/>
            <a:ext cx="4991629" cy="3677123"/>
          </a:xfrm>
        </p:spPr>
        <p:txBody>
          <a:bodyPr vert="horz" lIns="91440" tIns="45720" rIns="91440" bIns="45720" rtlCol="0" anchor="ctr">
            <a:normAutofit/>
          </a:bodyPr>
          <a:lstStyle/>
          <a:p>
            <a:r>
              <a:rPr lang="en-US" sz="1800"/>
              <a:t>Den første bog om Pippi blev skrevet af Astrid Lindgren i 1945.</a:t>
            </a:r>
          </a:p>
          <a:p>
            <a:r>
              <a:rPr lang="en-US" sz="1800"/>
              <a:t>Stadig nogle af de mest læste børnebøger.</a:t>
            </a:r>
          </a:p>
          <a:p>
            <a:r>
              <a:rPr lang="en-US" sz="1800"/>
              <a:t>Oversat til 90 sprog.</a:t>
            </a:r>
          </a:p>
          <a:p>
            <a:r>
              <a:rPr lang="en-US" sz="1800"/>
              <a:t>Filmatiseret som tv-serie i 1969 (Vi skal i dag se første afsnit i serien).</a:t>
            </a:r>
          </a:p>
          <a:p>
            <a:r>
              <a:rPr lang="en-US" sz="1800"/>
              <a:t>Mange yderligere filmatiseringer, og der er også tegnefilm om Pippi. </a:t>
            </a:r>
          </a:p>
        </p:txBody>
      </p:sp>
      <p:sp>
        <p:nvSpPr>
          <p:cNvPr id="1040" name="Rectangle 1039">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ippi Langstrømpe - en 70-årig barndomsven og feminist - VINK København">
            <a:extLst>
              <a:ext uri="{FF2B5EF4-FFF2-40B4-BE49-F238E27FC236}">
                <a16:creationId xmlns:a16="http://schemas.microsoft.com/office/drawing/2014/main" id="{F69F4E5D-EDDE-56B1-030F-C1143A793E9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930493" y="1875422"/>
            <a:ext cx="4223252" cy="3167439"/>
          </a:xfrm>
          <a:prstGeom prst="rect">
            <a:avLst/>
          </a:prstGeom>
          <a:noFill/>
          <a:extLst>
            <a:ext uri="{909E8E84-426E-40DD-AFC4-6F175D3DCCD1}">
              <a14:hiddenFill xmlns:a14="http://schemas.microsoft.com/office/drawing/2010/main">
                <a:solidFill>
                  <a:srgbClr val="FFFFFF"/>
                </a:solidFill>
              </a14:hiddenFill>
            </a:ext>
          </a:extLst>
        </p:spPr>
      </p:pic>
      <p:cxnSp>
        <p:nvCxnSpPr>
          <p:cNvPr id="1042" name="Straight Connector 104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7307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800A3FC-0725-5EF6-5400-64D9208DF15D}"/>
              </a:ext>
            </a:extLst>
          </p:cNvPr>
          <p:cNvSpPr>
            <a:spLocks noGrp="1"/>
          </p:cNvSpPr>
          <p:nvPr>
            <p:ph type="title"/>
          </p:nvPr>
        </p:nvSpPr>
        <p:spPr>
          <a:xfrm>
            <a:off x="808638" y="386930"/>
            <a:ext cx="9236700" cy="1188950"/>
          </a:xfrm>
        </p:spPr>
        <p:txBody>
          <a:bodyPr anchor="b">
            <a:normAutofit/>
          </a:bodyPr>
          <a:lstStyle/>
          <a:p>
            <a:r>
              <a:rPr lang="da-DK" sz="5400" b="1"/>
              <a:t>Historien bag Pippi</a:t>
            </a:r>
          </a:p>
        </p:txBody>
      </p:sp>
      <p:grpSp>
        <p:nvGrpSpPr>
          <p:cNvPr id="17" name="Group 16">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8" name="Rectangle 17">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EFA07E62-7C97-7935-A1DE-910EDD4BF4B7}"/>
              </a:ext>
            </a:extLst>
          </p:cNvPr>
          <p:cNvSpPr>
            <a:spLocks noGrp="1"/>
          </p:cNvSpPr>
          <p:nvPr>
            <p:ph idx="1"/>
          </p:nvPr>
        </p:nvSpPr>
        <p:spPr>
          <a:xfrm>
            <a:off x="793660" y="2599509"/>
            <a:ext cx="10143668" cy="3435531"/>
          </a:xfrm>
        </p:spPr>
        <p:txBody>
          <a:bodyPr anchor="ctr">
            <a:normAutofit/>
          </a:bodyPr>
          <a:lstStyle/>
          <a:p>
            <a:r>
              <a:rPr lang="da-DK" sz="1500" b="0" i="1" dirty="0">
                <a:effectLst/>
                <a:latin typeface="Arial" panose="020B0604020202020204" pitchFamily="34" charset="0"/>
              </a:rPr>
              <a:t>Pippi Langstrømpe</a:t>
            </a:r>
            <a:r>
              <a:rPr lang="da-DK" sz="1500" b="0" i="0" dirty="0">
                <a:effectLst/>
                <a:latin typeface="Arial" panose="020B0604020202020204" pitchFamily="34" charset="0"/>
              </a:rPr>
              <a:t> var Astrid Lindgrens anden bog, og den, der gjorde hende berømt. Idéen fik hun fra sin otteårige datter Karin, som en dag i </a:t>
            </a:r>
            <a:r>
              <a:rPr lang="da-DK" sz="1500" dirty="0">
                <a:latin typeface="Arial" panose="020B0604020202020204" pitchFamily="34" charset="0"/>
              </a:rPr>
              <a:t>1941</a:t>
            </a:r>
            <a:r>
              <a:rPr lang="da-DK" sz="1500" b="0" i="0" dirty="0">
                <a:effectLst/>
                <a:latin typeface="Arial" panose="020B0604020202020204" pitchFamily="34" charset="0"/>
              </a:rPr>
              <a:t> bad sin mor om at fortælle en historie om "Pippi </a:t>
            </a:r>
            <a:r>
              <a:rPr lang="da-DK" sz="1500" b="0" i="0">
                <a:effectLst/>
                <a:latin typeface="Arial" panose="020B0604020202020204" pitchFamily="34" charset="0"/>
              </a:rPr>
              <a:t>Långstrump</a:t>
            </a:r>
            <a:r>
              <a:rPr lang="da-DK" sz="1500" b="0" i="0" dirty="0">
                <a:effectLst/>
                <a:latin typeface="Arial" panose="020B0604020202020204" pitchFamily="34" charset="0"/>
              </a:rPr>
              <a:t>", et navn, pigen greb ud af luften. Men i Lindgrens bevidsthed voksede figuren, og 21. maj </a:t>
            </a:r>
            <a:r>
              <a:rPr lang="da-DK" sz="1500" dirty="0">
                <a:latin typeface="Arial" panose="020B0604020202020204" pitchFamily="34" charset="0"/>
              </a:rPr>
              <a:t>1945</a:t>
            </a:r>
            <a:r>
              <a:rPr lang="da-DK" sz="1500" b="0" i="0" dirty="0">
                <a:effectLst/>
                <a:latin typeface="Arial" panose="020B0604020202020204" pitchFamily="34" charset="0"/>
              </a:rPr>
              <a:t> gav hun datteren det færdige Pippi-manuskript. </a:t>
            </a:r>
          </a:p>
          <a:p>
            <a:endParaRPr lang="da-DK" sz="1500" b="0" i="0" dirty="0">
              <a:effectLst/>
              <a:latin typeface="Arial" panose="020B0604020202020204" pitchFamily="34" charset="0"/>
            </a:endParaRPr>
          </a:p>
          <a:p>
            <a:r>
              <a:rPr lang="da-DK" sz="1500" b="0" i="0" dirty="0">
                <a:effectLst/>
                <a:latin typeface="Arial" panose="020B0604020202020204" pitchFamily="34" charset="0"/>
              </a:rPr>
              <a:t>I </a:t>
            </a:r>
            <a:r>
              <a:rPr lang="da-DK" sz="1500" dirty="0">
                <a:latin typeface="Arial" panose="020B0604020202020204" pitchFamily="34" charset="0"/>
              </a:rPr>
              <a:t>1944</a:t>
            </a:r>
            <a:r>
              <a:rPr lang="da-DK" sz="1500" b="0" i="0" dirty="0">
                <a:effectLst/>
                <a:latin typeface="Arial" panose="020B0604020202020204" pitchFamily="34" charset="0"/>
              </a:rPr>
              <a:t> tilbød Astrid Lindgren </a:t>
            </a:r>
            <a:r>
              <a:rPr lang="da-DK" sz="1500" dirty="0">
                <a:latin typeface="Arial" panose="020B0604020202020204" pitchFamily="34" charset="0"/>
              </a:rPr>
              <a:t>manuskriptet</a:t>
            </a:r>
            <a:r>
              <a:rPr lang="da-DK" sz="1500" b="0" i="0" dirty="0">
                <a:effectLst/>
                <a:latin typeface="Arial" panose="020B0604020202020204" pitchFamily="34" charset="0"/>
              </a:rPr>
              <a:t> til </a:t>
            </a:r>
            <a:r>
              <a:rPr lang="da-DK" sz="1500" b="0" i="1" dirty="0">
                <a:effectLst/>
                <a:latin typeface="Arial" panose="020B0604020202020204" pitchFamily="34" charset="0"/>
              </a:rPr>
              <a:t>Pippi Langstrømpe</a:t>
            </a:r>
            <a:r>
              <a:rPr lang="da-DK" sz="1500" b="0" i="0" dirty="0">
                <a:effectLst/>
                <a:latin typeface="Arial" panose="020B0604020202020204" pitchFamily="34" charset="0"/>
              </a:rPr>
              <a:t> til </a:t>
            </a:r>
            <a:r>
              <a:rPr lang="da-DK" sz="1500" dirty="0">
                <a:latin typeface="Arial" panose="020B0604020202020204" pitchFamily="34" charset="0"/>
              </a:rPr>
              <a:t>Bonniers forlag</a:t>
            </a:r>
            <a:r>
              <a:rPr lang="da-DK" sz="1500" b="0" i="0" dirty="0">
                <a:effectLst/>
                <a:latin typeface="Arial" panose="020B0604020202020204" pitchFamily="34" charset="0"/>
              </a:rPr>
              <a:t>, men forlaget afviste det, og det blev i stedet udgivet hos </a:t>
            </a:r>
            <a:r>
              <a:rPr lang="da-DK" sz="1500">
                <a:latin typeface="Arial" panose="020B0604020202020204" pitchFamily="34" charset="0"/>
              </a:rPr>
              <a:t>Rabén</a:t>
            </a:r>
            <a:r>
              <a:rPr lang="da-DK" sz="1500" dirty="0">
                <a:latin typeface="Arial" panose="020B0604020202020204" pitchFamily="34" charset="0"/>
              </a:rPr>
              <a:t> &amp; </a:t>
            </a:r>
            <a:r>
              <a:rPr lang="da-DK" sz="1500">
                <a:latin typeface="Arial" panose="020B0604020202020204" pitchFamily="34" charset="0"/>
              </a:rPr>
              <a:t>Sjögren</a:t>
            </a:r>
            <a:r>
              <a:rPr lang="da-DK" sz="1500" b="0" i="0" dirty="0">
                <a:effectLst/>
                <a:latin typeface="Arial" panose="020B0604020202020204" pitchFamily="34" charset="0"/>
              </a:rPr>
              <a:t>, som bad </a:t>
            </a:r>
            <a:r>
              <a:rPr lang="da-DK" sz="1500" dirty="0">
                <a:latin typeface="Arial" panose="020B0604020202020204" pitchFamily="34" charset="0"/>
              </a:rPr>
              <a:t>Ingrid Vang Nyman</a:t>
            </a:r>
            <a:r>
              <a:rPr lang="da-DK" sz="1500" b="0" i="0" dirty="0">
                <a:effectLst/>
                <a:latin typeface="Arial" panose="020B0604020202020204" pitchFamily="34" charset="0"/>
              </a:rPr>
              <a:t> om at illustrere historien. Bonniers afvisning - ovenikøbet to gange - betragtes som en af forlagshistoriens største bommerter. </a:t>
            </a:r>
          </a:p>
          <a:p>
            <a:endParaRPr lang="da-DK" sz="1500" b="0" i="0" dirty="0">
              <a:effectLst/>
              <a:latin typeface="Arial" panose="020B0604020202020204" pitchFamily="34" charset="0"/>
            </a:endParaRPr>
          </a:p>
          <a:p>
            <a:r>
              <a:rPr lang="da-DK" sz="1500" b="0" i="1" dirty="0">
                <a:effectLst/>
                <a:latin typeface="Arial" panose="020B0604020202020204" pitchFamily="34" charset="0"/>
              </a:rPr>
              <a:t>Pippi Langstrømpe</a:t>
            </a:r>
            <a:r>
              <a:rPr lang="da-DK" sz="1500" b="0" i="0" dirty="0">
                <a:effectLst/>
                <a:latin typeface="Arial" panose="020B0604020202020204" pitchFamily="34" charset="0"/>
              </a:rPr>
              <a:t> kom i </a:t>
            </a:r>
            <a:r>
              <a:rPr lang="da-DK" sz="1500" dirty="0">
                <a:latin typeface="Arial" panose="020B0604020202020204" pitchFamily="34" charset="0"/>
              </a:rPr>
              <a:t>2005</a:t>
            </a:r>
            <a:r>
              <a:rPr lang="da-DK" sz="1500" b="0" i="0" dirty="0">
                <a:effectLst/>
                <a:latin typeface="Arial" panose="020B0604020202020204" pitchFamily="34" charset="0"/>
              </a:rPr>
              <a:t> på </a:t>
            </a:r>
            <a:r>
              <a:rPr lang="da-DK" sz="1500" dirty="0">
                <a:latin typeface="Arial" panose="020B0604020202020204" pitchFamily="34" charset="0"/>
              </a:rPr>
              <a:t>UNESCOs</a:t>
            </a:r>
            <a:r>
              <a:rPr lang="da-DK" sz="1500" b="0" i="0" dirty="0">
                <a:effectLst/>
                <a:latin typeface="Arial" panose="020B0604020202020204" pitchFamily="34" charset="0"/>
              </a:rPr>
              <a:t> liste over bevaringsværdige, </a:t>
            </a:r>
            <a:r>
              <a:rPr lang="da-DK" sz="1500" dirty="0">
                <a:latin typeface="Arial" panose="020B0604020202020204" pitchFamily="34" charset="0"/>
              </a:rPr>
              <a:t>kulturelle</a:t>
            </a:r>
            <a:r>
              <a:rPr lang="da-DK" sz="1500" b="0" i="0" dirty="0">
                <a:effectLst/>
                <a:latin typeface="Arial" panose="020B0604020202020204" pitchFamily="34" charset="0"/>
              </a:rPr>
              <a:t> værker. Det medvirkede til en korrekt, fransk </a:t>
            </a:r>
            <a:r>
              <a:rPr lang="da-DK" sz="1500" dirty="0">
                <a:latin typeface="Arial" panose="020B0604020202020204" pitchFamily="34" charset="0"/>
              </a:rPr>
              <a:t>oversættelse</a:t>
            </a:r>
            <a:r>
              <a:rPr lang="da-DK" sz="1500" b="0" i="0" dirty="0">
                <a:effectLst/>
                <a:latin typeface="Arial" panose="020B0604020202020204" pitchFamily="34" charset="0"/>
              </a:rPr>
              <a:t> af bogen. På fransk betyder </a:t>
            </a:r>
            <a:r>
              <a:rPr lang="da-DK" sz="1500" b="0" i="1">
                <a:effectLst/>
                <a:latin typeface="Arial" panose="020B0604020202020204" pitchFamily="34" charset="0"/>
              </a:rPr>
              <a:t>pipi</a:t>
            </a:r>
            <a:r>
              <a:rPr lang="da-DK" sz="1500" b="0" i="0" dirty="0">
                <a:effectLst/>
                <a:latin typeface="Arial" panose="020B0604020202020204" pitchFamily="34" charset="0"/>
              </a:rPr>
              <a:t> "</a:t>
            </a:r>
            <a:r>
              <a:rPr lang="da-DK" sz="1500" b="0" i="0" u="none" strike="noStrike" dirty="0">
                <a:effectLst/>
                <a:latin typeface="Arial" panose="020B0604020202020204" pitchFamily="34" charset="0"/>
                <a:hlinkClick r:id="rId2" tooltip="Urin">
                  <a:extLst>
                    <a:ext uri="{A12FA001-AC4F-418D-AE19-62706E023703}">
                      <ahyp:hlinkClr xmlns:ahyp="http://schemas.microsoft.com/office/drawing/2018/hyperlinkcolor" val="tx"/>
                    </a:ext>
                  </a:extLst>
                </a:hlinkClick>
              </a:rPr>
              <a:t>tis</a:t>
            </a:r>
            <a:r>
              <a:rPr lang="da-DK" sz="1500" b="0" i="0" dirty="0">
                <a:effectLst/>
                <a:latin typeface="Arial" panose="020B0604020202020204" pitchFamily="34" charset="0"/>
              </a:rPr>
              <a:t>", og Pippi blev derfor omdøbt til Fifi på fransk. Men bogen blev, i lighed med Lindgrens andre bøger i fransk oversættelse, også udsat for en </a:t>
            </a:r>
            <a:r>
              <a:rPr lang="da-DK" sz="1500" dirty="0">
                <a:latin typeface="Arial" panose="020B0604020202020204" pitchFamily="34" charset="0"/>
              </a:rPr>
              <a:t>censur</a:t>
            </a:r>
            <a:r>
              <a:rPr lang="da-DK" sz="1500" b="0" i="0" dirty="0">
                <a:effectLst/>
                <a:latin typeface="Arial" panose="020B0604020202020204" pitchFamily="34" charset="0"/>
              </a:rPr>
              <a:t>, der forvandlede den oprørske Pippi til et uigenkendeligt </a:t>
            </a:r>
            <a:r>
              <a:rPr lang="da-DK" sz="1500" dirty="0">
                <a:latin typeface="Arial" panose="020B0604020202020204" pitchFamily="34" charset="0"/>
              </a:rPr>
              <a:t>dydsmønster</a:t>
            </a:r>
            <a:r>
              <a:rPr lang="da-DK" sz="1500" b="0" i="0" dirty="0">
                <a:effectLst/>
                <a:latin typeface="Arial" panose="020B0604020202020204" pitchFamily="34" charset="0"/>
              </a:rPr>
              <a:t>.</a:t>
            </a:r>
          </a:p>
          <a:p>
            <a:endParaRPr lang="da-DK" sz="1500" dirty="0"/>
          </a:p>
        </p:txBody>
      </p:sp>
    </p:spTree>
    <p:extLst>
      <p:ext uri="{BB962C8B-B14F-4D97-AF65-F5344CB8AC3E}">
        <p14:creationId xmlns:p14="http://schemas.microsoft.com/office/powerpoint/2010/main" val="1778039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0" name="Rectangle 2059">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1" name="Rectangle 2061">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20217C5-BFA8-0A98-7B18-A70700ECB95B}"/>
              </a:ext>
            </a:extLst>
          </p:cNvPr>
          <p:cNvSpPr>
            <a:spLocks noGrp="1"/>
          </p:cNvSpPr>
          <p:nvPr>
            <p:ph type="title"/>
          </p:nvPr>
        </p:nvSpPr>
        <p:spPr>
          <a:xfrm>
            <a:off x="581646" y="349664"/>
            <a:ext cx="5845571" cy="1638377"/>
          </a:xfrm>
        </p:spPr>
        <p:txBody>
          <a:bodyPr anchor="b">
            <a:normAutofit/>
          </a:bodyPr>
          <a:lstStyle/>
          <a:p>
            <a:r>
              <a:rPr lang="da-DK" sz="3700" b="1"/>
              <a:t>Modtagelsen – om de normer, børnebøger skal bibringe </a:t>
            </a:r>
          </a:p>
        </p:txBody>
      </p:sp>
      <p:sp>
        <p:nvSpPr>
          <p:cNvPr id="3" name="Pladsholder til indhold 2">
            <a:extLst>
              <a:ext uri="{FF2B5EF4-FFF2-40B4-BE49-F238E27FC236}">
                <a16:creationId xmlns:a16="http://schemas.microsoft.com/office/drawing/2014/main" id="{9B439C27-CDFC-9984-0272-F79DAD2415A8}"/>
              </a:ext>
            </a:extLst>
          </p:cNvPr>
          <p:cNvSpPr>
            <a:spLocks noGrp="1"/>
          </p:cNvSpPr>
          <p:nvPr>
            <p:ph idx="1"/>
          </p:nvPr>
        </p:nvSpPr>
        <p:spPr>
          <a:xfrm>
            <a:off x="587988" y="2620641"/>
            <a:ext cx="5837750" cy="3023702"/>
          </a:xfrm>
        </p:spPr>
        <p:txBody>
          <a:bodyPr anchor="ctr">
            <a:normAutofit/>
          </a:bodyPr>
          <a:lstStyle/>
          <a:p>
            <a:r>
              <a:rPr lang="da-DK" sz="1700" b="0" i="0">
                <a:effectLst/>
                <a:latin typeface="Source Sans Pro" panose="020B0503030403020204" pitchFamily="34" charset="0"/>
              </a:rPr>
              <a:t>Modtagelsen af den første Pippibog var forbløffende positiv. Men den 18. april 1946 gik den kendte litteraturkritiker, professor John Landquist, til generalangreb på Pippi Langstrømpe og alt, hvad hun repræsenterede. Dermed startede han den såkaldte Pippi Langstrømpefejde</a:t>
            </a:r>
          </a:p>
          <a:p>
            <a:endParaRPr lang="da-DK" sz="1700" b="0" i="0">
              <a:effectLst/>
              <a:latin typeface="Source Sans Pro" panose="020B0503030403020204" pitchFamily="34" charset="0"/>
            </a:endParaRPr>
          </a:p>
          <a:p>
            <a:r>
              <a:rPr lang="da-DK" sz="1700" b="0" i="0">
                <a:effectLst/>
                <a:latin typeface="Source Sans Pro" panose="020B0503030403020204" pitchFamily="34" charset="0"/>
              </a:rPr>
              <a:t>Landquist drog Astrid Lindgrens moral i tvivl. »Den unaturlige pige« indgød professoren »fornemmelsen af noget ubehageligt, der kradser i sjælen«. Interessant er hans formulering, at teksten »minder om en sindssygs fantasi eller om sygelige tvangsforestillinger«.</a:t>
            </a:r>
            <a:endParaRPr lang="da-DK" sz="1700"/>
          </a:p>
        </p:txBody>
      </p:sp>
      <p:sp>
        <p:nvSpPr>
          <p:cNvPr id="2072" name="Rectangle 206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3" name="Rectangle 2065">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Ur-Pippi af Astrid Lindgren">
            <a:extLst>
              <a:ext uri="{FF2B5EF4-FFF2-40B4-BE49-F238E27FC236}">
                <a16:creationId xmlns:a16="http://schemas.microsoft.com/office/drawing/2014/main" id="{6F0E6DE6-2573-40C6-1B00-A6D46C6E84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633" r="-2" b="-2"/>
          <a:stretch/>
        </p:blipFill>
        <p:spPr bwMode="auto">
          <a:xfrm>
            <a:off x="7421373" y="627954"/>
            <a:ext cx="4235516" cy="5353373"/>
          </a:xfrm>
          <a:prstGeom prst="rect">
            <a:avLst/>
          </a:prstGeom>
          <a:noFill/>
          <a:extLst>
            <a:ext uri="{909E8E84-426E-40DD-AFC4-6F175D3DCCD1}">
              <a14:hiddenFill xmlns:a14="http://schemas.microsoft.com/office/drawing/2010/main">
                <a:solidFill>
                  <a:srgbClr val="FFFFFF"/>
                </a:solidFill>
              </a14:hiddenFill>
            </a:ext>
          </a:extLst>
        </p:spPr>
      </p:pic>
      <p:sp>
        <p:nvSpPr>
          <p:cNvPr id="2074" name="Rectangle 2067">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8137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2BC1B48-CBDB-B020-28B4-EBAABD1C8362}"/>
              </a:ext>
            </a:extLst>
          </p:cNvPr>
          <p:cNvSpPr>
            <a:spLocks noGrp="1"/>
          </p:cNvSpPr>
          <p:nvPr>
            <p:ph type="title"/>
          </p:nvPr>
        </p:nvSpPr>
        <p:spPr>
          <a:xfrm>
            <a:off x="572493" y="238539"/>
            <a:ext cx="11018520" cy="1434415"/>
          </a:xfrm>
        </p:spPr>
        <p:txBody>
          <a:bodyPr anchor="b">
            <a:normAutofit/>
          </a:bodyPr>
          <a:lstStyle/>
          <a:p>
            <a:r>
              <a:rPr lang="da-DK" sz="5400" b="1" dirty="0">
                <a:solidFill>
                  <a:srgbClr val="FF0000"/>
                </a:solidFill>
              </a:rPr>
              <a:t>Det lyvende barn i centrum</a:t>
            </a:r>
          </a:p>
        </p:txBody>
      </p:sp>
      <p:sp>
        <p:nvSpPr>
          <p:cNvPr id="308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48E31CF5-39F9-3568-3609-AC93F153CC29}"/>
              </a:ext>
            </a:extLst>
          </p:cNvPr>
          <p:cNvSpPr>
            <a:spLocks noGrp="1"/>
          </p:cNvSpPr>
          <p:nvPr>
            <p:ph idx="1"/>
          </p:nvPr>
        </p:nvSpPr>
        <p:spPr>
          <a:xfrm>
            <a:off x="572493" y="2071316"/>
            <a:ext cx="6713552" cy="4119172"/>
          </a:xfrm>
        </p:spPr>
        <p:txBody>
          <a:bodyPr anchor="t">
            <a:normAutofit/>
          </a:bodyPr>
          <a:lstStyle/>
          <a:p>
            <a:r>
              <a:rPr lang="da-DK" sz="2000" b="0" i="0" dirty="0">
                <a:effectLst/>
                <a:latin typeface="Source Sans Pro" panose="020B0503030403020204" pitchFamily="34" charset="0"/>
              </a:rPr>
              <a:t>Et af Astrid Lindgrens mest virkningsfulde fortællergreb er at lade fantasien overtage virkeligheden. </a:t>
            </a:r>
          </a:p>
          <a:p>
            <a:r>
              <a:rPr lang="da-DK" sz="2000" b="0" i="0" dirty="0">
                <a:effectLst/>
                <a:latin typeface="Source Sans Pro" panose="020B0503030403020204" pitchFamily="34" charset="0"/>
              </a:rPr>
              <a:t>Det »lyvende« barns tolkning af virkeligheden får lov at triumfere. Pippi nægter at indse, at hendes far kan være druknet. Hun tror, at han er drevet i land på en sydhavsø og blevet »negerkonge« med krone på hovedet: »’Det er minsandten ikke alle børn, der har så fin en far’, plejede Pippi at sige ganske fornøjet. ‘Og når min far får bygget sig en båd, så kommer han og henter mig’«.</a:t>
            </a:r>
          </a:p>
          <a:p>
            <a:r>
              <a:rPr lang="da-DK" sz="2000" dirty="0">
                <a:latin typeface="Source Sans Pro" panose="020B0503030403020204" pitchFamily="34" charset="0"/>
              </a:rPr>
              <a:t>Hvorfor tror I, at der var så megen modstand mod netop dette? </a:t>
            </a:r>
            <a:endParaRPr lang="da-DK" sz="2000" dirty="0"/>
          </a:p>
        </p:txBody>
      </p:sp>
      <p:pic>
        <p:nvPicPr>
          <p:cNvPr id="3074" name="Picture 2" descr="Vores allesammens Pippi fylder 75! | Silkeborg Bibliotekerne">
            <a:extLst>
              <a:ext uri="{FF2B5EF4-FFF2-40B4-BE49-F238E27FC236}">
                <a16:creationId xmlns:a16="http://schemas.microsoft.com/office/drawing/2014/main" id="{D797391B-C191-5CA4-8B38-C55C5E838D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85" r="16884" b="-1"/>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741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377C93B-267D-E6BC-AA0B-690F06C50F44}"/>
              </a:ext>
            </a:extLst>
          </p:cNvPr>
          <p:cNvSpPr>
            <a:spLocks noGrp="1"/>
          </p:cNvSpPr>
          <p:nvPr>
            <p:ph type="title"/>
          </p:nvPr>
        </p:nvSpPr>
        <p:spPr>
          <a:xfrm>
            <a:off x="808638" y="386930"/>
            <a:ext cx="9236700" cy="1188950"/>
          </a:xfrm>
        </p:spPr>
        <p:txBody>
          <a:bodyPr anchor="b">
            <a:normAutofit/>
          </a:bodyPr>
          <a:lstStyle/>
          <a:p>
            <a:r>
              <a:rPr lang="da-DK" sz="5400" b="1"/>
              <a:t>Læsninger af Pippi</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AEE21CFB-ADB0-F0D9-6C1C-1FF1B18A987E}"/>
              </a:ext>
            </a:extLst>
          </p:cNvPr>
          <p:cNvSpPr>
            <a:spLocks noGrp="1"/>
          </p:cNvSpPr>
          <p:nvPr>
            <p:ph idx="1"/>
          </p:nvPr>
        </p:nvSpPr>
        <p:spPr>
          <a:xfrm>
            <a:off x="793660" y="2599509"/>
            <a:ext cx="10143668" cy="3435531"/>
          </a:xfrm>
        </p:spPr>
        <p:txBody>
          <a:bodyPr anchor="ctr">
            <a:normAutofit/>
          </a:bodyPr>
          <a:lstStyle/>
          <a:p>
            <a:r>
              <a:rPr lang="da-DK" sz="2200" b="0" i="1">
                <a:effectLst/>
                <a:latin typeface="Arial" panose="020B0604020202020204" pitchFamily="34" charset="0"/>
              </a:rPr>
              <a:t>Pippi Langstrømpe</a:t>
            </a:r>
            <a:r>
              <a:rPr lang="da-DK" sz="2200" b="0" i="0">
                <a:effectLst/>
                <a:latin typeface="Arial" panose="020B0604020202020204" pitchFamily="34" charset="0"/>
              </a:rPr>
              <a:t> er blevet læst på mange forskellige måder. En af de mere vedholdende er Pippi Langstrømpe som repræsentant for </a:t>
            </a:r>
            <a:r>
              <a:rPr lang="da-DK" sz="2200">
                <a:latin typeface="Arial" panose="020B0604020202020204" pitchFamily="34" charset="0"/>
              </a:rPr>
              <a:t>kristendommen</a:t>
            </a:r>
            <a:r>
              <a:rPr lang="da-DK" sz="2200" b="0" i="0">
                <a:effectLst/>
                <a:latin typeface="Arial" panose="020B0604020202020204" pitchFamily="34" charset="0"/>
              </a:rPr>
              <a:t>. Eller ligefrem som </a:t>
            </a:r>
            <a:r>
              <a:rPr lang="da-DK" sz="2200">
                <a:latin typeface="Arial" panose="020B0604020202020204" pitchFamily="34" charset="0"/>
              </a:rPr>
              <a:t>Jesus </a:t>
            </a:r>
            <a:r>
              <a:rPr lang="da-DK" sz="2200" b="0" i="0">
                <a:effectLst/>
                <a:latin typeface="Arial" panose="020B0604020202020204" pitchFamily="34" charset="0"/>
              </a:rPr>
              <a:t>på grund af sin omsorg for de svage i </a:t>
            </a:r>
            <a:r>
              <a:rPr lang="da-DK" sz="2200">
                <a:latin typeface="Arial" panose="020B0604020202020204" pitchFamily="34" charset="0"/>
              </a:rPr>
              <a:t>samfundet</a:t>
            </a:r>
            <a:r>
              <a:rPr lang="da-DK" sz="2200" b="0" i="0">
                <a:effectLst/>
                <a:latin typeface="Arial" panose="020B0604020202020204" pitchFamily="34" charset="0"/>
              </a:rPr>
              <a:t> og sin erklærede ikke-voldelige måde at klare enhver situation på.</a:t>
            </a:r>
          </a:p>
          <a:p>
            <a:r>
              <a:rPr lang="da-DK" sz="2200" b="0" i="0">
                <a:effectLst/>
                <a:latin typeface="Arial" panose="020B0604020202020204" pitchFamily="34" charset="0"/>
              </a:rPr>
              <a:t>Pippi-bøgerne er fyldt med skjulte </a:t>
            </a:r>
            <a:r>
              <a:rPr lang="da-DK" sz="2200" b="0" i="0" u="none" strike="noStrike">
                <a:effectLst/>
                <a:latin typeface="Arial" panose="020B0604020202020204" pitchFamily="34" charset="0"/>
                <a:hlinkClick r:id="rId2" tooltip="Citat">
                  <a:extLst>
                    <a:ext uri="{A12FA001-AC4F-418D-AE19-62706E023703}">
                      <ahyp:hlinkClr xmlns:ahyp="http://schemas.microsoft.com/office/drawing/2018/hyperlinkcolor" val="tx"/>
                    </a:ext>
                  </a:extLst>
                </a:hlinkClick>
              </a:rPr>
              <a:t>citater</a:t>
            </a:r>
            <a:r>
              <a:rPr lang="da-DK" sz="2200" b="0" i="0">
                <a:effectLst/>
                <a:latin typeface="Arial" panose="020B0604020202020204" pitchFamily="34" charset="0"/>
              </a:rPr>
              <a:t> af forfattere som </a:t>
            </a:r>
            <a:r>
              <a:rPr lang="da-DK" sz="2200">
                <a:latin typeface="Arial" panose="020B0604020202020204" pitchFamily="34" charset="0"/>
              </a:rPr>
              <a:t>Shakespeare </a:t>
            </a:r>
            <a:r>
              <a:rPr lang="da-DK" sz="2200" b="0" i="0">
                <a:effectLst/>
                <a:latin typeface="Arial" panose="020B0604020202020204" pitchFamily="34" charset="0"/>
              </a:rPr>
              <a:t>og </a:t>
            </a:r>
            <a:r>
              <a:rPr lang="da-DK" sz="2200">
                <a:latin typeface="Arial" panose="020B0604020202020204" pitchFamily="34" charset="0"/>
              </a:rPr>
              <a:t>Sokrates</a:t>
            </a:r>
            <a:r>
              <a:rPr lang="da-DK" sz="2200" b="0" i="0">
                <a:effectLst/>
                <a:latin typeface="Arial" panose="020B0604020202020204" pitchFamily="34" charset="0"/>
              </a:rPr>
              <a:t>. </a:t>
            </a:r>
          </a:p>
          <a:p>
            <a:r>
              <a:rPr lang="da-DK" sz="2200" b="0" i="0">
                <a:effectLst/>
                <a:latin typeface="Arial" panose="020B0604020202020204" pitchFamily="34" charset="0"/>
              </a:rPr>
              <a:t>Pippi Langstrømpe bidrog til kvindekampen gennem sit oprør med de maskuline autoriteter, der præger historierne om hende. </a:t>
            </a:r>
          </a:p>
          <a:p>
            <a:r>
              <a:rPr lang="da-DK" sz="2200"/>
              <a:t>Stadig populær i dag, men er blevet kritiseret for at være racistisk.</a:t>
            </a:r>
          </a:p>
        </p:txBody>
      </p:sp>
    </p:spTree>
    <p:extLst>
      <p:ext uri="{BB962C8B-B14F-4D97-AF65-F5344CB8AC3E}">
        <p14:creationId xmlns:p14="http://schemas.microsoft.com/office/powerpoint/2010/main" val="2277397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DEC1C0F-CE23-5C96-9E33-5732783500CB}"/>
              </a:ext>
            </a:extLst>
          </p:cNvPr>
          <p:cNvSpPr>
            <a:spLocks noGrp="1"/>
          </p:cNvSpPr>
          <p:nvPr>
            <p:ph type="title"/>
          </p:nvPr>
        </p:nvSpPr>
        <p:spPr>
          <a:xfrm>
            <a:off x="808638" y="386930"/>
            <a:ext cx="9236700" cy="1188950"/>
          </a:xfrm>
        </p:spPr>
        <p:txBody>
          <a:bodyPr anchor="b">
            <a:normAutofit/>
          </a:bodyPr>
          <a:lstStyle/>
          <a:p>
            <a:r>
              <a:rPr lang="da-DK" sz="5400"/>
              <a:t>Se Pippi Langstrømpe afsnit 1</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D58CF528-9870-C8E9-7649-7DDCA1495EB9}"/>
              </a:ext>
            </a:extLst>
          </p:cNvPr>
          <p:cNvSpPr>
            <a:spLocks noGrp="1"/>
          </p:cNvSpPr>
          <p:nvPr>
            <p:ph idx="1"/>
          </p:nvPr>
        </p:nvSpPr>
        <p:spPr>
          <a:xfrm>
            <a:off x="793660" y="2599509"/>
            <a:ext cx="10143668" cy="3435531"/>
          </a:xfrm>
        </p:spPr>
        <p:txBody>
          <a:bodyPr anchor="ctr">
            <a:normAutofit/>
          </a:bodyPr>
          <a:lstStyle/>
          <a:p>
            <a:pPr marL="0" indent="0">
              <a:buNone/>
            </a:pPr>
            <a:r>
              <a:rPr lang="da-DK" sz="2400" dirty="0"/>
              <a:t>Afsnittet hedder ”1. Pippi flytter ind i villaen”, det kan findes her: </a:t>
            </a:r>
          </a:p>
          <a:p>
            <a:endParaRPr lang="da-DK" sz="2400" dirty="0"/>
          </a:p>
          <a:p>
            <a:pPr marL="0" indent="0">
              <a:buNone/>
            </a:pPr>
            <a:r>
              <a:rPr lang="da-DK" sz="2400" dirty="0">
                <a:hlinkClick r:id="rId2"/>
              </a:rPr>
              <a:t>https://www.dr.dk/drtv/serie/pippi-langstroempe_152187</a:t>
            </a:r>
            <a:endParaRPr lang="da-DK" sz="2400" dirty="0"/>
          </a:p>
        </p:txBody>
      </p:sp>
    </p:spTree>
    <p:extLst>
      <p:ext uri="{BB962C8B-B14F-4D97-AF65-F5344CB8AC3E}">
        <p14:creationId xmlns:p14="http://schemas.microsoft.com/office/powerpoint/2010/main" val="3636779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A0E498C-9A84-5400-B09E-705F83CD41BF}"/>
              </a:ext>
            </a:extLst>
          </p:cNvPr>
          <p:cNvSpPr>
            <a:spLocks noGrp="1"/>
          </p:cNvSpPr>
          <p:nvPr>
            <p:ph type="title"/>
          </p:nvPr>
        </p:nvSpPr>
        <p:spPr>
          <a:xfrm>
            <a:off x="589560" y="856180"/>
            <a:ext cx="4560584" cy="1128068"/>
          </a:xfrm>
        </p:spPr>
        <p:txBody>
          <a:bodyPr anchor="ctr">
            <a:normAutofit/>
          </a:bodyPr>
          <a:lstStyle/>
          <a:p>
            <a:r>
              <a:rPr lang="da-DK" sz="3700" b="1"/>
              <a:t>Her kommer Pippi Langstrømpe!</a:t>
            </a:r>
          </a:p>
        </p:txBody>
      </p:sp>
      <p:grpSp>
        <p:nvGrpSpPr>
          <p:cNvPr id="3081" name="Group 308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082" name="Rectangle 308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85" name="Rectangle 308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85794278-A98B-EB7C-0B22-BF541374A28E}"/>
              </a:ext>
            </a:extLst>
          </p:cNvPr>
          <p:cNvSpPr>
            <a:spLocks noGrp="1"/>
          </p:cNvSpPr>
          <p:nvPr>
            <p:ph idx="1"/>
          </p:nvPr>
        </p:nvSpPr>
        <p:spPr>
          <a:xfrm>
            <a:off x="590719" y="2330505"/>
            <a:ext cx="4559425" cy="3979585"/>
          </a:xfrm>
        </p:spPr>
        <p:txBody>
          <a:bodyPr anchor="ctr">
            <a:normAutofit lnSpcReduction="10000"/>
          </a:bodyPr>
          <a:lstStyle/>
          <a:p>
            <a:pPr marL="0" indent="0">
              <a:buNone/>
            </a:pPr>
            <a:endParaRPr lang="da-DK" sz="1700" dirty="0"/>
          </a:p>
          <a:p>
            <a:pPr marL="514350" indent="-514350">
              <a:buFont typeface="+mj-lt"/>
              <a:buAutoNum type="arabicPeriod"/>
            </a:pPr>
            <a:r>
              <a:rPr lang="da-DK" sz="1700" dirty="0"/>
              <a:t>Hvordan skildres Pippi i afsnittet?</a:t>
            </a:r>
          </a:p>
          <a:p>
            <a:pPr marL="514350" indent="-514350">
              <a:buFont typeface="+mj-lt"/>
              <a:buAutoNum type="arabicPeriod"/>
            </a:pPr>
            <a:r>
              <a:rPr lang="da-DK" sz="1700" dirty="0"/>
              <a:t>Hvordan skildres Tommy og Annika? </a:t>
            </a:r>
          </a:p>
          <a:p>
            <a:pPr marL="514350" indent="-514350">
              <a:buFont typeface="+mj-lt"/>
              <a:buAutoNum type="arabicPeriod"/>
            </a:pPr>
            <a:r>
              <a:rPr lang="da-DK" sz="1700" dirty="0"/>
              <a:t>Hvorfor er disse kontraster valgt?</a:t>
            </a:r>
          </a:p>
          <a:p>
            <a:pPr marL="514350" indent="-514350">
              <a:buFont typeface="+mj-lt"/>
              <a:buAutoNum type="arabicPeriod"/>
            </a:pPr>
            <a:r>
              <a:rPr lang="da-DK" sz="1700" dirty="0"/>
              <a:t>Hvordan passer Pippi ind i et forløb, der handler om fiktive opgør med normer? </a:t>
            </a:r>
          </a:p>
          <a:p>
            <a:pPr marL="514350" indent="-514350">
              <a:buFont typeface="+mj-lt"/>
              <a:buAutoNum type="arabicPeriod"/>
            </a:pPr>
            <a:endParaRPr lang="da-DK" sz="1700" dirty="0"/>
          </a:p>
          <a:p>
            <a:pPr marL="514350" indent="-514350">
              <a:buFont typeface="+mj-lt"/>
              <a:buAutoNum type="arabicPeriod"/>
            </a:pPr>
            <a:r>
              <a:rPr lang="da-DK" sz="1700" dirty="0"/>
              <a:t>Hvilke pointer tager I med fra dagens lektie?</a:t>
            </a:r>
          </a:p>
          <a:p>
            <a:endParaRPr lang="da-DK" sz="1700" dirty="0"/>
          </a:p>
          <a:p>
            <a:endParaRPr lang="da-DK" sz="1700" dirty="0"/>
          </a:p>
          <a:p>
            <a:pPr marL="0" indent="0">
              <a:buNone/>
            </a:pPr>
            <a:r>
              <a:rPr lang="da-DK" sz="1700" dirty="0" err="1"/>
              <a:t>Tjulahop</a:t>
            </a:r>
            <a:r>
              <a:rPr lang="da-DK" sz="1700" dirty="0"/>
              <a:t> </a:t>
            </a:r>
            <a:r>
              <a:rPr lang="da-DK" sz="1700" dirty="0" err="1"/>
              <a:t>tjulahey</a:t>
            </a:r>
            <a:r>
              <a:rPr lang="da-DK" sz="1700" dirty="0"/>
              <a:t> </a:t>
            </a:r>
            <a:r>
              <a:rPr lang="da-DK" sz="1700" dirty="0" err="1"/>
              <a:t>tjulahopsasa</a:t>
            </a:r>
            <a:r>
              <a:rPr lang="da-DK" sz="1700" dirty="0"/>
              <a:t>… </a:t>
            </a:r>
          </a:p>
        </p:txBody>
      </p:sp>
      <p:sp>
        <p:nvSpPr>
          <p:cNvPr id="3087" name="Rectangle 308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9" name="Rectangle 308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Vores allesammens Pippi fylder 75! | Silkeborg Bibliotekerne">
            <a:extLst>
              <a:ext uri="{FF2B5EF4-FFF2-40B4-BE49-F238E27FC236}">
                <a16:creationId xmlns:a16="http://schemas.microsoft.com/office/drawing/2014/main" id="{5A90876D-6C48-9D31-8F10-DD62387711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83" r="13632"/>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901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FFB60E8C-7224-44A4-87A0-46A1711DD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365A355-03C3-59D9-FA2A-4D32403A03E5}"/>
              </a:ext>
            </a:extLst>
          </p:cNvPr>
          <p:cNvSpPr>
            <a:spLocks noGrp="1"/>
          </p:cNvSpPr>
          <p:nvPr>
            <p:ph type="title"/>
          </p:nvPr>
        </p:nvSpPr>
        <p:spPr>
          <a:xfrm>
            <a:off x="795528" y="386930"/>
            <a:ext cx="10141799" cy="1300554"/>
          </a:xfrm>
        </p:spPr>
        <p:txBody>
          <a:bodyPr anchor="b">
            <a:normAutofit/>
          </a:bodyPr>
          <a:lstStyle/>
          <a:p>
            <a:r>
              <a:rPr lang="da-DK" sz="4800" dirty="0"/>
              <a:t>Upload Jeres analyse på Lectio</a:t>
            </a:r>
          </a:p>
        </p:txBody>
      </p:sp>
      <p:sp>
        <p:nvSpPr>
          <p:cNvPr id="4105" name="Rectangle 4104">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Index - Kultúr - Készül az új film Harisnyás Pippiből">
            <a:extLst>
              <a:ext uri="{FF2B5EF4-FFF2-40B4-BE49-F238E27FC236}">
                <a16:creationId xmlns:a16="http://schemas.microsoft.com/office/drawing/2014/main" id="{F7FE697A-9C18-C9D2-5286-3FB1A65A927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23780" y="2524715"/>
            <a:ext cx="4173307" cy="3714244"/>
          </a:xfrm>
          <a:prstGeom prst="rect">
            <a:avLst/>
          </a:prstGeom>
          <a:no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23A5329F-C156-B5BC-FD25-726791A05E0A}"/>
              </a:ext>
            </a:extLst>
          </p:cNvPr>
          <p:cNvSpPr>
            <a:spLocks noGrp="1"/>
          </p:cNvSpPr>
          <p:nvPr>
            <p:ph idx="1"/>
          </p:nvPr>
        </p:nvSpPr>
        <p:spPr>
          <a:xfrm>
            <a:off x="6406429" y="2599509"/>
            <a:ext cx="4530898" cy="3639450"/>
          </a:xfrm>
        </p:spPr>
        <p:txBody>
          <a:bodyPr anchor="ctr">
            <a:normAutofit/>
          </a:bodyPr>
          <a:lstStyle/>
          <a:p>
            <a:r>
              <a:rPr lang="da-DK" sz="1700" dirty="0"/>
              <a:t>Upload Jeres svar under </a:t>
            </a:r>
            <a:r>
              <a:rPr lang="da-DK" sz="1700" i="1" dirty="0"/>
              <a:t>Elevfeedback </a:t>
            </a:r>
            <a:r>
              <a:rPr lang="da-DK" sz="1700" dirty="0"/>
              <a:t>på Lectio. Dette vil fungere som fraværsregistrering. I skal huske at skrive, hvem I har arbejdet sammen med, så I ikke får fravær.</a:t>
            </a:r>
          </a:p>
          <a:p>
            <a:r>
              <a:rPr lang="da-DK" sz="1700" dirty="0"/>
              <a:t>Når I laver Jeres analyse og fortolkning, skal I huske at bruge citater og screenshots, der understøtter Jeres pointer.</a:t>
            </a:r>
          </a:p>
          <a:p>
            <a:endParaRPr lang="da-DK" sz="1700" dirty="0"/>
          </a:p>
          <a:p>
            <a:endParaRPr lang="da-DK" sz="1700" dirty="0"/>
          </a:p>
          <a:p>
            <a:pPr marL="0" indent="0">
              <a:buNone/>
            </a:pPr>
            <a:r>
              <a:rPr lang="da-DK" sz="1700" dirty="0"/>
              <a:t>God weekend!!!! </a:t>
            </a:r>
            <a:r>
              <a:rPr lang="da-DK" sz="1700" dirty="0">
                <a:sym typeface="Wingdings" panose="05000000000000000000" pitchFamily="2" charset="2"/>
              </a:rPr>
              <a:t> Skriv endelig, hvis I har spørgsmål.</a:t>
            </a:r>
            <a:endParaRPr lang="da-DK" sz="1700" dirty="0"/>
          </a:p>
        </p:txBody>
      </p:sp>
      <p:sp>
        <p:nvSpPr>
          <p:cNvPr id="4109" name="Rectangle 4108">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037794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TotalTime>
  <Words>801</Words>
  <Application>Microsoft Office PowerPoint</Application>
  <PresentationFormat>Widescreen</PresentationFormat>
  <Paragraphs>56</Paragraphs>
  <Slides>10</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10</vt:i4>
      </vt:variant>
    </vt:vector>
  </HeadingPairs>
  <TitlesOfParts>
    <vt:vector size="15" baseType="lpstr">
      <vt:lpstr>Arial</vt:lpstr>
      <vt:lpstr>Calibri</vt:lpstr>
      <vt:lpstr>Calibri Light</vt:lpstr>
      <vt:lpstr>Source Sans Pro</vt:lpstr>
      <vt:lpstr>Office-tema</vt:lpstr>
      <vt:lpstr>Plan for dagens virtuelle modul (02.11.2023)</vt:lpstr>
      <vt:lpstr>Pippi Langstrømpe</vt:lpstr>
      <vt:lpstr>Om Pippi</vt:lpstr>
      <vt:lpstr>Historien bag Pippi</vt:lpstr>
      <vt:lpstr>Modtagelsen – om de normer, børnebøger skal bibringe </vt:lpstr>
      <vt:lpstr>Det lyvende barn i centrum</vt:lpstr>
      <vt:lpstr>Læsninger af Pippi</vt:lpstr>
      <vt:lpstr>Se Pippi Langstrømpe afsnit 1</vt:lpstr>
      <vt:lpstr>Her kommer Pippi Langstrømpe!</vt:lpstr>
      <vt:lpstr>Upload Jeres analyse på Lectio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Pippe Langstrømpe</dc:title>
  <dc:creator>Denise Nielsen</dc:creator>
  <cp:lastModifiedBy>Eva Gudmand Pedersen</cp:lastModifiedBy>
  <cp:revision>27</cp:revision>
  <dcterms:created xsi:type="dcterms:W3CDTF">2022-08-25T09:00:17Z</dcterms:created>
  <dcterms:modified xsi:type="dcterms:W3CDTF">2023-10-31T12:18:50Z</dcterms:modified>
</cp:coreProperties>
</file>