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</p:sldMasterIdLst>
  <p:notesMasterIdLst>
    <p:notesMasterId r:id="rId19"/>
  </p:notesMasterIdLst>
  <p:sldIdLst>
    <p:sldId id="268" r:id="rId2"/>
    <p:sldId id="272" r:id="rId3"/>
    <p:sldId id="278" r:id="rId4"/>
    <p:sldId id="273" r:id="rId5"/>
    <p:sldId id="274" r:id="rId6"/>
    <p:sldId id="276" r:id="rId7"/>
    <p:sldId id="277" r:id="rId8"/>
    <p:sldId id="269" r:id="rId9"/>
    <p:sldId id="270" r:id="rId10"/>
    <p:sldId id="257" r:id="rId11"/>
    <p:sldId id="265" r:id="rId12"/>
    <p:sldId id="266" r:id="rId13"/>
    <p:sldId id="263" r:id="rId14"/>
    <p:sldId id="279" r:id="rId15"/>
    <p:sldId id="281" r:id="rId16"/>
    <p:sldId id="280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B626A7-7C56-4D43-8A4E-6DA317A40F49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A873915-65C3-4EBE-ABB6-9493DC3F1FB6}">
      <dgm:prSet/>
      <dgm:spPr/>
      <dgm:t>
        <a:bodyPr/>
        <a:lstStyle/>
        <a:p>
          <a:r>
            <a:rPr lang="da-DK"/>
            <a:t>Saga – fortalt og nedskrevet i middelalderen</a:t>
          </a:r>
          <a:endParaRPr lang="en-US"/>
        </a:p>
      </dgm:t>
    </dgm:pt>
    <dgm:pt modelId="{9691F96B-9F18-4F80-8BAE-5D19CB664FF1}" type="parTrans" cxnId="{92C89417-16BD-49A4-B119-E2B91185A3EE}">
      <dgm:prSet/>
      <dgm:spPr/>
      <dgm:t>
        <a:bodyPr/>
        <a:lstStyle/>
        <a:p>
          <a:endParaRPr lang="en-US"/>
        </a:p>
      </dgm:t>
    </dgm:pt>
    <dgm:pt modelId="{1AA7757D-BAEA-4812-9568-123D683F17D4}" type="sibTrans" cxnId="{92C89417-16BD-49A4-B119-E2B91185A3EE}">
      <dgm:prSet/>
      <dgm:spPr/>
      <dgm:t>
        <a:bodyPr/>
        <a:lstStyle/>
        <a:p>
          <a:endParaRPr lang="en-US"/>
        </a:p>
      </dgm:t>
    </dgm:pt>
    <dgm:pt modelId="{EA145E14-3325-41FF-A600-E3C35B6A5116}">
      <dgm:prSet/>
      <dgm:spPr/>
      <dgm:t>
        <a:bodyPr/>
        <a:lstStyle/>
        <a:p>
          <a:r>
            <a:rPr lang="da-DK"/>
            <a:t>Middelalderens mundtlige tradition</a:t>
          </a:r>
          <a:endParaRPr lang="en-US"/>
        </a:p>
      </dgm:t>
    </dgm:pt>
    <dgm:pt modelId="{2156D657-E274-4D55-8445-5527E82A1228}" type="parTrans" cxnId="{330AF6CE-885D-4A23-B3DD-222F868D226E}">
      <dgm:prSet/>
      <dgm:spPr/>
      <dgm:t>
        <a:bodyPr/>
        <a:lstStyle/>
        <a:p>
          <a:endParaRPr lang="en-US"/>
        </a:p>
      </dgm:t>
    </dgm:pt>
    <dgm:pt modelId="{50861BB1-0B32-4556-BD1C-CF2B2589CDD0}" type="sibTrans" cxnId="{330AF6CE-885D-4A23-B3DD-222F868D226E}">
      <dgm:prSet/>
      <dgm:spPr/>
      <dgm:t>
        <a:bodyPr/>
        <a:lstStyle/>
        <a:p>
          <a:endParaRPr lang="en-US"/>
        </a:p>
      </dgm:t>
    </dgm:pt>
    <dgm:pt modelId="{F95D29B4-4CE2-4854-9CDA-F6562B52A0B2}">
      <dgm:prSet/>
      <dgm:spPr/>
      <dgm:t>
        <a:bodyPr/>
        <a:lstStyle/>
        <a:p>
          <a:r>
            <a:rPr lang="da-DK"/>
            <a:t>Folkeviser: ridder og trylleviser</a:t>
          </a:r>
          <a:endParaRPr lang="en-US"/>
        </a:p>
      </dgm:t>
    </dgm:pt>
    <dgm:pt modelId="{0B5C1E73-2898-4BF0-A150-8A5F607A7A90}" type="parTrans" cxnId="{A6ECB531-66DF-494C-B480-36BEE0C16910}">
      <dgm:prSet/>
      <dgm:spPr/>
      <dgm:t>
        <a:bodyPr/>
        <a:lstStyle/>
        <a:p>
          <a:endParaRPr lang="en-US"/>
        </a:p>
      </dgm:t>
    </dgm:pt>
    <dgm:pt modelId="{206AF0C8-CB76-4D9B-AF74-FE80F5802DF8}" type="sibTrans" cxnId="{A6ECB531-66DF-494C-B480-36BEE0C16910}">
      <dgm:prSet/>
      <dgm:spPr/>
      <dgm:t>
        <a:bodyPr/>
        <a:lstStyle/>
        <a:p>
          <a:endParaRPr lang="en-US"/>
        </a:p>
      </dgm:t>
    </dgm:pt>
    <dgm:pt modelId="{FF299303-F210-4F12-A610-F2C46584BB3A}">
      <dgm:prSet/>
      <dgm:spPr/>
      <dgm:t>
        <a:bodyPr/>
        <a:lstStyle/>
        <a:p>
          <a:r>
            <a:rPr lang="da-DK"/>
            <a:t>Folkeeventyr</a:t>
          </a:r>
          <a:endParaRPr lang="en-US"/>
        </a:p>
      </dgm:t>
    </dgm:pt>
    <dgm:pt modelId="{5D65D4C6-0B50-4D0A-B4ED-F0247D82AFB4}" type="parTrans" cxnId="{8F5FA56B-32A8-4102-82F9-6C5BE9013B5B}">
      <dgm:prSet/>
      <dgm:spPr/>
      <dgm:t>
        <a:bodyPr/>
        <a:lstStyle/>
        <a:p>
          <a:endParaRPr lang="en-US"/>
        </a:p>
      </dgm:t>
    </dgm:pt>
    <dgm:pt modelId="{2B5B6F32-6C53-4DC9-8D60-932E9DCBB410}" type="sibTrans" cxnId="{8F5FA56B-32A8-4102-82F9-6C5BE9013B5B}">
      <dgm:prSet/>
      <dgm:spPr/>
      <dgm:t>
        <a:bodyPr/>
        <a:lstStyle/>
        <a:p>
          <a:endParaRPr lang="en-US"/>
        </a:p>
      </dgm:t>
    </dgm:pt>
    <dgm:pt modelId="{DA1D8EA4-AEE6-4013-A610-65240085794F}" type="pres">
      <dgm:prSet presAssocID="{97B626A7-7C56-4D43-8A4E-6DA317A40F49}" presName="linear" presStyleCnt="0">
        <dgm:presLayoutVars>
          <dgm:animLvl val="lvl"/>
          <dgm:resizeHandles val="exact"/>
        </dgm:presLayoutVars>
      </dgm:prSet>
      <dgm:spPr/>
    </dgm:pt>
    <dgm:pt modelId="{85F138B0-EAF1-40EE-AC73-BF5B712A1144}" type="pres">
      <dgm:prSet presAssocID="{BA873915-65C3-4EBE-ABB6-9493DC3F1FB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1E92E3C8-72A2-4C7D-8AC1-11BB74162464}" type="pres">
      <dgm:prSet presAssocID="{1AA7757D-BAEA-4812-9568-123D683F17D4}" presName="spacer" presStyleCnt="0"/>
      <dgm:spPr/>
    </dgm:pt>
    <dgm:pt modelId="{64163C6A-4D94-42CC-98A8-71051B9DD064}" type="pres">
      <dgm:prSet presAssocID="{EA145E14-3325-41FF-A600-E3C35B6A511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A4CB6D6B-D6CC-4368-8929-BAD06DD0C6B6}" type="pres">
      <dgm:prSet presAssocID="{50861BB1-0B32-4556-BD1C-CF2B2589CDD0}" presName="spacer" presStyleCnt="0"/>
      <dgm:spPr/>
    </dgm:pt>
    <dgm:pt modelId="{4BDA6B74-DE52-4D65-8315-B4024332AB26}" type="pres">
      <dgm:prSet presAssocID="{F95D29B4-4CE2-4854-9CDA-F6562B52A0B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DA93DB9-BA1D-4B47-95D2-44BFC1364018}" type="pres">
      <dgm:prSet presAssocID="{206AF0C8-CB76-4D9B-AF74-FE80F5802DF8}" presName="spacer" presStyleCnt="0"/>
      <dgm:spPr/>
    </dgm:pt>
    <dgm:pt modelId="{7240A78F-9790-4CBC-B59E-EB8F534B1FD4}" type="pres">
      <dgm:prSet presAssocID="{FF299303-F210-4F12-A610-F2C46584BB3A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92C89417-16BD-49A4-B119-E2B91185A3EE}" srcId="{97B626A7-7C56-4D43-8A4E-6DA317A40F49}" destId="{BA873915-65C3-4EBE-ABB6-9493DC3F1FB6}" srcOrd="0" destOrd="0" parTransId="{9691F96B-9F18-4F80-8BAE-5D19CB664FF1}" sibTransId="{1AA7757D-BAEA-4812-9568-123D683F17D4}"/>
    <dgm:cxn modelId="{A6ECB531-66DF-494C-B480-36BEE0C16910}" srcId="{97B626A7-7C56-4D43-8A4E-6DA317A40F49}" destId="{F95D29B4-4CE2-4854-9CDA-F6562B52A0B2}" srcOrd="2" destOrd="0" parTransId="{0B5C1E73-2898-4BF0-A150-8A5F607A7A90}" sibTransId="{206AF0C8-CB76-4D9B-AF74-FE80F5802DF8}"/>
    <dgm:cxn modelId="{FF2F7A5B-6F10-4AD1-BA3B-E4E60A8F2C7F}" type="presOf" srcId="{EA145E14-3325-41FF-A600-E3C35B6A5116}" destId="{64163C6A-4D94-42CC-98A8-71051B9DD064}" srcOrd="0" destOrd="0" presId="urn:microsoft.com/office/officeart/2005/8/layout/vList2"/>
    <dgm:cxn modelId="{8F5FA56B-32A8-4102-82F9-6C5BE9013B5B}" srcId="{97B626A7-7C56-4D43-8A4E-6DA317A40F49}" destId="{FF299303-F210-4F12-A610-F2C46584BB3A}" srcOrd="3" destOrd="0" parTransId="{5D65D4C6-0B50-4D0A-B4ED-F0247D82AFB4}" sibTransId="{2B5B6F32-6C53-4DC9-8D60-932E9DCBB410}"/>
    <dgm:cxn modelId="{9022866C-FE1F-4C4B-918D-9783E0C0AE0C}" type="presOf" srcId="{97B626A7-7C56-4D43-8A4E-6DA317A40F49}" destId="{DA1D8EA4-AEE6-4013-A610-65240085794F}" srcOrd="0" destOrd="0" presId="urn:microsoft.com/office/officeart/2005/8/layout/vList2"/>
    <dgm:cxn modelId="{73BCC68C-4430-4467-B560-1422B0F84CD3}" type="presOf" srcId="{BA873915-65C3-4EBE-ABB6-9493DC3F1FB6}" destId="{85F138B0-EAF1-40EE-AC73-BF5B712A1144}" srcOrd="0" destOrd="0" presId="urn:microsoft.com/office/officeart/2005/8/layout/vList2"/>
    <dgm:cxn modelId="{330AF6CE-885D-4A23-B3DD-222F868D226E}" srcId="{97B626A7-7C56-4D43-8A4E-6DA317A40F49}" destId="{EA145E14-3325-41FF-A600-E3C35B6A5116}" srcOrd="1" destOrd="0" parTransId="{2156D657-E274-4D55-8445-5527E82A1228}" sibTransId="{50861BB1-0B32-4556-BD1C-CF2B2589CDD0}"/>
    <dgm:cxn modelId="{6F28EEDD-E4E4-4F00-9928-98D141DD5691}" type="presOf" srcId="{F95D29B4-4CE2-4854-9CDA-F6562B52A0B2}" destId="{4BDA6B74-DE52-4D65-8315-B4024332AB26}" srcOrd="0" destOrd="0" presId="urn:microsoft.com/office/officeart/2005/8/layout/vList2"/>
    <dgm:cxn modelId="{A440CADF-4731-4A22-8318-6C28FB388041}" type="presOf" srcId="{FF299303-F210-4F12-A610-F2C46584BB3A}" destId="{7240A78F-9790-4CBC-B59E-EB8F534B1FD4}" srcOrd="0" destOrd="0" presId="urn:microsoft.com/office/officeart/2005/8/layout/vList2"/>
    <dgm:cxn modelId="{9FE5D1EF-2BA1-4B24-9658-EED540C63E4B}" type="presParOf" srcId="{DA1D8EA4-AEE6-4013-A610-65240085794F}" destId="{85F138B0-EAF1-40EE-AC73-BF5B712A1144}" srcOrd="0" destOrd="0" presId="urn:microsoft.com/office/officeart/2005/8/layout/vList2"/>
    <dgm:cxn modelId="{F89EC500-BED6-419A-AD4F-6B5FF2C6F173}" type="presParOf" srcId="{DA1D8EA4-AEE6-4013-A610-65240085794F}" destId="{1E92E3C8-72A2-4C7D-8AC1-11BB74162464}" srcOrd="1" destOrd="0" presId="urn:microsoft.com/office/officeart/2005/8/layout/vList2"/>
    <dgm:cxn modelId="{2E5D295C-E4F1-44BA-98E8-912C3D6AFEEA}" type="presParOf" srcId="{DA1D8EA4-AEE6-4013-A610-65240085794F}" destId="{64163C6A-4D94-42CC-98A8-71051B9DD064}" srcOrd="2" destOrd="0" presId="urn:microsoft.com/office/officeart/2005/8/layout/vList2"/>
    <dgm:cxn modelId="{5DB47249-D3DE-40E5-973D-601EDDDDB30F}" type="presParOf" srcId="{DA1D8EA4-AEE6-4013-A610-65240085794F}" destId="{A4CB6D6B-D6CC-4368-8929-BAD06DD0C6B6}" srcOrd="3" destOrd="0" presId="urn:microsoft.com/office/officeart/2005/8/layout/vList2"/>
    <dgm:cxn modelId="{1516E96F-0CDA-4A93-849D-466A8D1EF03C}" type="presParOf" srcId="{DA1D8EA4-AEE6-4013-A610-65240085794F}" destId="{4BDA6B74-DE52-4D65-8315-B4024332AB26}" srcOrd="4" destOrd="0" presId="urn:microsoft.com/office/officeart/2005/8/layout/vList2"/>
    <dgm:cxn modelId="{5A100B0A-BD5B-4357-895C-BF369C6F7D2B}" type="presParOf" srcId="{DA1D8EA4-AEE6-4013-A610-65240085794F}" destId="{CDA93DB9-BA1D-4B47-95D2-44BFC1364018}" srcOrd="5" destOrd="0" presId="urn:microsoft.com/office/officeart/2005/8/layout/vList2"/>
    <dgm:cxn modelId="{D92CE234-EAC3-406E-97B4-998CB9AD6ADF}" type="presParOf" srcId="{DA1D8EA4-AEE6-4013-A610-65240085794F}" destId="{7240A78F-9790-4CBC-B59E-EB8F534B1FD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8544EFD-A417-4493-98A5-4DB9E7DEB793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366347D-0222-4958-A2FC-4DC3399AF4B6}">
      <dgm:prSet/>
      <dgm:spPr/>
      <dgm:t>
        <a:bodyPr/>
        <a:lstStyle/>
        <a:p>
          <a:r>
            <a:rPr lang="da-DK"/>
            <a:t>Holberg</a:t>
          </a:r>
          <a:endParaRPr lang="en-US"/>
        </a:p>
      </dgm:t>
    </dgm:pt>
    <dgm:pt modelId="{BFF40165-F1FE-4458-AD4A-68EC946DA647}" type="parTrans" cxnId="{8114F1D3-02C1-46FE-9904-532B8CD1C679}">
      <dgm:prSet/>
      <dgm:spPr/>
      <dgm:t>
        <a:bodyPr/>
        <a:lstStyle/>
        <a:p>
          <a:endParaRPr lang="en-US"/>
        </a:p>
      </dgm:t>
    </dgm:pt>
    <dgm:pt modelId="{BB39F401-940B-49F0-8F7F-71125B7D7851}" type="sibTrans" cxnId="{8114F1D3-02C1-46FE-9904-532B8CD1C679}">
      <dgm:prSet/>
      <dgm:spPr/>
      <dgm:t>
        <a:bodyPr/>
        <a:lstStyle/>
        <a:p>
          <a:endParaRPr lang="en-US"/>
        </a:p>
      </dgm:t>
    </dgm:pt>
    <dgm:pt modelId="{E837155B-240C-40F8-9B2D-5991C7D24A04}">
      <dgm:prSet/>
      <dgm:spPr/>
      <dgm:t>
        <a:bodyPr/>
        <a:lstStyle/>
        <a:p>
          <a:r>
            <a:rPr lang="da-DK"/>
            <a:t>Alt skal gennemlyses begrundes fornuftigt</a:t>
          </a:r>
          <a:endParaRPr lang="en-US"/>
        </a:p>
      </dgm:t>
    </dgm:pt>
    <dgm:pt modelId="{A288D676-130F-4FAC-8504-A07702D99F58}" type="parTrans" cxnId="{FCC4A6F9-880B-4E92-8C7B-2DBF22B7AFE8}">
      <dgm:prSet/>
      <dgm:spPr/>
      <dgm:t>
        <a:bodyPr/>
        <a:lstStyle/>
        <a:p>
          <a:endParaRPr lang="en-US"/>
        </a:p>
      </dgm:t>
    </dgm:pt>
    <dgm:pt modelId="{793FFAFB-850D-4C61-9CA9-BD49AB241C7E}" type="sibTrans" cxnId="{FCC4A6F9-880B-4E92-8C7B-2DBF22B7AFE8}">
      <dgm:prSet/>
      <dgm:spPr/>
      <dgm:t>
        <a:bodyPr/>
        <a:lstStyle/>
        <a:p>
          <a:endParaRPr lang="en-US"/>
        </a:p>
      </dgm:t>
    </dgm:pt>
    <dgm:pt modelId="{F66DA994-A01B-405D-B315-4959EAF9C86F}">
      <dgm:prSet/>
      <dgm:spPr/>
      <dgm:t>
        <a:bodyPr/>
        <a:lstStyle/>
        <a:p>
          <a:r>
            <a:rPr lang="da-DK"/>
            <a:t>Oplysning og viden skal udbredes gennem bøger og aviser</a:t>
          </a:r>
          <a:endParaRPr lang="en-US"/>
        </a:p>
      </dgm:t>
    </dgm:pt>
    <dgm:pt modelId="{952150AA-2B2C-4440-9DC4-F04224C0772E}" type="parTrans" cxnId="{B8C2E453-C4E6-4CC1-9C66-184223AEE1E7}">
      <dgm:prSet/>
      <dgm:spPr/>
      <dgm:t>
        <a:bodyPr/>
        <a:lstStyle/>
        <a:p>
          <a:endParaRPr lang="en-US"/>
        </a:p>
      </dgm:t>
    </dgm:pt>
    <dgm:pt modelId="{53A9C2C1-FF8C-4185-B717-A7F1BF66AAB5}" type="sibTrans" cxnId="{B8C2E453-C4E6-4CC1-9C66-184223AEE1E7}">
      <dgm:prSet/>
      <dgm:spPr/>
      <dgm:t>
        <a:bodyPr/>
        <a:lstStyle/>
        <a:p>
          <a:endParaRPr lang="en-US"/>
        </a:p>
      </dgm:t>
    </dgm:pt>
    <dgm:pt modelId="{12E99C18-43F0-4411-B5D7-486E418AE851}">
      <dgm:prSet/>
      <dgm:spPr/>
      <dgm:t>
        <a:bodyPr/>
        <a:lstStyle/>
        <a:p>
          <a:r>
            <a:rPr lang="da-DK"/>
            <a:t>Alle mennesker har kimen til fornuft</a:t>
          </a:r>
          <a:endParaRPr lang="en-US"/>
        </a:p>
      </dgm:t>
    </dgm:pt>
    <dgm:pt modelId="{E0119A44-5138-41D9-B88E-1F4368DF6D09}" type="parTrans" cxnId="{57A53DFD-7287-42F3-9B4D-13736893C2D5}">
      <dgm:prSet/>
      <dgm:spPr/>
      <dgm:t>
        <a:bodyPr/>
        <a:lstStyle/>
        <a:p>
          <a:endParaRPr lang="en-US"/>
        </a:p>
      </dgm:t>
    </dgm:pt>
    <dgm:pt modelId="{C14ED617-406B-47F3-8AD8-2343238321C5}" type="sibTrans" cxnId="{57A53DFD-7287-42F3-9B4D-13736893C2D5}">
      <dgm:prSet/>
      <dgm:spPr/>
      <dgm:t>
        <a:bodyPr/>
        <a:lstStyle/>
        <a:p>
          <a:endParaRPr lang="en-US"/>
        </a:p>
      </dgm:t>
    </dgm:pt>
    <dgm:pt modelId="{5ADB1494-39DF-45F0-8BDF-FA2154A5C6C3}">
      <dgm:prSet/>
      <dgm:spPr/>
      <dgm:t>
        <a:bodyPr/>
        <a:lstStyle/>
        <a:p>
          <a:r>
            <a:rPr lang="da-DK" b="0"/>
            <a:t>Kunst kan produceres og sælges til et abstrakt publikum. </a:t>
          </a:r>
          <a:endParaRPr lang="en-US"/>
        </a:p>
      </dgm:t>
    </dgm:pt>
    <dgm:pt modelId="{4ED4DF8D-962D-4617-AFDF-E9C20163E324}" type="parTrans" cxnId="{E29CA3F1-C8FA-4840-8064-E0B4614732AE}">
      <dgm:prSet/>
      <dgm:spPr/>
      <dgm:t>
        <a:bodyPr/>
        <a:lstStyle/>
        <a:p>
          <a:endParaRPr lang="en-US"/>
        </a:p>
      </dgm:t>
    </dgm:pt>
    <dgm:pt modelId="{F30B255C-CC45-4979-A5DD-3F83CE5E9110}" type="sibTrans" cxnId="{E29CA3F1-C8FA-4840-8064-E0B4614732AE}">
      <dgm:prSet/>
      <dgm:spPr/>
      <dgm:t>
        <a:bodyPr/>
        <a:lstStyle/>
        <a:p>
          <a:endParaRPr lang="en-US"/>
        </a:p>
      </dgm:t>
    </dgm:pt>
    <dgm:pt modelId="{C82FFB8B-6F7A-4C5B-9DC0-A3C83B28BD12}">
      <dgm:prSet/>
      <dgm:spPr/>
      <dgm:t>
        <a:bodyPr/>
        <a:lstStyle/>
        <a:p>
          <a:r>
            <a:rPr lang="da-DK" b="0" dirty="0"/>
            <a:t>Dette nye publikum skaber en ny form for offentlighed</a:t>
          </a:r>
          <a:endParaRPr lang="en-US" dirty="0"/>
        </a:p>
      </dgm:t>
    </dgm:pt>
    <dgm:pt modelId="{CB93D61D-0F78-4AC7-9F84-819F349684A3}" type="parTrans" cxnId="{5AE40804-3132-4B02-AA31-387A38F9DE50}">
      <dgm:prSet/>
      <dgm:spPr/>
      <dgm:t>
        <a:bodyPr/>
        <a:lstStyle/>
        <a:p>
          <a:endParaRPr lang="en-US"/>
        </a:p>
      </dgm:t>
    </dgm:pt>
    <dgm:pt modelId="{A7123414-1A71-4B55-9F9A-3BDB245A73BD}" type="sibTrans" cxnId="{5AE40804-3132-4B02-AA31-387A38F9DE50}">
      <dgm:prSet/>
      <dgm:spPr/>
      <dgm:t>
        <a:bodyPr/>
        <a:lstStyle/>
        <a:p>
          <a:endParaRPr lang="en-US"/>
        </a:p>
      </dgm:t>
    </dgm:pt>
    <dgm:pt modelId="{7A160FC3-344D-4F29-990B-B26AF95F3BAA}" type="pres">
      <dgm:prSet presAssocID="{E8544EFD-A417-4493-98A5-4DB9E7DEB793}" presName="vert0" presStyleCnt="0">
        <dgm:presLayoutVars>
          <dgm:dir/>
          <dgm:animOne val="branch"/>
          <dgm:animLvl val="lvl"/>
        </dgm:presLayoutVars>
      </dgm:prSet>
      <dgm:spPr/>
    </dgm:pt>
    <dgm:pt modelId="{F095E515-F4FD-4ACC-B72F-8FF11D43746F}" type="pres">
      <dgm:prSet presAssocID="{6366347D-0222-4958-A2FC-4DC3399AF4B6}" presName="thickLine" presStyleLbl="alignNode1" presStyleIdx="0" presStyleCnt="6"/>
      <dgm:spPr/>
    </dgm:pt>
    <dgm:pt modelId="{1EC685E6-2E65-483D-9C80-60CCE23BB8CA}" type="pres">
      <dgm:prSet presAssocID="{6366347D-0222-4958-A2FC-4DC3399AF4B6}" presName="horz1" presStyleCnt="0"/>
      <dgm:spPr/>
    </dgm:pt>
    <dgm:pt modelId="{F7FC740C-7251-4F63-9193-A0D26DEBFD5F}" type="pres">
      <dgm:prSet presAssocID="{6366347D-0222-4958-A2FC-4DC3399AF4B6}" presName="tx1" presStyleLbl="revTx" presStyleIdx="0" presStyleCnt="6"/>
      <dgm:spPr/>
    </dgm:pt>
    <dgm:pt modelId="{C42494A2-DFB3-420F-95D9-3D024D18BB1E}" type="pres">
      <dgm:prSet presAssocID="{6366347D-0222-4958-A2FC-4DC3399AF4B6}" presName="vert1" presStyleCnt="0"/>
      <dgm:spPr/>
    </dgm:pt>
    <dgm:pt modelId="{56DF603A-8FC3-4B74-9030-4BD30D3FBFA9}" type="pres">
      <dgm:prSet presAssocID="{E837155B-240C-40F8-9B2D-5991C7D24A04}" presName="thickLine" presStyleLbl="alignNode1" presStyleIdx="1" presStyleCnt="6"/>
      <dgm:spPr/>
    </dgm:pt>
    <dgm:pt modelId="{7D53ED91-9AFF-4307-9D52-A46BB51AD9A6}" type="pres">
      <dgm:prSet presAssocID="{E837155B-240C-40F8-9B2D-5991C7D24A04}" presName="horz1" presStyleCnt="0"/>
      <dgm:spPr/>
    </dgm:pt>
    <dgm:pt modelId="{E4C1EE22-8CBB-4ADD-A2B0-6E4421D6F6DE}" type="pres">
      <dgm:prSet presAssocID="{E837155B-240C-40F8-9B2D-5991C7D24A04}" presName="tx1" presStyleLbl="revTx" presStyleIdx="1" presStyleCnt="6"/>
      <dgm:spPr/>
    </dgm:pt>
    <dgm:pt modelId="{0D38E1C4-331F-4078-A23F-79AB72F3202B}" type="pres">
      <dgm:prSet presAssocID="{E837155B-240C-40F8-9B2D-5991C7D24A04}" presName="vert1" presStyleCnt="0"/>
      <dgm:spPr/>
    </dgm:pt>
    <dgm:pt modelId="{9368C2AF-9765-4037-8929-1ED44DDD7DC4}" type="pres">
      <dgm:prSet presAssocID="{F66DA994-A01B-405D-B315-4959EAF9C86F}" presName="thickLine" presStyleLbl="alignNode1" presStyleIdx="2" presStyleCnt="6"/>
      <dgm:spPr/>
    </dgm:pt>
    <dgm:pt modelId="{0C329C34-0BA0-49EC-B2F7-D122E4CC62BA}" type="pres">
      <dgm:prSet presAssocID="{F66DA994-A01B-405D-B315-4959EAF9C86F}" presName="horz1" presStyleCnt="0"/>
      <dgm:spPr/>
    </dgm:pt>
    <dgm:pt modelId="{B5DA04A7-8462-43CA-82DB-E4623083D89A}" type="pres">
      <dgm:prSet presAssocID="{F66DA994-A01B-405D-B315-4959EAF9C86F}" presName="tx1" presStyleLbl="revTx" presStyleIdx="2" presStyleCnt="6"/>
      <dgm:spPr/>
    </dgm:pt>
    <dgm:pt modelId="{42985A93-CD2E-471C-883A-E5AF706C8B74}" type="pres">
      <dgm:prSet presAssocID="{F66DA994-A01B-405D-B315-4959EAF9C86F}" presName="vert1" presStyleCnt="0"/>
      <dgm:spPr/>
    </dgm:pt>
    <dgm:pt modelId="{A021822D-19AE-450D-9D40-A235EC562F6D}" type="pres">
      <dgm:prSet presAssocID="{12E99C18-43F0-4411-B5D7-486E418AE851}" presName="thickLine" presStyleLbl="alignNode1" presStyleIdx="3" presStyleCnt="6"/>
      <dgm:spPr/>
    </dgm:pt>
    <dgm:pt modelId="{56A9B310-ED74-465F-98BD-B45A4C8E0B70}" type="pres">
      <dgm:prSet presAssocID="{12E99C18-43F0-4411-B5D7-486E418AE851}" presName="horz1" presStyleCnt="0"/>
      <dgm:spPr/>
    </dgm:pt>
    <dgm:pt modelId="{2188038E-4FE2-4BA7-A913-E52E304A4A72}" type="pres">
      <dgm:prSet presAssocID="{12E99C18-43F0-4411-B5D7-486E418AE851}" presName="tx1" presStyleLbl="revTx" presStyleIdx="3" presStyleCnt="6"/>
      <dgm:spPr/>
    </dgm:pt>
    <dgm:pt modelId="{5B4DE6A1-F792-4B55-B93A-BC37F3DA6D34}" type="pres">
      <dgm:prSet presAssocID="{12E99C18-43F0-4411-B5D7-486E418AE851}" presName="vert1" presStyleCnt="0"/>
      <dgm:spPr/>
    </dgm:pt>
    <dgm:pt modelId="{6B873908-52AF-4D0D-AD01-7EB69952FBCC}" type="pres">
      <dgm:prSet presAssocID="{5ADB1494-39DF-45F0-8BDF-FA2154A5C6C3}" presName="thickLine" presStyleLbl="alignNode1" presStyleIdx="4" presStyleCnt="6"/>
      <dgm:spPr/>
    </dgm:pt>
    <dgm:pt modelId="{EE88C35E-5927-45DD-898D-C377E0BE83F6}" type="pres">
      <dgm:prSet presAssocID="{5ADB1494-39DF-45F0-8BDF-FA2154A5C6C3}" presName="horz1" presStyleCnt="0"/>
      <dgm:spPr/>
    </dgm:pt>
    <dgm:pt modelId="{58976558-B609-46AA-91D7-3259F0A823E0}" type="pres">
      <dgm:prSet presAssocID="{5ADB1494-39DF-45F0-8BDF-FA2154A5C6C3}" presName="tx1" presStyleLbl="revTx" presStyleIdx="4" presStyleCnt="6"/>
      <dgm:spPr/>
    </dgm:pt>
    <dgm:pt modelId="{86E68AB4-ADF5-4CC5-9990-FB0804A4DDF8}" type="pres">
      <dgm:prSet presAssocID="{5ADB1494-39DF-45F0-8BDF-FA2154A5C6C3}" presName="vert1" presStyleCnt="0"/>
      <dgm:spPr/>
    </dgm:pt>
    <dgm:pt modelId="{8582F3F3-C3A2-4A15-BA43-EF3CD46E2492}" type="pres">
      <dgm:prSet presAssocID="{C82FFB8B-6F7A-4C5B-9DC0-A3C83B28BD12}" presName="thickLine" presStyleLbl="alignNode1" presStyleIdx="5" presStyleCnt="6"/>
      <dgm:spPr/>
    </dgm:pt>
    <dgm:pt modelId="{D0CAC2B3-AD26-444D-8229-1FABD70D5321}" type="pres">
      <dgm:prSet presAssocID="{C82FFB8B-6F7A-4C5B-9DC0-A3C83B28BD12}" presName="horz1" presStyleCnt="0"/>
      <dgm:spPr/>
    </dgm:pt>
    <dgm:pt modelId="{3CDAA19E-B937-4611-847C-7BF6632B508B}" type="pres">
      <dgm:prSet presAssocID="{C82FFB8B-6F7A-4C5B-9DC0-A3C83B28BD12}" presName="tx1" presStyleLbl="revTx" presStyleIdx="5" presStyleCnt="6"/>
      <dgm:spPr/>
    </dgm:pt>
    <dgm:pt modelId="{98F4E2E9-3EE2-43E1-9B2F-887408E7560E}" type="pres">
      <dgm:prSet presAssocID="{C82FFB8B-6F7A-4C5B-9DC0-A3C83B28BD12}" presName="vert1" presStyleCnt="0"/>
      <dgm:spPr/>
    </dgm:pt>
  </dgm:ptLst>
  <dgm:cxnLst>
    <dgm:cxn modelId="{5AE40804-3132-4B02-AA31-387A38F9DE50}" srcId="{E8544EFD-A417-4493-98A5-4DB9E7DEB793}" destId="{C82FFB8B-6F7A-4C5B-9DC0-A3C83B28BD12}" srcOrd="5" destOrd="0" parTransId="{CB93D61D-0F78-4AC7-9F84-819F349684A3}" sibTransId="{A7123414-1A71-4B55-9F9A-3BDB245A73BD}"/>
    <dgm:cxn modelId="{3969A21F-9E24-4200-B2B8-204E7A9F8E9B}" type="presOf" srcId="{F66DA994-A01B-405D-B315-4959EAF9C86F}" destId="{B5DA04A7-8462-43CA-82DB-E4623083D89A}" srcOrd="0" destOrd="0" presId="urn:microsoft.com/office/officeart/2008/layout/LinedList"/>
    <dgm:cxn modelId="{F73EAA3E-AAFA-4B08-AB19-FE63C02894CB}" type="presOf" srcId="{6366347D-0222-4958-A2FC-4DC3399AF4B6}" destId="{F7FC740C-7251-4F63-9193-A0D26DEBFD5F}" srcOrd="0" destOrd="0" presId="urn:microsoft.com/office/officeart/2008/layout/LinedList"/>
    <dgm:cxn modelId="{3419F93E-3A1F-4691-8365-5318BCF5DAAD}" type="presOf" srcId="{E837155B-240C-40F8-9B2D-5991C7D24A04}" destId="{E4C1EE22-8CBB-4ADD-A2B0-6E4421D6F6DE}" srcOrd="0" destOrd="0" presId="urn:microsoft.com/office/officeart/2008/layout/LinedList"/>
    <dgm:cxn modelId="{46D4F068-1A4E-4E28-B155-E53803A28D2B}" type="presOf" srcId="{E8544EFD-A417-4493-98A5-4DB9E7DEB793}" destId="{7A160FC3-344D-4F29-990B-B26AF95F3BAA}" srcOrd="0" destOrd="0" presId="urn:microsoft.com/office/officeart/2008/layout/LinedList"/>
    <dgm:cxn modelId="{B8C2E453-C4E6-4CC1-9C66-184223AEE1E7}" srcId="{E8544EFD-A417-4493-98A5-4DB9E7DEB793}" destId="{F66DA994-A01B-405D-B315-4959EAF9C86F}" srcOrd="2" destOrd="0" parTransId="{952150AA-2B2C-4440-9DC4-F04224C0772E}" sibTransId="{53A9C2C1-FF8C-4185-B717-A7F1BF66AAB5}"/>
    <dgm:cxn modelId="{EE951B57-ACC6-46AE-BDD4-D0EB291F7660}" type="presOf" srcId="{12E99C18-43F0-4411-B5D7-486E418AE851}" destId="{2188038E-4FE2-4BA7-A913-E52E304A4A72}" srcOrd="0" destOrd="0" presId="urn:microsoft.com/office/officeart/2008/layout/LinedList"/>
    <dgm:cxn modelId="{8114F1D3-02C1-46FE-9904-532B8CD1C679}" srcId="{E8544EFD-A417-4493-98A5-4DB9E7DEB793}" destId="{6366347D-0222-4958-A2FC-4DC3399AF4B6}" srcOrd="0" destOrd="0" parTransId="{BFF40165-F1FE-4458-AD4A-68EC946DA647}" sibTransId="{BB39F401-940B-49F0-8F7F-71125B7D7851}"/>
    <dgm:cxn modelId="{B62C7AEE-9AFB-4087-A6C6-DCE456A13561}" type="presOf" srcId="{5ADB1494-39DF-45F0-8BDF-FA2154A5C6C3}" destId="{58976558-B609-46AA-91D7-3259F0A823E0}" srcOrd="0" destOrd="0" presId="urn:microsoft.com/office/officeart/2008/layout/LinedList"/>
    <dgm:cxn modelId="{E29CA3F1-C8FA-4840-8064-E0B4614732AE}" srcId="{E8544EFD-A417-4493-98A5-4DB9E7DEB793}" destId="{5ADB1494-39DF-45F0-8BDF-FA2154A5C6C3}" srcOrd="4" destOrd="0" parTransId="{4ED4DF8D-962D-4617-AFDF-E9C20163E324}" sibTransId="{F30B255C-CC45-4979-A5DD-3F83CE5E9110}"/>
    <dgm:cxn modelId="{FFFA26F9-DD8C-426A-9D94-257DFD79C525}" type="presOf" srcId="{C82FFB8B-6F7A-4C5B-9DC0-A3C83B28BD12}" destId="{3CDAA19E-B937-4611-847C-7BF6632B508B}" srcOrd="0" destOrd="0" presId="urn:microsoft.com/office/officeart/2008/layout/LinedList"/>
    <dgm:cxn modelId="{FCC4A6F9-880B-4E92-8C7B-2DBF22B7AFE8}" srcId="{E8544EFD-A417-4493-98A5-4DB9E7DEB793}" destId="{E837155B-240C-40F8-9B2D-5991C7D24A04}" srcOrd="1" destOrd="0" parTransId="{A288D676-130F-4FAC-8504-A07702D99F58}" sibTransId="{793FFAFB-850D-4C61-9CA9-BD49AB241C7E}"/>
    <dgm:cxn modelId="{57A53DFD-7287-42F3-9B4D-13736893C2D5}" srcId="{E8544EFD-A417-4493-98A5-4DB9E7DEB793}" destId="{12E99C18-43F0-4411-B5D7-486E418AE851}" srcOrd="3" destOrd="0" parTransId="{E0119A44-5138-41D9-B88E-1F4368DF6D09}" sibTransId="{C14ED617-406B-47F3-8AD8-2343238321C5}"/>
    <dgm:cxn modelId="{00EBC9CC-A193-4BEA-B510-E029E25E113E}" type="presParOf" srcId="{7A160FC3-344D-4F29-990B-B26AF95F3BAA}" destId="{F095E515-F4FD-4ACC-B72F-8FF11D43746F}" srcOrd="0" destOrd="0" presId="urn:microsoft.com/office/officeart/2008/layout/LinedList"/>
    <dgm:cxn modelId="{9E632592-7FFE-4684-837D-AB803A40BEAB}" type="presParOf" srcId="{7A160FC3-344D-4F29-990B-B26AF95F3BAA}" destId="{1EC685E6-2E65-483D-9C80-60CCE23BB8CA}" srcOrd="1" destOrd="0" presId="urn:microsoft.com/office/officeart/2008/layout/LinedList"/>
    <dgm:cxn modelId="{FFCBE42F-16A9-43BF-9E99-BC7525E6F392}" type="presParOf" srcId="{1EC685E6-2E65-483D-9C80-60CCE23BB8CA}" destId="{F7FC740C-7251-4F63-9193-A0D26DEBFD5F}" srcOrd="0" destOrd="0" presId="urn:microsoft.com/office/officeart/2008/layout/LinedList"/>
    <dgm:cxn modelId="{CD2E4C6F-D253-4985-9D24-901336F5F2BA}" type="presParOf" srcId="{1EC685E6-2E65-483D-9C80-60CCE23BB8CA}" destId="{C42494A2-DFB3-420F-95D9-3D024D18BB1E}" srcOrd="1" destOrd="0" presId="urn:microsoft.com/office/officeart/2008/layout/LinedList"/>
    <dgm:cxn modelId="{4F5A7635-F4F2-42CE-99FA-21074F8A34A0}" type="presParOf" srcId="{7A160FC3-344D-4F29-990B-B26AF95F3BAA}" destId="{56DF603A-8FC3-4B74-9030-4BD30D3FBFA9}" srcOrd="2" destOrd="0" presId="urn:microsoft.com/office/officeart/2008/layout/LinedList"/>
    <dgm:cxn modelId="{771343DA-D8B3-46C9-B005-B85AF299FFBB}" type="presParOf" srcId="{7A160FC3-344D-4F29-990B-B26AF95F3BAA}" destId="{7D53ED91-9AFF-4307-9D52-A46BB51AD9A6}" srcOrd="3" destOrd="0" presId="urn:microsoft.com/office/officeart/2008/layout/LinedList"/>
    <dgm:cxn modelId="{5087EFC9-468A-4FE8-BBCC-3DF06A68799F}" type="presParOf" srcId="{7D53ED91-9AFF-4307-9D52-A46BB51AD9A6}" destId="{E4C1EE22-8CBB-4ADD-A2B0-6E4421D6F6DE}" srcOrd="0" destOrd="0" presId="urn:microsoft.com/office/officeart/2008/layout/LinedList"/>
    <dgm:cxn modelId="{6795BC2A-CD67-4435-AF45-F7C1894B2843}" type="presParOf" srcId="{7D53ED91-9AFF-4307-9D52-A46BB51AD9A6}" destId="{0D38E1C4-331F-4078-A23F-79AB72F3202B}" srcOrd="1" destOrd="0" presId="urn:microsoft.com/office/officeart/2008/layout/LinedList"/>
    <dgm:cxn modelId="{CBD56240-23D3-4ED1-9990-8791E65E2DED}" type="presParOf" srcId="{7A160FC3-344D-4F29-990B-B26AF95F3BAA}" destId="{9368C2AF-9765-4037-8929-1ED44DDD7DC4}" srcOrd="4" destOrd="0" presId="urn:microsoft.com/office/officeart/2008/layout/LinedList"/>
    <dgm:cxn modelId="{41B82FA9-BE70-4331-BD6F-CE6F652F6338}" type="presParOf" srcId="{7A160FC3-344D-4F29-990B-B26AF95F3BAA}" destId="{0C329C34-0BA0-49EC-B2F7-D122E4CC62BA}" srcOrd="5" destOrd="0" presId="urn:microsoft.com/office/officeart/2008/layout/LinedList"/>
    <dgm:cxn modelId="{9F8C1DCE-F6CA-4EBC-8276-20C334CE405E}" type="presParOf" srcId="{0C329C34-0BA0-49EC-B2F7-D122E4CC62BA}" destId="{B5DA04A7-8462-43CA-82DB-E4623083D89A}" srcOrd="0" destOrd="0" presId="urn:microsoft.com/office/officeart/2008/layout/LinedList"/>
    <dgm:cxn modelId="{B9D86DB0-2043-4664-9363-5948711C0281}" type="presParOf" srcId="{0C329C34-0BA0-49EC-B2F7-D122E4CC62BA}" destId="{42985A93-CD2E-471C-883A-E5AF706C8B74}" srcOrd="1" destOrd="0" presId="urn:microsoft.com/office/officeart/2008/layout/LinedList"/>
    <dgm:cxn modelId="{11AEF5D5-1771-40CB-851D-B5A593BE58ED}" type="presParOf" srcId="{7A160FC3-344D-4F29-990B-B26AF95F3BAA}" destId="{A021822D-19AE-450D-9D40-A235EC562F6D}" srcOrd="6" destOrd="0" presId="urn:microsoft.com/office/officeart/2008/layout/LinedList"/>
    <dgm:cxn modelId="{A530D015-2E47-4CD8-BD23-79417D565DD0}" type="presParOf" srcId="{7A160FC3-344D-4F29-990B-B26AF95F3BAA}" destId="{56A9B310-ED74-465F-98BD-B45A4C8E0B70}" srcOrd="7" destOrd="0" presId="urn:microsoft.com/office/officeart/2008/layout/LinedList"/>
    <dgm:cxn modelId="{C669FB17-C16A-40D9-A625-DB072883F9E7}" type="presParOf" srcId="{56A9B310-ED74-465F-98BD-B45A4C8E0B70}" destId="{2188038E-4FE2-4BA7-A913-E52E304A4A72}" srcOrd="0" destOrd="0" presId="urn:microsoft.com/office/officeart/2008/layout/LinedList"/>
    <dgm:cxn modelId="{F5087B3A-7007-4FCB-8F28-9E9185F7D386}" type="presParOf" srcId="{56A9B310-ED74-465F-98BD-B45A4C8E0B70}" destId="{5B4DE6A1-F792-4B55-B93A-BC37F3DA6D34}" srcOrd="1" destOrd="0" presId="urn:microsoft.com/office/officeart/2008/layout/LinedList"/>
    <dgm:cxn modelId="{9CCBB66F-E9C1-4724-AD58-CF2CF072E139}" type="presParOf" srcId="{7A160FC3-344D-4F29-990B-B26AF95F3BAA}" destId="{6B873908-52AF-4D0D-AD01-7EB69952FBCC}" srcOrd="8" destOrd="0" presId="urn:microsoft.com/office/officeart/2008/layout/LinedList"/>
    <dgm:cxn modelId="{2C8BB3CF-339E-4A46-94E8-3906F7EA9F3B}" type="presParOf" srcId="{7A160FC3-344D-4F29-990B-B26AF95F3BAA}" destId="{EE88C35E-5927-45DD-898D-C377E0BE83F6}" srcOrd="9" destOrd="0" presId="urn:microsoft.com/office/officeart/2008/layout/LinedList"/>
    <dgm:cxn modelId="{DFDF1150-9380-40BA-8F99-A9D60FE63681}" type="presParOf" srcId="{EE88C35E-5927-45DD-898D-C377E0BE83F6}" destId="{58976558-B609-46AA-91D7-3259F0A823E0}" srcOrd="0" destOrd="0" presId="urn:microsoft.com/office/officeart/2008/layout/LinedList"/>
    <dgm:cxn modelId="{EFECEAE7-9C29-4C0C-B1CA-0E1C69731E4F}" type="presParOf" srcId="{EE88C35E-5927-45DD-898D-C377E0BE83F6}" destId="{86E68AB4-ADF5-4CC5-9990-FB0804A4DDF8}" srcOrd="1" destOrd="0" presId="urn:microsoft.com/office/officeart/2008/layout/LinedList"/>
    <dgm:cxn modelId="{0C3E0B63-753F-4880-86EA-ABFB1CDF2CC6}" type="presParOf" srcId="{7A160FC3-344D-4F29-990B-B26AF95F3BAA}" destId="{8582F3F3-C3A2-4A15-BA43-EF3CD46E2492}" srcOrd="10" destOrd="0" presId="urn:microsoft.com/office/officeart/2008/layout/LinedList"/>
    <dgm:cxn modelId="{D05FE361-BEB5-41F1-B068-4824CFAB71CA}" type="presParOf" srcId="{7A160FC3-344D-4F29-990B-B26AF95F3BAA}" destId="{D0CAC2B3-AD26-444D-8229-1FABD70D5321}" srcOrd="11" destOrd="0" presId="urn:microsoft.com/office/officeart/2008/layout/LinedList"/>
    <dgm:cxn modelId="{1F557605-22C5-44D6-B9E6-7D11E485A42F}" type="presParOf" srcId="{D0CAC2B3-AD26-444D-8229-1FABD70D5321}" destId="{3CDAA19E-B937-4611-847C-7BF6632B508B}" srcOrd="0" destOrd="0" presId="urn:microsoft.com/office/officeart/2008/layout/LinedList"/>
    <dgm:cxn modelId="{81A366A4-B31F-42B7-BE53-9FCCCFAAF106}" type="presParOf" srcId="{D0CAC2B3-AD26-444D-8229-1FABD70D5321}" destId="{98F4E2E9-3EE2-43E1-9B2F-887408E7560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4F6B279-D21B-4A2D-83D2-79A70702E9E6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6C20076-8CC9-4042-87C3-997B3FBDC339}">
      <dgm:prSet/>
      <dgm:spPr/>
      <dgm:t>
        <a:bodyPr/>
        <a:lstStyle/>
        <a:p>
          <a:r>
            <a:rPr lang="da-DK"/>
            <a:t>Modernisme: kritik af tidligere dogmer og traditioner, nye måder at skrive litteratur på, fx Pontoppidan, Scherfig og Blixen</a:t>
          </a:r>
          <a:endParaRPr lang="en-US"/>
        </a:p>
      </dgm:t>
    </dgm:pt>
    <dgm:pt modelId="{31004272-610E-441B-B760-C0A39EF062E3}" type="parTrans" cxnId="{582395D1-B502-4B5D-8830-15899CBEDAD8}">
      <dgm:prSet/>
      <dgm:spPr/>
      <dgm:t>
        <a:bodyPr/>
        <a:lstStyle/>
        <a:p>
          <a:endParaRPr lang="en-US"/>
        </a:p>
      </dgm:t>
    </dgm:pt>
    <dgm:pt modelId="{1E9AC8F6-C9F5-471E-84A9-CEA44D579C33}" type="sibTrans" cxnId="{582395D1-B502-4B5D-8830-15899CBEDAD8}">
      <dgm:prSet/>
      <dgm:spPr/>
      <dgm:t>
        <a:bodyPr/>
        <a:lstStyle/>
        <a:p>
          <a:endParaRPr lang="en-US"/>
        </a:p>
      </dgm:t>
    </dgm:pt>
    <dgm:pt modelId="{AD365498-D694-47AE-AF7F-86095F58BB02}">
      <dgm:prSet/>
      <dgm:spPr/>
      <dgm:t>
        <a:bodyPr/>
        <a:lstStyle/>
        <a:p>
          <a:r>
            <a:rPr lang="da-DK"/>
            <a:t>Post-modernisme: opgør med den store fortælling, erkendelsen af, at alle individer har deres eget perspektiv, fx Strunge, Inger Christensen og Jonas Eika</a:t>
          </a:r>
          <a:endParaRPr lang="en-US"/>
        </a:p>
      </dgm:t>
    </dgm:pt>
    <dgm:pt modelId="{146248B0-70B7-4C53-B0DD-E704F712B3F2}" type="parTrans" cxnId="{1DB953B3-27D7-4611-86FC-65CE82758022}">
      <dgm:prSet/>
      <dgm:spPr/>
      <dgm:t>
        <a:bodyPr/>
        <a:lstStyle/>
        <a:p>
          <a:endParaRPr lang="en-US"/>
        </a:p>
      </dgm:t>
    </dgm:pt>
    <dgm:pt modelId="{DEB65C84-510E-4E07-A5F2-CF56600D93D3}" type="sibTrans" cxnId="{1DB953B3-27D7-4611-86FC-65CE82758022}">
      <dgm:prSet/>
      <dgm:spPr/>
      <dgm:t>
        <a:bodyPr/>
        <a:lstStyle/>
        <a:p>
          <a:endParaRPr lang="en-US"/>
        </a:p>
      </dgm:t>
    </dgm:pt>
    <dgm:pt modelId="{E579806C-DC39-4977-9544-7271469DF44F}">
      <dgm:prSet/>
      <dgm:spPr/>
      <dgm:t>
        <a:bodyPr/>
        <a:lstStyle/>
        <a:p>
          <a:r>
            <a:rPr lang="da-DK"/>
            <a:t>Sen-moderne: til dels det samme som det post-moderne, men det senmoderne har mere fokus på digitalisering og nye hybridgenrer</a:t>
          </a:r>
          <a:endParaRPr lang="en-US"/>
        </a:p>
      </dgm:t>
    </dgm:pt>
    <dgm:pt modelId="{3BDE0C2F-4ABD-42C6-B79C-6BD4A5D924EB}" type="parTrans" cxnId="{56C37370-5147-4F5C-A34F-6F9794B03269}">
      <dgm:prSet/>
      <dgm:spPr/>
      <dgm:t>
        <a:bodyPr/>
        <a:lstStyle/>
        <a:p>
          <a:endParaRPr lang="en-US"/>
        </a:p>
      </dgm:t>
    </dgm:pt>
    <dgm:pt modelId="{E30F7351-DC90-48E3-941B-F593BAB07AA8}" type="sibTrans" cxnId="{56C37370-5147-4F5C-A34F-6F9794B03269}">
      <dgm:prSet/>
      <dgm:spPr/>
      <dgm:t>
        <a:bodyPr/>
        <a:lstStyle/>
        <a:p>
          <a:endParaRPr lang="en-US"/>
        </a:p>
      </dgm:t>
    </dgm:pt>
    <dgm:pt modelId="{B25B0D27-F1F1-4640-A1DE-74B6A768A74D}" type="pres">
      <dgm:prSet presAssocID="{44F6B279-D21B-4A2D-83D2-79A70702E9E6}" presName="outerComposite" presStyleCnt="0">
        <dgm:presLayoutVars>
          <dgm:chMax val="5"/>
          <dgm:dir/>
          <dgm:resizeHandles val="exact"/>
        </dgm:presLayoutVars>
      </dgm:prSet>
      <dgm:spPr/>
    </dgm:pt>
    <dgm:pt modelId="{DD19E625-2D50-48E2-BC58-5F3D1C81AB54}" type="pres">
      <dgm:prSet presAssocID="{44F6B279-D21B-4A2D-83D2-79A70702E9E6}" presName="dummyMaxCanvas" presStyleCnt="0">
        <dgm:presLayoutVars/>
      </dgm:prSet>
      <dgm:spPr/>
    </dgm:pt>
    <dgm:pt modelId="{75BEDBC6-E37B-4618-8470-48B5C2BF4817}" type="pres">
      <dgm:prSet presAssocID="{44F6B279-D21B-4A2D-83D2-79A70702E9E6}" presName="ThreeNodes_1" presStyleLbl="node1" presStyleIdx="0" presStyleCnt="3">
        <dgm:presLayoutVars>
          <dgm:bulletEnabled val="1"/>
        </dgm:presLayoutVars>
      </dgm:prSet>
      <dgm:spPr/>
    </dgm:pt>
    <dgm:pt modelId="{7ABF5ED1-B9C5-4B89-9B3B-69569ACB3EAF}" type="pres">
      <dgm:prSet presAssocID="{44F6B279-D21B-4A2D-83D2-79A70702E9E6}" presName="ThreeNodes_2" presStyleLbl="node1" presStyleIdx="1" presStyleCnt="3">
        <dgm:presLayoutVars>
          <dgm:bulletEnabled val="1"/>
        </dgm:presLayoutVars>
      </dgm:prSet>
      <dgm:spPr/>
    </dgm:pt>
    <dgm:pt modelId="{2531EFE9-9503-4A9C-A07A-0CD9772E1CB0}" type="pres">
      <dgm:prSet presAssocID="{44F6B279-D21B-4A2D-83D2-79A70702E9E6}" presName="ThreeNodes_3" presStyleLbl="node1" presStyleIdx="2" presStyleCnt="3">
        <dgm:presLayoutVars>
          <dgm:bulletEnabled val="1"/>
        </dgm:presLayoutVars>
      </dgm:prSet>
      <dgm:spPr/>
    </dgm:pt>
    <dgm:pt modelId="{49376F86-1C29-48D0-A4EF-0F6B78F937E9}" type="pres">
      <dgm:prSet presAssocID="{44F6B279-D21B-4A2D-83D2-79A70702E9E6}" presName="ThreeConn_1-2" presStyleLbl="fgAccFollowNode1" presStyleIdx="0" presStyleCnt="2">
        <dgm:presLayoutVars>
          <dgm:bulletEnabled val="1"/>
        </dgm:presLayoutVars>
      </dgm:prSet>
      <dgm:spPr/>
    </dgm:pt>
    <dgm:pt modelId="{309DA750-6C0E-4B8A-8B7B-DEEAD9600C03}" type="pres">
      <dgm:prSet presAssocID="{44F6B279-D21B-4A2D-83D2-79A70702E9E6}" presName="ThreeConn_2-3" presStyleLbl="fgAccFollowNode1" presStyleIdx="1" presStyleCnt="2">
        <dgm:presLayoutVars>
          <dgm:bulletEnabled val="1"/>
        </dgm:presLayoutVars>
      </dgm:prSet>
      <dgm:spPr/>
    </dgm:pt>
    <dgm:pt modelId="{9F5F9A39-481F-4401-B550-BF6D79EA96C8}" type="pres">
      <dgm:prSet presAssocID="{44F6B279-D21B-4A2D-83D2-79A70702E9E6}" presName="ThreeNodes_1_text" presStyleLbl="node1" presStyleIdx="2" presStyleCnt="3">
        <dgm:presLayoutVars>
          <dgm:bulletEnabled val="1"/>
        </dgm:presLayoutVars>
      </dgm:prSet>
      <dgm:spPr/>
    </dgm:pt>
    <dgm:pt modelId="{E6C921F7-2751-4C3F-AA22-513590BB7FD3}" type="pres">
      <dgm:prSet presAssocID="{44F6B279-D21B-4A2D-83D2-79A70702E9E6}" presName="ThreeNodes_2_text" presStyleLbl="node1" presStyleIdx="2" presStyleCnt="3">
        <dgm:presLayoutVars>
          <dgm:bulletEnabled val="1"/>
        </dgm:presLayoutVars>
      </dgm:prSet>
      <dgm:spPr/>
    </dgm:pt>
    <dgm:pt modelId="{1C3D389B-3E80-420B-A301-B57542FDD8D7}" type="pres">
      <dgm:prSet presAssocID="{44F6B279-D21B-4A2D-83D2-79A70702E9E6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C1B75210-DCBE-4B9F-B0FE-4C4BC983C37A}" type="presOf" srcId="{46C20076-8CC9-4042-87C3-997B3FBDC339}" destId="{9F5F9A39-481F-4401-B550-BF6D79EA96C8}" srcOrd="1" destOrd="0" presId="urn:microsoft.com/office/officeart/2005/8/layout/vProcess5"/>
    <dgm:cxn modelId="{24CF9C1D-AB95-41E9-BFA8-74ABA03DFC41}" type="presOf" srcId="{AD365498-D694-47AE-AF7F-86095F58BB02}" destId="{7ABF5ED1-B9C5-4B89-9B3B-69569ACB3EAF}" srcOrd="0" destOrd="0" presId="urn:microsoft.com/office/officeart/2005/8/layout/vProcess5"/>
    <dgm:cxn modelId="{5BC27F22-82EA-4548-B0CC-27A08FB056C9}" type="presOf" srcId="{1E9AC8F6-C9F5-471E-84A9-CEA44D579C33}" destId="{49376F86-1C29-48D0-A4EF-0F6B78F937E9}" srcOrd="0" destOrd="0" presId="urn:microsoft.com/office/officeart/2005/8/layout/vProcess5"/>
    <dgm:cxn modelId="{B529C125-1F11-4458-AECA-97EB60BE311D}" type="presOf" srcId="{E579806C-DC39-4977-9544-7271469DF44F}" destId="{1C3D389B-3E80-420B-A301-B57542FDD8D7}" srcOrd="1" destOrd="0" presId="urn:microsoft.com/office/officeart/2005/8/layout/vProcess5"/>
    <dgm:cxn modelId="{9887245E-6FFF-4D52-AB9B-EB0B24238DC0}" type="presOf" srcId="{E579806C-DC39-4977-9544-7271469DF44F}" destId="{2531EFE9-9503-4A9C-A07A-0CD9772E1CB0}" srcOrd="0" destOrd="0" presId="urn:microsoft.com/office/officeart/2005/8/layout/vProcess5"/>
    <dgm:cxn modelId="{348FD769-A231-42A2-8909-94C8A03A94D7}" type="presOf" srcId="{44F6B279-D21B-4A2D-83D2-79A70702E9E6}" destId="{B25B0D27-F1F1-4640-A1DE-74B6A768A74D}" srcOrd="0" destOrd="0" presId="urn:microsoft.com/office/officeart/2005/8/layout/vProcess5"/>
    <dgm:cxn modelId="{56C37370-5147-4F5C-A34F-6F9794B03269}" srcId="{44F6B279-D21B-4A2D-83D2-79A70702E9E6}" destId="{E579806C-DC39-4977-9544-7271469DF44F}" srcOrd="2" destOrd="0" parTransId="{3BDE0C2F-4ABD-42C6-B79C-6BD4A5D924EB}" sibTransId="{E30F7351-DC90-48E3-941B-F593BAB07AA8}"/>
    <dgm:cxn modelId="{4389B456-BD5E-4D68-B6EE-AE6A085D8D97}" type="presOf" srcId="{DEB65C84-510E-4E07-A5F2-CF56600D93D3}" destId="{309DA750-6C0E-4B8A-8B7B-DEEAD9600C03}" srcOrd="0" destOrd="0" presId="urn:microsoft.com/office/officeart/2005/8/layout/vProcess5"/>
    <dgm:cxn modelId="{E7B07784-DA4E-498D-A6BA-7C8BDACF9813}" type="presOf" srcId="{AD365498-D694-47AE-AF7F-86095F58BB02}" destId="{E6C921F7-2751-4C3F-AA22-513590BB7FD3}" srcOrd="1" destOrd="0" presId="urn:microsoft.com/office/officeart/2005/8/layout/vProcess5"/>
    <dgm:cxn modelId="{A2C36DAA-50B3-43B3-9DFE-FD5FDD3791E7}" type="presOf" srcId="{46C20076-8CC9-4042-87C3-997B3FBDC339}" destId="{75BEDBC6-E37B-4618-8470-48B5C2BF4817}" srcOrd="0" destOrd="0" presId="urn:microsoft.com/office/officeart/2005/8/layout/vProcess5"/>
    <dgm:cxn modelId="{1DB953B3-27D7-4611-86FC-65CE82758022}" srcId="{44F6B279-D21B-4A2D-83D2-79A70702E9E6}" destId="{AD365498-D694-47AE-AF7F-86095F58BB02}" srcOrd="1" destOrd="0" parTransId="{146248B0-70B7-4C53-B0DD-E704F712B3F2}" sibTransId="{DEB65C84-510E-4E07-A5F2-CF56600D93D3}"/>
    <dgm:cxn modelId="{582395D1-B502-4B5D-8830-15899CBEDAD8}" srcId="{44F6B279-D21B-4A2D-83D2-79A70702E9E6}" destId="{46C20076-8CC9-4042-87C3-997B3FBDC339}" srcOrd="0" destOrd="0" parTransId="{31004272-610E-441B-B760-C0A39EF062E3}" sibTransId="{1E9AC8F6-C9F5-471E-84A9-CEA44D579C33}"/>
    <dgm:cxn modelId="{E7E6C09E-E925-46C1-804A-A6061FF83BA1}" type="presParOf" srcId="{B25B0D27-F1F1-4640-A1DE-74B6A768A74D}" destId="{DD19E625-2D50-48E2-BC58-5F3D1C81AB54}" srcOrd="0" destOrd="0" presId="urn:microsoft.com/office/officeart/2005/8/layout/vProcess5"/>
    <dgm:cxn modelId="{4F09206D-F949-46AA-BB0E-15FE6A2E7462}" type="presParOf" srcId="{B25B0D27-F1F1-4640-A1DE-74B6A768A74D}" destId="{75BEDBC6-E37B-4618-8470-48B5C2BF4817}" srcOrd="1" destOrd="0" presId="urn:microsoft.com/office/officeart/2005/8/layout/vProcess5"/>
    <dgm:cxn modelId="{D2AA7F6B-4BC9-4AE5-999C-B4E31EDB0412}" type="presParOf" srcId="{B25B0D27-F1F1-4640-A1DE-74B6A768A74D}" destId="{7ABF5ED1-B9C5-4B89-9B3B-69569ACB3EAF}" srcOrd="2" destOrd="0" presId="urn:microsoft.com/office/officeart/2005/8/layout/vProcess5"/>
    <dgm:cxn modelId="{648428C6-BF92-4CB8-B82E-3EC1EE0AC9CA}" type="presParOf" srcId="{B25B0D27-F1F1-4640-A1DE-74B6A768A74D}" destId="{2531EFE9-9503-4A9C-A07A-0CD9772E1CB0}" srcOrd="3" destOrd="0" presId="urn:microsoft.com/office/officeart/2005/8/layout/vProcess5"/>
    <dgm:cxn modelId="{FE7763EF-E078-4FB7-B927-687DFA1D90D5}" type="presParOf" srcId="{B25B0D27-F1F1-4640-A1DE-74B6A768A74D}" destId="{49376F86-1C29-48D0-A4EF-0F6B78F937E9}" srcOrd="4" destOrd="0" presId="urn:microsoft.com/office/officeart/2005/8/layout/vProcess5"/>
    <dgm:cxn modelId="{72A370EE-7CB5-430F-98BE-4B018ED1EF84}" type="presParOf" srcId="{B25B0D27-F1F1-4640-A1DE-74B6A768A74D}" destId="{309DA750-6C0E-4B8A-8B7B-DEEAD9600C03}" srcOrd="5" destOrd="0" presId="urn:microsoft.com/office/officeart/2005/8/layout/vProcess5"/>
    <dgm:cxn modelId="{90FDB833-6952-4DA7-B170-B5AED2ED2C95}" type="presParOf" srcId="{B25B0D27-F1F1-4640-A1DE-74B6A768A74D}" destId="{9F5F9A39-481F-4401-B550-BF6D79EA96C8}" srcOrd="6" destOrd="0" presId="urn:microsoft.com/office/officeart/2005/8/layout/vProcess5"/>
    <dgm:cxn modelId="{1444EEF0-C319-4183-AACE-A1D1BF98621A}" type="presParOf" srcId="{B25B0D27-F1F1-4640-A1DE-74B6A768A74D}" destId="{E6C921F7-2751-4C3F-AA22-513590BB7FD3}" srcOrd="7" destOrd="0" presId="urn:microsoft.com/office/officeart/2005/8/layout/vProcess5"/>
    <dgm:cxn modelId="{78B20582-0836-4152-8064-F28285E85B12}" type="presParOf" srcId="{B25B0D27-F1F1-4640-A1DE-74B6A768A74D}" destId="{1C3D389B-3E80-420B-A301-B57542FDD8D7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F138B0-EAF1-40EE-AC73-BF5B712A1144}">
      <dsp:nvSpPr>
        <dsp:cNvPr id="0" name=""/>
        <dsp:cNvSpPr/>
      </dsp:nvSpPr>
      <dsp:spPr>
        <a:xfrm>
          <a:off x="0" y="308544"/>
          <a:ext cx="4231481" cy="10155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/>
            <a:t>Saga – fortalt og nedskrevet i middelalderen</a:t>
          </a:r>
          <a:endParaRPr lang="en-US" sz="2800" kern="1200"/>
        </a:p>
      </dsp:txBody>
      <dsp:txXfrm>
        <a:off x="49576" y="358120"/>
        <a:ext cx="4132329" cy="916408"/>
      </dsp:txXfrm>
    </dsp:sp>
    <dsp:sp modelId="{64163C6A-4D94-42CC-98A8-71051B9DD064}">
      <dsp:nvSpPr>
        <dsp:cNvPr id="0" name=""/>
        <dsp:cNvSpPr/>
      </dsp:nvSpPr>
      <dsp:spPr>
        <a:xfrm>
          <a:off x="0" y="1404745"/>
          <a:ext cx="4231481" cy="1015560"/>
        </a:xfrm>
        <a:prstGeom prst="roundRect">
          <a:avLst/>
        </a:prstGeom>
        <a:solidFill>
          <a:schemeClr val="accent2">
            <a:hueOff val="-441124"/>
            <a:satOff val="497"/>
            <a:lumOff val="117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/>
            <a:t>Middelalderens mundtlige tradition</a:t>
          </a:r>
          <a:endParaRPr lang="en-US" sz="2800" kern="1200"/>
        </a:p>
      </dsp:txBody>
      <dsp:txXfrm>
        <a:off x="49576" y="1454321"/>
        <a:ext cx="4132329" cy="916408"/>
      </dsp:txXfrm>
    </dsp:sp>
    <dsp:sp modelId="{4BDA6B74-DE52-4D65-8315-B4024332AB26}">
      <dsp:nvSpPr>
        <dsp:cNvPr id="0" name=""/>
        <dsp:cNvSpPr/>
      </dsp:nvSpPr>
      <dsp:spPr>
        <a:xfrm>
          <a:off x="0" y="2500945"/>
          <a:ext cx="4231481" cy="1015560"/>
        </a:xfrm>
        <a:prstGeom prst="roundRect">
          <a:avLst/>
        </a:prstGeom>
        <a:solidFill>
          <a:schemeClr val="accent2">
            <a:hueOff val="-882249"/>
            <a:satOff val="995"/>
            <a:lumOff val="235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/>
            <a:t>Folkeviser: ridder og trylleviser</a:t>
          </a:r>
          <a:endParaRPr lang="en-US" sz="2800" kern="1200"/>
        </a:p>
      </dsp:txBody>
      <dsp:txXfrm>
        <a:off x="49576" y="2550521"/>
        <a:ext cx="4132329" cy="916408"/>
      </dsp:txXfrm>
    </dsp:sp>
    <dsp:sp modelId="{7240A78F-9790-4CBC-B59E-EB8F534B1FD4}">
      <dsp:nvSpPr>
        <dsp:cNvPr id="0" name=""/>
        <dsp:cNvSpPr/>
      </dsp:nvSpPr>
      <dsp:spPr>
        <a:xfrm>
          <a:off x="0" y="3597145"/>
          <a:ext cx="4231481" cy="1015560"/>
        </a:xfrm>
        <a:prstGeom prst="roundRect">
          <a:avLst/>
        </a:prstGeom>
        <a:solidFill>
          <a:schemeClr val="accent2">
            <a:hueOff val="-1323373"/>
            <a:satOff val="1492"/>
            <a:lumOff val="353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/>
            <a:t>Folkeeventyr</a:t>
          </a:r>
          <a:endParaRPr lang="en-US" sz="2800" kern="1200"/>
        </a:p>
      </dsp:txBody>
      <dsp:txXfrm>
        <a:off x="49576" y="3646721"/>
        <a:ext cx="4132329" cy="9164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95E515-F4FD-4ACC-B72F-8FF11D43746F}">
      <dsp:nvSpPr>
        <dsp:cNvPr id="0" name=""/>
        <dsp:cNvSpPr/>
      </dsp:nvSpPr>
      <dsp:spPr>
        <a:xfrm>
          <a:off x="0" y="2402"/>
          <a:ext cx="423148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FC740C-7251-4F63-9193-A0D26DEBFD5F}">
      <dsp:nvSpPr>
        <dsp:cNvPr id="0" name=""/>
        <dsp:cNvSpPr/>
      </dsp:nvSpPr>
      <dsp:spPr>
        <a:xfrm>
          <a:off x="0" y="2402"/>
          <a:ext cx="4231481" cy="8194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kern="1200"/>
            <a:t>Holberg</a:t>
          </a:r>
          <a:endParaRPr lang="en-US" sz="2300" kern="1200"/>
        </a:p>
      </dsp:txBody>
      <dsp:txXfrm>
        <a:off x="0" y="2402"/>
        <a:ext cx="4231481" cy="819407"/>
      </dsp:txXfrm>
    </dsp:sp>
    <dsp:sp modelId="{56DF603A-8FC3-4B74-9030-4BD30D3FBFA9}">
      <dsp:nvSpPr>
        <dsp:cNvPr id="0" name=""/>
        <dsp:cNvSpPr/>
      </dsp:nvSpPr>
      <dsp:spPr>
        <a:xfrm>
          <a:off x="0" y="821810"/>
          <a:ext cx="4231481" cy="0"/>
        </a:xfrm>
        <a:prstGeom prst="line">
          <a:avLst/>
        </a:prstGeom>
        <a:solidFill>
          <a:schemeClr val="accent2">
            <a:hueOff val="-264675"/>
            <a:satOff val="298"/>
            <a:lumOff val="706"/>
            <a:alphaOff val="0"/>
          </a:schemeClr>
        </a:solidFill>
        <a:ln w="15875" cap="flat" cmpd="sng" algn="ctr">
          <a:solidFill>
            <a:schemeClr val="accent2">
              <a:hueOff val="-264675"/>
              <a:satOff val="298"/>
              <a:lumOff val="70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C1EE22-8CBB-4ADD-A2B0-6E4421D6F6DE}">
      <dsp:nvSpPr>
        <dsp:cNvPr id="0" name=""/>
        <dsp:cNvSpPr/>
      </dsp:nvSpPr>
      <dsp:spPr>
        <a:xfrm>
          <a:off x="0" y="821810"/>
          <a:ext cx="4231481" cy="8194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kern="1200"/>
            <a:t>Alt skal gennemlyses begrundes fornuftigt</a:t>
          </a:r>
          <a:endParaRPr lang="en-US" sz="2300" kern="1200"/>
        </a:p>
      </dsp:txBody>
      <dsp:txXfrm>
        <a:off x="0" y="821810"/>
        <a:ext cx="4231481" cy="819407"/>
      </dsp:txXfrm>
    </dsp:sp>
    <dsp:sp modelId="{9368C2AF-9765-4037-8929-1ED44DDD7DC4}">
      <dsp:nvSpPr>
        <dsp:cNvPr id="0" name=""/>
        <dsp:cNvSpPr/>
      </dsp:nvSpPr>
      <dsp:spPr>
        <a:xfrm>
          <a:off x="0" y="1641217"/>
          <a:ext cx="4231481" cy="0"/>
        </a:xfrm>
        <a:prstGeom prst="line">
          <a:avLst/>
        </a:prstGeom>
        <a:solidFill>
          <a:schemeClr val="accent2">
            <a:hueOff val="-529349"/>
            <a:satOff val="597"/>
            <a:lumOff val="1412"/>
            <a:alphaOff val="0"/>
          </a:schemeClr>
        </a:solidFill>
        <a:ln w="15875" cap="flat" cmpd="sng" algn="ctr">
          <a:solidFill>
            <a:schemeClr val="accent2">
              <a:hueOff val="-529349"/>
              <a:satOff val="597"/>
              <a:lumOff val="141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DA04A7-8462-43CA-82DB-E4623083D89A}">
      <dsp:nvSpPr>
        <dsp:cNvPr id="0" name=""/>
        <dsp:cNvSpPr/>
      </dsp:nvSpPr>
      <dsp:spPr>
        <a:xfrm>
          <a:off x="0" y="1641217"/>
          <a:ext cx="4231481" cy="8194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kern="1200"/>
            <a:t>Oplysning og viden skal udbredes gennem bøger og aviser</a:t>
          </a:r>
          <a:endParaRPr lang="en-US" sz="2300" kern="1200"/>
        </a:p>
      </dsp:txBody>
      <dsp:txXfrm>
        <a:off x="0" y="1641217"/>
        <a:ext cx="4231481" cy="819407"/>
      </dsp:txXfrm>
    </dsp:sp>
    <dsp:sp modelId="{A021822D-19AE-450D-9D40-A235EC562F6D}">
      <dsp:nvSpPr>
        <dsp:cNvPr id="0" name=""/>
        <dsp:cNvSpPr/>
      </dsp:nvSpPr>
      <dsp:spPr>
        <a:xfrm>
          <a:off x="0" y="2460624"/>
          <a:ext cx="4231481" cy="0"/>
        </a:xfrm>
        <a:prstGeom prst="line">
          <a:avLst/>
        </a:prstGeom>
        <a:solidFill>
          <a:schemeClr val="accent2">
            <a:hueOff val="-794024"/>
            <a:satOff val="895"/>
            <a:lumOff val="2118"/>
            <a:alphaOff val="0"/>
          </a:schemeClr>
        </a:solidFill>
        <a:ln w="15875" cap="flat" cmpd="sng" algn="ctr">
          <a:solidFill>
            <a:schemeClr val="accent2">
              <a:hueOff val="-794024"/>
              <a:satOff val="895"/>
              <a:lumOff val="211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88038E-4FE2-4BA7-A913-E52E304A4A72}">
      <dsp:nvSpPr>
        <dsp:cNvPr id="0" name=""/>
        <dsp:cNvSpPr/>
      </dsp:nvSpPr>
      <dsp:spPr>
        <a:xfrm>
          <a:off x="0" y="2460624"/>
          <a:ext cx="4231481" cy="8194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kern="1200"/>
            <a:t>Alle mennesker har kimen til fornuft</a:t>
          </a:r>
          <a:endParaRPr lang="en-US" sz="2300" kern="1200"/>
        </a:p>
      </dsp:txBody>
      <dsp:txXfrm>
        <a:off x="0" y="2460624"/>
        <a:ext cx="4231481" cy="819407"/>
      </dsp:txXfrm>
    </dsp:sp>
    <dsp:sp modelId="{6B873908-52AF-4D0D-AD01-7EB69952FBCC}">
      <dsp:nvSpPr>
        <dsp:cNvPr id="0" name=""/>
        <dsp:cNvSpPr/>
      </dsp:nvSpPr>
      <dsp:spPr>
        <a:xfrm>
          <a:off x="0" y="3280032"/>
          <a:ext cx="4231481" cy="0"/>
        </a:xfrm>
        <a:prstGeom prst="line">
          <a:avLst/>
        </a:prstGeom>
        <a:solidFill>
          <a:schemeClr val="accent2">
            <a:hueOff val="-1058698"/>
            <a:satOff val="1194"/>
            <a:lumOff val="2824"/>
            <a:alphaOff val="0"/>
          </a:schemeClr>
        </a:solidFill>
        <a:ln w="15875" cap="flat" cmpd="sng" algn="ctr">
          <a:solidFill>
            <a:schemeClr val="accent2">
              <a:hueOff val="-1058698"/>
              <a:satOff val="1194"/>
              <a:lumOff val="282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976558-B609-46AA-91D7-3259F0A823E0}">
      <dsp:nvSpPr>
        <dsp:cNvPr id="0" name=""/>
        <dsp:cNvSpPr/>
      </dsp:nvSpPr>
      <dsp:spPr>
        <a:xfrm>
          <a:off x="0" y="3280032"/>
          <a:ext cx="4231481" cy="8194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b="0" kern="1200"/>
            <a:t>Kunst kan produceres og sælges til et abstrakt publikum. </a:t>
          </a:r>
          <a:endParaRPr lang="en-US" sz="2300" kern="1200"/>
        </a:p>
      </dsp:txBody>
      <dsp:txXfrm>
        <a:off x="0" y="3280032"/>
        <a:ext cx="4231481" cy="819407"/>
      </dsp:txXfrm>
    </dsp:sp>
    <dsp:sp modelId="{8582F3F3-C3A2-4A15-BA43-EF3CD46E2492}">
      <dsp:nvSpPr>
        <dsp:cNvPr id="0" name=""/>
        <dsp:cNvSpPr/>
      </dsp:nvSpPr>
      <dsp:spPr>
        <a:xfrm>
          <a:off x="0" y="4099439"/>
          <a:ext cx="4231481" cy="0"/>
        </a:xfrm>
        <a:prstGeom prst="line">
          <a:avLst/>
        </a:prstGeom>
        <a:solidFill>
          <a:schemeClr val="accent2">
            <a:hueOff val="-1323373"/>
            <a:satOff val="1492"/>
            <a:lumOff val="3530"/>
            <a:alphaOff val="0"/>
          </a:schemeClr>
        </a:solidFill>
        <a:ln w="15875" cap="flat" cmpd="sng" algn="ctr">
          <a:solidFill>
            <a:schemeClr val="accent2">
              <a:hueOff val="-1323373"/>
              <a:satOff val="1492"/>
              <a:lumOff val="35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DAA19E-B937-4611-847C-7BF6632B508B}">
      <dsp:nvSpPr>
        <dsp:cNvPr id="0" name=""/>
        <dsp:cNvSpPr/>
      </dsp:nvSpPr>
      <dsp:spPr>
        <a:xfrm>
          <a:off x="0" y="4099439"/>
          <a:ext cx="4231481" cy="8194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b="0" kern="1200" dirty="0"/>
            <a:t>Dette nye publikum skaber en ny form for offentlighed</a:t>
          </a:r>
          <a:endParaRPr lang="en-US" sz="2300" kern="1200" dirty="0"/>
        </a:p>
      </dsp:txBody>
      <dsp:txXfrm>
        <a:off x="0" y="4099439"/>
        <a:ext cx="4231481" cy="8194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BEDBC6-E37B-4618-8470-48B5C2BF4817}">
      <dsp:nvSpPr>
        <dsp:cNvPr id="0" name=""/>
        <dsp:cNvSpPr/>
      </dsp:nvSpPr>
      <dsp:spPr>
        <a:xfrm>
          <a:off x="0" y="0"/>
          <a:ext cx="6196667" cy="120681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900" kern="1200"/>
            <a:t>Modernisme: kritik af tidligere dogmer og traditioner, nye måder at skrive litteratur på, fx Pontoppidan, Scherfig og Blixen</a:t>
          </a:r>
          <a:endParaRPr lang="en-US" sz="1900" kern="1200"/>
        </a:p>
      </dsp:txBody>
      <dsp:txXfrm>
        <a:off x="35346" y="35346"/>
        <a:ext cx="4894418" cy="1136125"/>
      </dsp:txXfrm>
    </dsp:sp>
    <dsp:sp modelId="{7ABF5ED1-B9C5-4B89-9B3B-69569ACB3EAF}">
      <dsp:nvSpPr>
        <dsp:cNvPr id="0" name=""/>
        <dsp:cNvSpPr/>
      </dsp:nvSpPr>
      <dsp:spPr>
        <a:xfrm>
          <a:off x="546764" y="1407953"/>
          <a:ext cx="6196667" cy="1206817"/>
        </a:xfrm>
        <a:prstGeom prst="roundRect">
          <a:avLst>
            <a:gd name="adj" fmla="val 10000"/>
          </a:avLst>
        </a:prstGeom>
        <a:solidFill>
          <a:schemeClr val="accent2">
            <a:hueOff val="-661686"/>
            <a:satOff val="746"/>
            <a:lumOff val="176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900" kern="1200"/>
            <a:t>Post-modernisme: opgør med den store fortælling, erkendelsen af, at alle individer har deres eget perspektiv, fx Strunge, Inger Christensen og Jonas Eika</a:t>
          </a:r>
          <a:endParaRPr lang="en-US" sz="1900" kern="1200"/>
        </a:p>
      </dsp:txBody>
      <dsp:txXfrm>
        <a:off x="582110" y="1443299"/>
        <a:ext cx="4794779" cy="1136125"/>
      </dsp:txXfrm>
    </dsp:sp>
    <dsp:sp modelId="{2531EFE9-9503-4A9C-A07A-0CD9772E1CB0}">
      <dsp:nvSpPr>
        <dsp:cNvPr id="0" name=""/>
        <dsp:cNvSpPr/>
      </dsp:nvSpPr>
      <dsp:spPr>
        <a:xfrm>
          <a:off x="1093529" y="2815907"/>
          <a:ext cx="6196667" cy="1206817"/>
        </a:xfrm>
        <a:prstGeom prst="roundRect">
          <a:avLst>
            <a:gd name="adj" fmla="val 10000"/>
          </a:avLst>
        </a:prstGeom>
        <a:solidFill>
          <a:schemeClr val="accent2">
            <a:hueOff val="-1323373"/>
            <a:satOff val="1492"/>
            <a:lumOff val="353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900" kern="1200"/>
            <a:t>Sen-moderne: til dels det samme som det post-moderne, men det senmoderne har mere fokus på digitalisering og nye hybridgenrer</a:t>
          </a:r>
          <a:endParaRPr lang="en-US" sz="1900" kern="1200"/>
        </a:p>
      </dsp:txBody>
      <dsp:txXfrm>
        <a:off x="1128875" y="2851253"/>
        <a:ext cx="4794779" cy="1136125"/>
      </dsp:txXfrm>
    </dsp:sp>
    <dsp:sp modelId="{49376F86-1C29-48D0-A4EF-0F6B78F937E9}">
      <dsp:nvSpPr>
        <dsp:cNvPr id="0" name=""/>
        <dsp:cNvSpPr/>
      </dsp:nvSpPr>
      <dsp:spPr>
        <a:xfrm>
          <a:off x="5412236" y="915169"/>
          <a:ext cx="784431" cy="78443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5588733" y="915169"/>
        <a:ext cx="431437" cy="590284"/>
      </dsp:txXfrm>
    </dsp:sp>
    <dsp:sp modelId="{309DA750-6C0E-4B8A-8B7B-DEEAD9600C03}">
      <dsp:nvSpPr>
        <dsp:cNvPr id="0" name=""/>
        <dsp:cNvSpPr/>
      </dsp:nvSpPr>
      <dsp:spPr>
        <a:xfrm>
          <a:off x="5959000" y="2315078"/>
          <a:ext cx="784431" cy="78443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1841865"/>
            <a:satOff val="12270"/>
            <a:lumOff val="1122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-1841865"/>
              <a:satOff val="12270"/>
              <a:lumOff val="11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6135497" y="2315078"/>
        <a:ext cx="431437" cy="5902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6FF7BE-9870-408C-B5DD-EBFC8695DDAC}" type="datetimeFigureOut">
              <a:rPr lang="da-DK" smtClean="0"/>
              <a:t>02-05-2025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FD6EE-AA7E-4AA3-9662-E97B25A1EC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67298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https://fr.wikipedia.org/wiki/Paysage-%C3%A9tat_d%27%C3%A2me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FD6EE-AA7E-4AA3-9662-E97B25A1EC9C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8189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256422DC-E42A-4B63-A2B9-FDB84719D062}" type="datetimeFigureOut">
              <a:rPr lang="da-DK" smtClean="0"/>
              <a:t>02-05-2025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DD416-9ADB-4940-81CA-59A5CBE9A813}" type="slidenum">
              <a:rPr lang="da-DK" smtClean="0"/>
              <a:t>‹nr.›</a:t>
            </a:fld>
            <a:endParaRPr lang="da-DK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840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422DC-E42A-4B63-A2B9-FDB84719D062}" type="datetimeFigureOut">
              <a:rPr lang="da-DK" smtClean="0"/>
              <a:t>02-05-2025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DD416-9ADB-4940-81CA-59A5CBE9A81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35082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422DC-E42A-4B63-A2B9-FDB84719D062}" type="datetimeFigureOut">
              <a:rPr lang="da-DK" smtClean="0"/>
              <a:t>02-05-2025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DD416-9ADB-4940-81CA-59A5CBE9A813}" type="slidenum">
              <a:rPr lang="da-DK" smtClean="0"/>
              <a:t>‹nr.›</a:t>
            </a:fld>
            <a:endParaRPr lang="da-DK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467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422DC-E42A-4B63-A2B9-FDB84719D062}" type="datetimeFigureOut">
              <a:rPr lang="da-DK" smtClean="0"/>
              <a:t>02-05-2025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DD416-9ADB-4940-81CA-59A5CBE9A81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02976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422DC-E42A-4B63-A2B9-FDB84719D062}" type="datetimeFigureOut">
              <a:rPr lang="da-DK" smtClean="0"/>
              <a:t>02-05-2025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DD416-9ADB-4940-81CA-59A5CBE9A81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94582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422DC-E42A-4B63-A2B9-FDB84719D062}" type="datetimeFigureOut">
              <a:rPr lang="da-DK" smtClean="0"/>
              <a:t>02-05-2025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DD416-9ADB-4940-81CA-59A5CBE9A81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4096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422DC-E42A-4B63-A2B9-FDB84719D062}" type="datetimeFigureOut">
              <a:rPr lang="da-DK" smtClean="0"/>
              <a:t>02-05-2025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DD416-9ADB-4940-81CA-59A5CBE9A81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4741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422DC-E42A-4B63-A2B9-FDB84719D062}" type="datetimeFigureOut">
              <a:rPr lang="da-DK" smtClean="0"/>
              <a:t>02-05-2025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DD416-9ADB-4940-81CA-59A5CBE9A81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94480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422DC-E42A-4B63-A2B9-FDB84719D062}" type="datetimeFigureOut">
              <a:rPr lang="da-DK" smtClean="0"/>
              <a:t>02-05-2025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DD416-9ADB-4940-81CA-59A5CBE9A813}" type="slidenum">
              <a:rPr lang="da-DK" smtClean="0"/>
              <a:t>‹nr.›</a:t>
            </a:fld>
            <a:endParaRPr lang="da-DK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1384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422DC-E42A-4B63-A2B9-FDB84719D062}" type="datetimeFigureOut">
              <a:rPr lang="da-DK" smtClean="0"/>
              <a:t>02-05-2025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DD416-9ADB-4940-81CA-59A5CBE9A81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55590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422DC-E42A-4B63-A2B9-FDB84719D062}" type="datetimeFigureOut">
              <a:rPr lang="da-DK" smtClean="0"/>
              <a:t>02-05-2025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DD416-9ADB-4940-81CA-59A5CBE9A813}" type="slidenum">
              <a:rPr lang="da-DK" smtClean="0"/>
              <a:t>‹nr.›</a:t>
            </a:fld>
            <a:endParaRPr lang="da-DK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72820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422DC-E42A-4B63-A2B9-FDB84719D062}" type="datetimeFigureOut">
              <a:rPr lang="da-DK" smtClean="0"/>
              <a:t>02-05-2025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DD416-9ADB-4940-81CA-59A5CBE9A813}" type="slidenum">
              <a:rPr lang="da-DK" smtClean="0"/>
              <a:t>‹nr.›</a:t>
            </a:fld>
            <a:endParaRPr lang="da-DK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450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56422DC-E42A-4B63-A2B9-FDB84719D062}" type="datetimeFigureOut">
              <a:rPr lang="da-DK" smtClean="0"/>
              <a:t>02-05-2025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0EDDD416-9ADB-4940-81CA-59A5CBE9A813}" type="slidenum">
              <a:rPr lang="da-DK" smtClean="0"/>
              <a:t>‹nr.›</a:t>
            </a:fld>
            <a:endParaRPr lang="da-DK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187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6" r:id="rId1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Litterære strømninger 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Overfladisk opsamling</a:t>
            </a:r>
          </a:p>
        </p:txBody>
      </p:sp>
    </p:spTree>
    <p:extLst>
      <p:ext uri="{BB962C8B-B14F-4D97-AF65-F5344CB8AC3E}">
        <p14:creationId xmlns:p14="http://schemas.microsoft.com/office/powerpoint/2010/main" val="2521773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7422F06-6017-4361-8872-E0E2CEB20B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8614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23629F0-22AD-414F-84E5-F4383A437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1" y="643467"/>
            <a:ext cx="2561709" cy="5571066"/>
          </a:xfrm>
        </p:spPr>
        <p:txBody>
          <a:bodyPr>
            <a:normAutofit/>
          </a:bodyPr>
          <a:lstStyle/>
          <a:p>
            <a:r>
              <a:rPr lang="da-DK" sz="4100">
                <a:solidFill>
                  <a:srgbClr val="FFFFFF"/>
                </a:solidFill>
              </a:rPr>
              <a:t>Middelalder</a:t>
            </a: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B14D7321-8B3D-8E70-C1A1-40AB4111CE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264818"/>
              </p:ext>
            </p:extLst>
          </p:nvPr>
        </p:nvGraphicFramePr>
        <p:xfrm>
          <a:off x="4202906" y="954088"/>
          <a:ext cx="4231481" cy="4921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54488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31" name="Straight Connector 1030">
            <a:extLst>
              <a:ext uri="{FF2B5EF4-FFF2-40B4-BE49-F238E27FC236}">
                <a16:creationId xmlns:a16="http://schemas.microsoft.com/office/drawing/2014/main" id="{22953FD7-F17A-4D8D-8237-93E8D5671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F7422F06-6017-4361-8872-E0E2CEB20B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8614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91C4736-65AE-408D-9C29-1F2017BD0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1" y="643467"/>
            <a:ext cx="2561709" cy="557106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000" kern="1200" cap="all" spc="100" baseline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Folkeviser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AD48F03-7FC5-4C0B-8B5A-01DE332EC24F}"/>
              </a:ext>
            </a:extLst>
          </p:cNvPr>
          <p:cNvSpPr>
            <a:spLocks/>
          </p:cNvSpPr>
          <p:nvPr/>
        </p:nvSpPr>
        <p:spPr>
          <a:xfrm>
            <a:off x="4202906" y="643467"/>
            <a:ext cx="2069962" cy="3779689"/>
          </a:xfrm>
          <a:prstGeom prst="rect">
            <a:avLst/>
          </a:prstGeom>
        </p:spPr>
        <p:txBody>
          <a:bodyPr/>
          <a:lstStyle/>
          <a:p>
            <a:pPr defTabSz="265176">
              <a:spcAft>
                <a:spcPts val="600"/>
              </a:spcAft>
            </a:pPr>
            <a:r>
              <a:rPr lang="da-DK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Ridderviser</a:t>
            </a:r>
          </a:p>
          <a:p>
            <a:pPr defTabSz="265176">
              <a:spcAft>
                <a:spcPts val="600"/>
              </a:spcAft>
            </a:pPr>
            <a:r>
              <a:rPr lang="da-DK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Blodhævn</a:t>
            </a:r>
          </a:p>
          <a:p>
            <a:pPr defTabSz="265176">
              <a:spcAft>
                <a:spcPts val="600"/>
              </a:spcAft>
            </a:pPr>
            <a:r>
              <a:rPr lang="da-DK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Slægtsfejder</a:t>
            </a:r>
          </a:p>
          <a:p>
            <a:pPr defTabSz="265176">
              <a:spcAft>
                <a:spcPts val="600"/>
              </a:spcAft>
            </a:pPr>
            <a:r>
              <a:rPr lang="da-DK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Konflikter mellem </a:t>
            </a:r>
          </a:p>
          <a:p>
            <a:pPr defTabSz="265176">
              <a:spcAft>
                <a:spcPts val="600"/>
              </a:spcAft>
            </a:pPr>
            <a:r>
              <a:rPr lang="da-DK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individ og slægt</a:t>
            </a:r>
          </a:p>
          <a:p>
            <a:pPr defTabSz="265176">
              <a:spcAft>
                <a:spcPts val="600"/>
              </a:spcAft>
            </a:pPr>
            <a:r>
              <a:rPr lang="da-DK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Realistisk miljø</a:t>
            </a:r>
          </a:p>
          <a:p>
            <a:pPr>
              <a:spcAft>
                <a:spcPts val="600"/>
              </a:spcAft>
            </a:pPr>
            <a:endParaRPr lang="da-DK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714D95B-D6A3-49C7-B95D-F8F8B17FB2A3}"/>
              </a:ext>
            </a:extLst>
          </p:cNvPr>
          <p:cNvSpPr>
            <a:spLocks/>
          </p:cNvSpPr>
          <p:nvPr/>
        </p:nvSpPr>
        <p:spPr>
          <a:xfrm>
            <a:off x="6364425" y="643467"/>
            <a:ext cx="2069962" cy="3779689"/>
          </a:xfrm>
          <a:prstGeom prst="rect">
            <a:avLst/>
          </a:prstGeom>
        </p:spPr>
        <p:txBody>
          <a:bodyPr/>
          <a:lstStyle/>
          <a:p>
            <a:pPr defTabSz="265176">
              <a:spcAft>
                <a:spcPts val="600"/>
              </a:spcAft>
            </a:pPr>
            <a:r>
              <a:rPr lang="da-DK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Trylleviser</a:t>
            </a:r>
          </a:p>
          <a:p>
            <a:pPr defTabSz="265176">
              <a:spcAft>
                <a:spcPts val="600"/>
              </a:spcAft>
            </a:pPr>
            <a:r>
              <a:rPr lang="da-DK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Overnaturlige elementer</a:t>
            </a:r>
          </a:p>
          <a:p>
            <a:pPr defTabSz="265176">
              <a:spcAft>
                <a:spcPts val="600"/>
              </a:spcAft>
            </a:pPr>
            <a:r>
              <a:rPr lang="da-DK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Symboler</a:t>
            </a:r>
          </a:p>
          <a:p>
            <a:pPr defTabSz="265176">
              <a:spcAft>
                <a:spcPts val="600"/>
              </a:spcAft>
            </a:pPr>
            <a:r>
              <a:rPr lang="da-DK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Slægten spiller en mindre rolle</a:t>
            </a:r>
          </a:p>
          <a:p>
            <a:pPr defTabSz="265176">
              <a:spcAft>
                <a:spcPts val="600"/>
              </a:spcAft>
            </a:pPr>
            <a:r>
              <a:rPr lang="da-DK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farlige overgange</a:t>
            </a:r>
          </a:p>
          <a:p>
            <a:pPr>
              <a:spcAft>
                <a:spcPts val="600"/>
              </a:spcAft>
            </a:pPr>
            <a:endParaRPr lang="da-DK" dirty="0"/>
          </a:p>
        </p:txBody>
      </p:sp>
      <p:pic>
        <p:nvPicPr>
          <p:cNvPr id="1026" name="Picture 2" descr="Folkeviser og dæmonologi | lex.dk – Dansk litteraturs historie">
            <a:extLst>
              <a:ext uri="{FF2B5EF4-FFF2-40B4-BE49-F238E27FC236}">
                <a16:creationId xmlns:a16="http://schemas.microsoft.com/office/drawing/2014/main" id="{23C98258-FDDF-416C-541A-D5D68136F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140968"/>
            <a:ext cx="5104305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3729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31" name="Straight Connector 1030">
            <a:extLst>
              <a:ext uri="{FF2B5EF4-FFF2-40B4-BE49-F238E27FC236}">
                <a16:creationId xmlns:a16="http://schemas.microsoft.com/office/drawing/2014/main" id="{15F1CC53-719A-4763-BF30-5E25A63CE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rgbClr val="4954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B573D7E-2D68-4FF5-B86A-35BBC532C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2" y="4767072"/>
            <a:ext cx="4945641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000">
                <a:solidFill>
                  <a:srgbClr val="FFFFFF"/>
                </a:solidFill>
              </a:rPr>
              <a:t>Renæssance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B51A6EE-E984-41C5-B1A1-D7FFE6171A9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61" r="1" b="1"/>
          <a:stretch/>
        </p:blipFill>
        <p:spPr bwMode="auto">
          <a:xfrm>
            <a:off x="245660" y="321733"/>
            <a:ext cx="5293729" cy="410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Rectangle 1034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40EC736-CF2F-4208-B779-C336AEE301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21989" y="917725"/>
            <a:ext cx="2568554" cy="4852362"/>
          </a:xfrm>
        </p:spPr>
        <p:txBody>
          <a:bodyPr vert="horz" lIns="45720" tIns="45720" rIns="45720" bIns="45720" rtlCol="0"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Tycho Brahe: De Stella Nova (1573)</a:t>
            </a:r>
          </a:p>
          <a:p>
            <a:r>
              <a:rPr lang="en-US">
                <a:solidFill>
                  <a:srgbClr val="FFFFFF"/>
                </a:solidFill>
              </a:rPr>
              <a:t>Malerier – billedanalyse, det gyldne snit</a:t>
            </a:r>
          </a:p>
          <a:p>
            <a:r>
              <a:rPr lang="en-US">
                <a:solidFill>
                  <a:srgbClr val="FFFFFF"/>
                </a:solidFill>
              </a:rPr>
              <a:t>Folkeviser: nedskrevet i renæssancen</a:t>
            </a:r>
          </a:p>
        </p:txBody>
      </p:sp>
    </p:spTree>
    <p:extLst>
      <p:ext uri="{BB962C8B-B14F-4D97-AF65-F5344CB8AC3E}">
        <p14:creationId xmlns:p14="http://schemas.microsoft.com/office/powerpoint/2010/main" val="1014573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7422F06-6017-4361-8872-E0E2CEB20B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8614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AF4EDC3-1FA8-487B-B543-B2F4072C3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1" y="643467"/>
            <a:ext cx="2561709" cy="5571066"/>
          </a:xfrm>
        </p:spPr>
        <p:txBody>
          <a:bodyPr>
            <a:normAutofit/>
          </a:bodyPr>
          <a:lstStyle/>
          <a:p>
            <a:r>
              <a:rPr lang="da-DK" sz="3700">
                <a:solidFill>
                  <a:srgbClr val="FFFFFF"/>
                </a:solidFill>
              </a:rPr>
              <a:t>Oplysningstid</a:t>
            </a: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347AAD12-DC57-C5C3-E416-359AA05F73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97115"/>
              </p:ext>
            </p:extLst>
          </p:nvPr>
        </p:nvGraphicFramePr>
        <p:xfrm>
          <a:off x="4202906" y="954088"/>
          <a:ext cx="4231481" cy="4921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79482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200C8B5-FB5A-4F8B-A9BD-693C05141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3323844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500"/>
              <a:t>Romantikken i Danmark 1800-1870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322211" cy="3931920"/>
          </a:xfrm>
        </p:spPr>
        <p:txBody>
          <a:bodyPr vert="horz" lIns="45720" tIns="45720" rIns="45720" bIns="45720" rtlCol="0">
            <a:normAutofit/>
          </a:bodyPr>
          <a:lstStyle/>
          <a:p>
            <a:r>
              <a:rPr lang="en-US"/>
              <a:t>1802-1807 Universalromantikken</a:t>
            </a:r>
          </a:p>
          <a:p>
            <a:r>
              <a:rPr lang="en-US"/>
              <a:t>1807-1830 Nationalromantikken</a:t>
            </a:r>
          </a:p>
          <a:p>
            <a:r>
              <a:rPr lang="en-US"/>
              <a:t>1820 &gt; Guldaldermalerne</a:t>
            </a:r>
          </a:p>
          <a:p>
            <a:r>
              <a:rPr lang="en-US"/>
              <a:t>1830-1850 Poetisk realisme, Romantismen</a:t>
            </a:r>
          </a:p>
          <a:p>
            <a:r>
              <a:rPr lang="en-US"/>
              <a:t>1850-1870 Kunsteventyr, dyrkelse af nationalismen</a:t>
            </a:r>
          </a:p>
        </p:txBody>
      </p:sp>
      <p:pic>
        <p:nvPicPr>
          <p:cNvPr id="7" name="Pladsholder til indhold 6" descr="Et billede, der indeholder udendørs&#10;&#10;Automatisk genereret beskrivelse">
            <a:extLst>
              <a:ext uri="{FF2B5EF4-FFF2-40B4-BE49-F238E27FC236}">
                <a16:creationId xmlns:a16="http://schemas.microsoft.com/office/drawing/2014/main" id="{7B6E9EC2-29A6-4592-A7E0-D143E14A056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033" y="1988840"/>
            <a:ext cx="5104967" cy="3790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729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1093D5-2815-461D-9C3A-8E6609B45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Det moderne Gennembrud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FA525B5-C2EB-4A11-BF0D-32A66C7C0C3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da-DK" altLang="da-DK" sz="2400" dirty="0"/>
              <a:t>Naturalisme: realisme og inspireret af positivismens lovmæssigheder og årsagssammenhænge</a:t>
            </a:r>
          </a:p>
          <a:p>
            <a:pPr>
              <a:lnSpc>
                <a:spcPct val="80000"/>
              </a:lnSpc>
            </a:pPr>
            <a:r>
              <a:rPr lang="da-DK" altLang="da-DK" sz="2400" dirty="0"/>
              <a:t>Darwinisme</a:t>
            </a:r>
          </a:p>
          <a:p>
            <a:pPr>
              <a:lnSpc>
                <a:spcPct val="80000"/>
              </a:lnSpc>
            </a:pPr>
            <a:r>
              <a:rPr lang="da-DK" altLang="da-DK" sz="2400" dirty="0"/>
              <a:t>Arv og miljø: mennesket natur er et produkt af de to, men hvad er stærkest?</a:t>
            </a:r>
          </a:p>
          <a:p>
            <a:pPr>
              <a:lnSpc>
                <a:spcPct val="80000"/>
              </a:lnSpc>
            </a:pPr>
            <a:r>
              <a:rPr lang="da-DK" altLang="da-DK" sz="2400" dirty="0"/>
              <a:t>Determinisme: Hvis mennesket er et produkt af dets natur, er det så frit?</a:t>
            </a:r>
          </a:p>
          <a:p>
            <a:pPr>
              <a:lnSpc>
                <a:spcPct val="80000"/>
              </a:lnSpc>
            </a:pPr>
            <a:r>
              <a:rPr lang="da-DK" altLang="da-DK" sz="2400" dirty="0"/>
              <a:t>Realisme og impressionisme</a:t>
            </a:r>
          </a:p>
          <a:p>
            <a:endParaRPr lang="da-DK" dirty="0"/>
          </a:p>
        </p:txBody>
      </p:sp>
      <p:pic>
        <p:nvPicPr>
          <p:cNvPr id="5" name="Picture 5" descr="Erik Henningsen: En saaret arbejder &lt; En sommerfugls selvmord">
            <a:extLst>
              <a:ext uri="{FF2B5EF4-FFF2-40B4-BE49-F238E27FC236}">
                <a16:creationId xmlns:a16="http://schemas.microsoft.com/office/drawing/2014/main" id="{DAA1886F-220D-4011-B16A-2E4D6464497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4299" y="2420888"/>
            <a:ext cx="4164562" cy="2940180"/>
          </a:xfrm>
          <a:noFill/>
        </p:spPr>
      </p:pic>
    </p:spTree>
    <p:extLst>
      <p:ext uri="{BB962C8B-B14F-4D97-AF65-F5344CB8AC3E}">
        <p14:creationId xmlns:p14="http://schemas.microsoft.com/office/powerpoint/2010/main" val="1119116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200C8B5-FB5A-4F8B-A9BD-693C05141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768096" y="585216"/>
            <a:ext cx="4400295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000"/>
              <a:t>Symbolisme</a:t>
            </a:r>
          </a:p>
        </p:txBody>
      </p:sp>
      <p:pic>
        <p:nvPicPr>
          <p:cNvPr id="9" name="Pladsholder til indhold 8" descr="Et billede, der indeholder natur, maleri, megalit, sten&#10;&#10;Automatisk genereret beskrivelse">
            <a:extLst>
              <a:ext uri="{FF2B5EF4-FFF2-40B4-BE49-F238E27FC236}">
                <a16:creationId xmlns:a16="http://schemas.microsoft.com/office/drawing/2014/main" id="{4A8576D0-6512-442B-B49D-3B1F16D36D4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31" y="2065061"/>
            <a:ext cx="4882896" cy="331236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A4D39DB-AFA4-47BA-A7F2-13A71D210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2" y="-2"/>
            <a:ext cx="3493008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ladsholder til indhold 1"/>
          <p:cNvSpPr>
            <a:spLocks noGrp="1"/>
          </p:cNvSpPr>
          <p:nvPr>
            <p:ph sz="half" idx="1"/>
          </p:nvPr>
        </p:nvSpPr>
        <p:spPr>
          <a:xfrm>
            <a:off x="6016117" y="585216"/>
            <a:ext cx="2645282" cy="5586984"/>
          </a:xfrm>
        </p:spPr>
        <p:txBody>
          <a:bodyPr vert="horz" lIns="45720" tIns="45720" rIns="45720" bIns="45720" rtlCol="0" anchor="ctr">
            <a:normAutofit/>
          </a:bodyPr>
          <a:lstStyle/>
          <a:p>
            <a:r>
              <a:rPr lang="en-US" sz="1700">
                <a:solidFill>
                  <a:srgbClr val="FFFFFF"/>
                </a:solidFill>
              </a:rPr>
              <a:t>Det sjælelige gennembrud 1890-1910 (ca.)</a:t>
            </a:r>
          </a:p>
          <a:p>
            <a:r>
              <a:rPr lang="en-US" sz="1700">
                <a:solidFill>
                  <a:srgbClr val="FFFFFF"/>
                </a:solidFill>
              </a:rPr>
              <a:t>Fokus på det indre</a:t>
            </a:r>
          </a:p>
          <a:p>
            <a:r>
              <a:rPr lang="en-US" sz="1700">
                <a:solidFill>
                  <a:srgbClr val="FFFFFF"/>
                </a:solidFill>
              </a:rPr>
              <a:t>Tidsskriftet Tårnet (titlen skal i sig selv forstås symbolsk)</a:t>
            </a:r>
          </a:p>
          <a:p>
            <a:r>
              <a:rPr lang="en-US" sz="1700">
                <a:solidFill>
                  <a:srgbClr val="FFFFFF"/>
                </a:solidFill>
              </a:rPr>
              <a:t>En tilbagevenden til eller fortsættelse af romantikkens følelsesladede udtryk?</a:t>
            </a:r>
          </a:p>
          <a:p>
            <a:r>
              <a:rPr lang="en-US" sz="1700">
                <a:solidFill>
                  <a:srgbClr val="FFFFFF"/>
                </a:solidFill>
              </a:rPr>
              <a:t>Verden er dyb, kun de flade ånder fatter det ikke (Johannes Jørgensen)</a:t>
            </a:r>
          </a:p>
        </p:txBody>
      </p:sp>
    </p:spTree>
    <p:extLst>
      <p:ext uri="{BB962C8B-B14F-4D97-AF65-F5344CB8AC3E}">
        <p14:creationId xmlns:p14="http://schemas.microsoft.com/office/powerpoint/2010/main" val="3224485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Symbolismen</a:t>
            </a:r>
          </a:p>
        </p:txBody>
      </p:sp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Un</a:t>
            </a:r>
            <a:r>
              <a:rPr lang="da-DK" dirty="0"/>
              <a:t> </a:t>
            </a:r>
            <a:r>
              <a:rPr lang="da-DK" dirty="0" err="1"/>
              <a:t>paysage</a:t>
            </a:r>
            <a:r>
              <a:rPr lang="da-DK" dirty="0"/>
              <a:t> </a:t>
            </a:r>
            <a:r>
              <a:rPr lang="da-DK" dirty="0" err="1"/>
              <a:t>est</a:t>
            </a:r>
            <a:r>
              <a:rPr lang="da-DK" dirty="0"/>
              <a:t> </a:t>
            </a:r>
            <a:r>
              <a:rPr lang="da-DK" dirty="0" err="1"/>
              <a:t>un</a:t>
            </a:r>
            <a:r>
              <a:rPr lang="da-DK" dirty="0"/>
              <a:t> </a:t>
            </a:r>
            <a:r>
              <a:rPr lang="da-DK" dirty="0" err="1"/>
              <a:t>état</a:t>
            </a:r>
            <a:r>
              <a:rPr lang="da-DK" dirty="0"/>
              <a:t> </a:t>
            </a:r>
            <a:r>
              <a:rPr lang="da-DK" dirty="0" err="1"/>
              <a:t>d’âme</a:t>
            </a:r>
            <a:r>
              <a:rPr lang="da-DK" dirty="0"/>
              <a:t> (Alfred de Musset): skildringer af landskaber i både maleri og lyrik skal afspejle kunstnerens indre sjæleliv, men også søge at påvirke beskueren eller læserens sjæleliv. </a:t>
            </a:r>
          </a:p>
          <a:p>
            <a:r>
              <a:rPr lang="da-DK" dirty="0"/>
              <a:t>Det moderne materialistiske liv kritiseres, fordi det forhindrer sjælelig balance.</a:t>
            </a:r>
          </a:p>
          <a:p>
            <a:r>
              <a:rPr lang="da-DK" dirty="0"/>
              <a:t>I modsætning til romantikken er symbolisterne optaget af individets sjæl; der er altså mindre fokus på den universalromantiske panteisme.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477423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2" name="Rectangle 2061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rgbClr val="5A5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93192" y="4767072"/>
            <a:ext cx="4945641" cy="1625210"/>
          </a:xfrm>
        </p:spPr>
        <p:txBody>
          <a:bodyPr>
            <a:normAutofit/>
          </a:bodyPr>
          <a:lstStyle/>
          <a:p>
            <a:pPr algn="r"/>
            <a:br>
              <a:rPr lang="da-DK" sz="3100" dirty="0">
                <a:solidFill>
                  <a:srgbClr val="FFFFFF"/>
                </a:solidFill>
              </a:rPr>
            </a:br>
            <a:r>
              <a:rPr lang="da-DK" sz="3100" dirty="0">
                <a:solidFill>
                  <a:srgbClr val="FFFFFF"/>
                </a:solidFill>
              </a:rPr>
              <a:t>Det folkelige gennembrud </a:t>
            </a:r>
            <a:br>
              <a:rPr lang="da-DK" sz="3100" dirty="0">
                <a:solidFill>
                  <a:srgbClr val="FFFFFF"/>
                </a:solidFill>
              </a:rPr>
            </a:br>
            <a:r>
              <a:rPr lang="da-DK" sz="3100" dirty="0">
                <a:solidFill>
                  <a:srgbClr val="FFFFFF"/>
                </a:solidFill>
              </a:rPr>
              <a:t>(1900-1930 ca.)</a:t>
            </a:r>
            <a:br>
              <a:rPr lang="da-DK" sz="3100" dirty="0">
                <a:solidFill>
                  <a:srgbClr val="FFFFFF"/>
                </a:solidFill>
              </a:rPr>
            </a:br>
            <a:endParaRPr lang="da-DK" sz="3100" dirty="0">
              <a:solidFill>
                <a:srgbClr val="FFFFFF"/>
              </a:solidFill>
            </a:endParaRPr>
          </a:p>
        </p:txBody>
      </p:sp>
      <p:pic>
        <p:nvPicPr>
          <p:cNvPr id="2050" name="Picture 2" descr="det moderne gennembrud - Tiden og litteraturen - lex.dk">
            <a:extLst>
              <a:ext uri="{FF2B5EF4-FFF2-40B4-BE49-F238E27FC236}">
                <a16:creationId xmlns:a16="http://schemas.microsoft.com/office/drawing/2014/main" id="{FA41A321-0479-E89E-48E6-651C821D72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0" r="38384" b="-1"/>
          <a:stretch/>
        </p:blipFill>
        <p:spPr bwMode="auto">
          <a:xfrm>
            <a:off x="245660" y="321733"/>
            <a:ext cx="5293729" cy="410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4" name="Rectangle 2063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ladsholder til indhold 1"/>
          <p:cNvSpPr>
            <a:spLocks noGrp="1"/>
          </p:cNvSpPr>
          <p:nvPr>
            <p:ph idx="1"/>
          </p:nvPr>
        </p:nvSpPr>
        <p:spPr>
          <a:xfrm>
            <a:off x="6021989" y="917725"/>
            <a:ext cx="2568554" cy="4852362"/>
          </a:xfrm>
        </p:spPr>
        <p:txBody>
          <a:bodyPr anchor="ctr">
            <a:normAutofit lnSpcReduction="10000"/>
          </a:bodyPr>
          <a:lstStyle/>
          <a:p>
            <a:r>
              <a:rPr lang="da-DK" sz="1900" b="1" dirty="0">
                <a:solidFill>
                  <a:srgbClr val="FFFFFF"/>
                </a:solidFill>
              </a:rPr>
              <a:t>Det folkelige gennembruds </a:t>
            </a:r>
            <a:r>
              <a:rPr lang="da-DK" sz="1900" dirty="0">
                <a:solidFill>
                  <a:srgbClr val="FFFFFF"/>
                </a:solidFill>
              </a:rPr>
              <a:t>forfattere ligger i stærk forlængelse af Det moderne Gennembrud, men den væsentligste forskel er, at der her tages udgangspunkt i en konkret virkelighed, den såkaldte </a:t>
            </a:r>
            <a:r>
              <a:rPr lang="da-DK" sz="1900" i="1" dirty="0">
                <a:solidFill>
                  <a:srgbClr val="FFFFFF"/>
                </a:solidFill>
              </a:rPr>
              <a:t>hjemstavnslitteratur</a:t>
            </a:r>
          </a:p>
          <a:p>
            <a:r>
              <a:rPr lang="da-DK" sz="1900" dirty="0">
                <a:solidFill>
                  <a:srgbClr val="FFFFFF"/>
                </a:solidFill>
              </a:rPr>
              <a:t>Ikke længere tale </a:t>
            </a:r>
            <a:r>
              <a:rPr lang="da-DK" sz="1900" i="1" dirty="0">
                <a:solidFill>
                  <a:srgbClr val="FFFFFF"/>
                </a:solidFill>
              </a:rPr>
              <a:t>om</a:t>
            </a:r>
            <a:r>
              <a:rPr lang="da-DK" sz="1900" dirty="0">
                <a:solidFill>
                  <a:srgbClr val="FFFFFF"/>
                </a:solidFill>
              </a:rPr>
              <a:t> folket men </a:t>
            </a:r>
            <a:r>
              <a:rPr lang="da-DK" sz="1900" i="1" dirty="0">
                <a:solidFill>
                  <a:srgbClr val="FFFFFF"/>
                </a:solidFill>
              </a:rPr>
              <a:t>fra</a:t>
            </a:r>
            <a:r>
              <a:rPr lang="da-DK" sz="1900" dirty="0">
                <a:solidFill>
                  <a:srgbClr val="FFFFFF"/>
                </a:solidFill>
              </a:rPr>
              <a:t> folket og </a:t>
            </a:r>
            <a:r>
              <a:rPr lang="da-DK" sz="1900" i="1" dirty="0">
                <a:solidFill>
                  <a:srgbClr val="FFFFFF"/>
                </a:solidFill>
              </a:rPr>
              <a:t>til</a:t>
            </a:r>
            <a:r>
              <a:rPr lang="da-DK" sz="1900" dirty="0">
                <a:solidFill>
                  <a:srgbClr val="FFFFFF"/>
                </a:solidFill>
              </a:rPr>
              <a:t> folket</a:t>
            </a:r>
          </a:p>
          <a:p>
            <a:r>
              <a:rPr lang="da-DK" sz="1900" dirty="0">
                <a:solidFill>
                  <a:srgbClr val="FFFFFF"/>
                </a:solidFill>
              </a:rPr>
              <a:t>Forfattere: Nexø, Johs. V Jensen, Marie Bregendahl</a:t>
            </a:r>
          </a:p>
          <a:p>
            <a:endParaRPr lang="da-DK" sz="1900" dirty="0">
              <a:solidFill>
                <a:srgbClr val="FFFFFF"/>
              </a:solidFill>
            </a:endParaRPr>
          </a:p>
          <a:p>
            <a:endParaRPr lang="da-DK" sz="1900" i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112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a-DK" dirty="0"/>
              <a:t>Mellemkrigstiden 1920’erne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a-DK" dirty="0"/>
              <a:t>Nietzsche: Gud er død</a:t>
            </a:r>
          </a:p>
          <a:p>
            <a:r>
              <a:rPr lang="da-DK" dirty="0"/>
              <a:t>Nihilistisk grundholdning</a:t>
            </a:r>
          </a:p>
          <a:p>
            <a:r>
              <a:rPr lang="da-DK" dirty="0"/>
              <a:t>De brølende 1920’ere</a:t>
            </a:r>
          </a:p>
          <a:p>
            <a:r>
              <a:rPr lang="da-DK" dirty="0"/>
              <a:t>Værdisammenbrud: de store fortællinger har fejlet</a:t>
            </a:r>
          </a:p>
          <a:p>
            <a:r>
              <a:rPr lang="da-DK" b="1" dirty="0"/>
              <a:t>Ekspressionisme</a:t>
            </a:r>
          </a:p>
          <a:p>
            <a:r>
              <a:rPr lang="da-DK" dirty="0"/>
              <a:t>”Ekspressionisme koncentrerer sig om udtrykssiden.. Man giver udtryk for, hvad man har inden i sig, og selv ydre motiver gengives nu subjektivt, sådan som det tager sig ud i kunstnerens sjæl og undergivet hans sinds mentale svingninger.. Ekspressionismens ambition er at projicere sjælens farver ud i den ydre verden”</a:t>
            </a:r>
          </a:p>
          <a:p>
            <a:endParaRPr lang="da-DK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8383403-BBAF-BB3C-6201-A8256553D09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100" name="Picture 4" descr="The Pillars of Society, 1926, George Gros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4256" y="1624864"/>
            <a:ext cx="3672408" cy="5233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2571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a-DK" dirty="0"/>
              <a:t>1930’erne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da-DK" dirty="0"/>
              <a:t>Den store depression 1929 &lt;</a:t>
            </a:r>
          </a:p>
          <a:p>
            <a:r>
              <a:rPr lang="da-DK" dirty="0"/>
              <a:t>De ideologiske forskelle trækkes op</a:t>
            </a:r>
          </a:p>
          <a:p>
            <a:r>
              <a:rPr lang="da-DK" dirty="0"/>
              <a:t>Kollektivromanen: marxisme og psykoanalyse</a:t>
            </a:r>
          </a:p>
          <a:p>
            <a:r>
              <a:rPr lang="da-DK" dirty="0"/>
              <a:t>Hans Scherfig</a:t>
            </a:r>
          </a:p>
          <a:p>
            <a:r>
              <a:rPr lang="da-DK" dirty="0"/>
              <a:t>Karen Blixen 1885-1962</a:t>
            </a:r>
          </a:p>
          <a:p>
            <a:r>
              <a:rPr lang="da-DK" dirty="0"/>
              <a:t>Kulturkamp – kulturradikalisme</a:t>
            </a:r>
          </a:p>
          <a:p>
            <a:r>
              <a:rPr lang="da-DK" dirty="0"/>
              <a:t>Orson Wells Klodernes Kamp</a:t>
            </a:r>
          </a:p>
          <a:p>
            <a:endParaRPr lang="da-DK" dirty="0"/>
          </a:p>
        </p:txBody>
      </p:sp>
      <p:pic>
        <p:nvPicPr>
          <p:cNvPr id="2050" name="Picture 2" descr="Billedresultat for kulturradikalisme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692696"/>
            <a:ext cx="1945589" cy="279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Billedresultat for de kulturradika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075" y="3817166"/>
            <a:ext cx="4153770" cy="2455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Billedresultat for den originale ph lamp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8662" y="1602335"/>
            <a:ext cx="1619720" cy="1619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7261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rgbClr val="5555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3192" y="4767072"/>
            <a:ext cx="4945641" cy="1625210"/>
          </a:xfrm>
        </p:spPr>
        <p:txBody>
          <a:bodyPr>
            <a:normAutofit/>
          </a:bodyPr>
          <a:lstStyle/>
          <a:p>
            <a:pPr algn="r"/>
            <a:r>
              <a:rPr lang="da-DK">
                <a:solidFill>
                  <a:srgbClr val="FFFFFF"/>
                </a:solidFill>
              </a:rPr>
              <a:t>Realismer</a:t>
            </a:r>
          </a:p>
        </p:txBody>
      </p:sp>
      <p:pic>
        <p:nvPicPr>
          <p:cNvPr id="3074" name="Picture 2" descr="Otto Bache - Wikipedia, den frie encyklopædi">
            <a:extLst>
              <a:ext uri="{FF2B5EF4-FFF2-40B4-BE49-F238E27FC236}">
                <a16:creationId xmlns:a16="http://schemas.microsoft.com/office/drawing/2014/main" id="{493DDD68-4A4D-00AB-7090-38BD9FFD58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7" r="5194"/>
          <a:stretch/>
        </p:blipFill>
        <p:spPr bwMode="auto">
          <a:xfrm>
            <a:off x="245660" y="321733"/>
            <a:ext cx="5293729" cy="410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1" name="Rectangle 3080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idx="1"/>
          </p:nvPr>
        </p:nvSpPr>
        <p:spPr>
          <a:xfrm>
            <a:off x="6021989" y="917725"/>
            <a:ext cx="2568554" cy="4852362"/>
          </a:xfrm>
        </p:spPr>
        <p:txBody>
          <a:bodyPr anchor="ctr">
            <a:normAutofit/>
          </a:bodyPr>
          <a:lstStyle/>
          <a:p>
            <a:r>
              <a:rPr lang="da-DK" sz="1600">
                <a:solidFill>
                  <a:srgbClr val="FFFFFF"/>
                </a:solidFill>
              </a:rPr>
              <a:t>1820-1860: Poetisk realisme</a:t>
            </a:r>
          </a:p>
          <a:p>
            <a:r>
              <a:rPr lang="da-DK" sz="1600">
                <a:solidFill>
                  <a:srgbClr val="FFFFFF"/>
                </a:solidFill>
              </a:rPr>
              <a:t>1870’erne og frem: Naturalisme og kritisk realisme</a:t>
            </a:r>
          </a:p>
          <a:p>
            <a:r>
              <a:rPr lang="da-DK" sz="1600">
                <a:solidFill>
                  <a:srgbClr val="FFFFFF"/>
                </a:solidFill>
              </a:rPr>
              <a:t>1920’erne og frem: Socialrealisme</a:t>
            </a:r>
          </a:p>
          <a:p>
            <a:r>
              <a:rPr lang="da-DK" sz="1600">
                <a:solidFill>
                  <a:srgbClr val="FFFFFF"/>
                </a:solidFill>
              </a:rPr>
              <a:t>1930’erne og frem: Psykologisk realisme</a:t>
            </a:r>
          </a:p>
          <a:p>
            <a:r>
              <a:rPr lang="da-DK" sz="1600">
                <a:solidFill>
                  <a:srgbClr val="FFFFFF"/>
                </a:solidFill>
              </a:rPr>
              <a:t>1960’erne: Ny-realisme</a:t>
            </a:r>
          </a:p>
          <a:p>
            <a:r>
              <a:rPr lang="da-DK" sz="1600">
                <a:solidFill>
                  <a:srgbClr val="FFFFFF"/>
                </a:solidFill>
              </a:rPr>
              <a:t>1930’erne og frem: Magisk realisme</a:t>
            </a:r>
          </a:p>
          <a:p>
            <a:r>
              <a:rPr lang="da-DK" sz="1600">
                <a:solidFill>
                  <a:srgbClr val="FFFFFF"/>
                </a:solidFill>
              </a:rPr>
              <a:t>1980’erne og frem: Minimalisme</a:t>
            </a:r>
          </a:p>
          <a:p>
            <a:r>
              <a:rPr lang="da-DK" sz="1600">
                <a:solidFill>
                  <a:srgbClr val="FFFFFF"/>
                </a:solidFill>
              </a:rPr>
              <a:t>2000 og frem: Eksperimenterende realisme</a:t>
            </a:r>
          </a:p>
        </p:txBody>
      </p:sp>
    </p:spTree>
    <p:extLst>
      <p:ext uri="{BB962C8B-B14F-4D97-AF65-F5344CB8AC3E}">
        <p14:creationId xmlns:p14="http://schemas.microsoft.com/office/powerpoint/2010/main" val="4010763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Modernismen og dens varianter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Modernisme anvendes som et </a:t>
            </a:r>
            <a:r>
              <a:rPr lang="da-DK" b="1" dirty="0"/>
              <a:t>overbegreb </a:t>
            </a:r>
            <a:r>
              <a:rPr lang="da-DK" dirty="0"/>
              <a:t>for flere forskelligartede kunstneriske strømninger, der har det til fælles, at de anvender et formsprog, der afviger fra realismens</a:t>
            </a:r>
          </a:p>
          <a:p>
            <a:r>
              <a:rPr lang="da-DK" dirty="0"/>
              <a:t>Modernismen er en bred kulturel strømning; ca. 1890-1980</a:t>
            </a:r>
          </a:p>
          <a:p>
            <a:r>
              <a:rPr lang="da-DK" dirty="0"/>
              <a:t>De vigtigste varianter er:</a:t>
            </a:r>
          </a:p>
          <a:p>
            <a:pPr marL="514350" indent="-514350">
              <a:buFont typeface="+mj-lt"/>
              <a:buAutoNum type="arabicParenR"/>
            </a:pPr>
            <a:r>
              <a:rPr lang="da-DK" dirty="0"/>
              <a:t>1880-1914: Symbolismen</a:t>
            </a:r>
          </a:p>
          <a:p>
            <a:pPr marL="514350" indent="-514350">
              <a:buFont typeface="+mj-lt"/>
              <a:buAutoNum type="arabicParenR"/>
            </a:pPr>
            <a:r>
              <a:rPr lang="da-DK" dirty="0"/>
              <a:t>1914-1939: Ekspressionismen &amp; surrealismen</a:t>
            </a:r>
          </a:p>
          <a:p>
            <a:pPr marL="514350" indent="-514350">
              <a:buFont typeface="+mj-lt"/>
              <a:buAutoNum type="arabicParenR"/>
            </a:pPr>
            <a:r>
              <a:rPr lang="da-DK" dirty="0"/>
              <a:t>1940-1960: </a:t>
            </a:r>
            <a:r>
              <a:rPr lang="da-DK" dirty="0" err="1"/>
              <a:t>Heretica</a:t>
            </a:r>
            <a:r>
              <a:rPr lang="da-DK" dirty="0"/>
              <a:t>-modernismen</a:t>
            </a:r>
          </a:p>
          <a:p>
            <a:pPr marL="514350" indent="-514350">
              <a:buFont typeface="+mj-lt"/>
              <a:buAutoNum type="arabicParenR"/>
            </a:pPr>
            <a:r>
              <a:rPr lang="da-DK" dirty="0"/>
              <a:t>1960-1980: Konfrontationsmodernismen &amp; systemdigtningen</a:t>
            </a:r>
          </a:p>
          <a:p>
            <a:pPr marL="514350" indent="-514350">
              <a:buFont typeface="+mj-lt"/>
              <a:buAutoNum type="arabicParenR"/>
            </a:pPr>
            <a:r>
              <a:rPr lang="da-DK" dirty="0"/>
              <a:t>1980-2010: Postmodernisme</a:t>
            </a:r>
          </a:p>
          <a:p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14182596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B4AFEC-A58F-5C6C-FBEA-E94489D69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>
            <a:normAutofit/>
          </a:bodyPr>
          <a:lstStyle/>
          <a:p>
            <a:r>
              <a:rPr lang="da-DK" dirty="0"/>
              <a:t>Moderne, moderne</a:t>
            </a:r>
          </a:p>
        </p:txBody>
      </p:sp>
      <p:graphicFrame>
        <p:nvGraphicFramePr>
          <p:cNvPr id="11" name="Pladsholder til indhold 2">
            <a:extLst>
              <a:ext uri="{FF2B5EF4-FFF2-40B4-BE49-F238E27FC236}">
                <a16:creationId xmlns:a16="http://schemas.microsoft.com/office/drawing/2014/main" id="{52B57F22-9088-2CCB-C23F-2EEF7B8D03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4699400"/>
              </p:ext>
            </p:extLst>
          </p:nvPr>
        </p:nvGraphicFramePr>
        <p:xfrm>
          <a:off x="767953" y="2286000"/>
          <a:ext cx="7290197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238646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904C0BC6-B04D-4459-B721-9C030C3927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543D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5" name="Rectangle 4104">
            <a:extLst>
              <a:ext uri="{FF2B5EF4-FFF2-40B4-BE49-F238E27FC236}">
                <a16:creationId xmlns:a16="http://schemas.microsoft.com/office/drawing/2014/main" id="{CB2F024E-D853-479C-B5A9-08293A2D7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F75F17E-E2BB-8F85-3266-CA7B907FA2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2600" y="1864805"/>
            <a:ext cx="8178799" cy="3128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85202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9200C8B5-FB5A-4F8B-A9BD-693C05141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768096" y="585216"/>
            <a:ext cx="4400295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500"/>
              <a:t>Herefter inddeles i årtier</a:t>
            </a:r>
            <a:br>
              <a:rPr lang="en-US" sz="3500"/>
            </a:br>
            <a:r>
              <a:rPr lang="en-US" sz="3500"/>
              <a:t>- hvorfor mon?</a:t>
            </a:r>
          </a:p>
        </p:txBody>
      </p:sp>
      <p:pic>
        <p:nvPicPr>
          <p:cNvPr id="2050" name="Picture 2" descr="Yahya Hassan, politikeren, digteren, MENNESKET - SOS RACISME">
            <a:extLst>
              <a:ext uri="{FF2B5EF4-FFF2-40B4-BE49-F238E27FC236}">
                <a16:creationId xmlns:a16="http://schemas.microsoft.com/office/drawing/2014/main" id="{9CAA8FAD-BB71-4528-A499-DA6D54811E1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8096" y="2969756"/>
            <a:ext cx="4400295" cy="2518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CA4D39DB-AFA4-47BA-A7F2-13A71D210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2" y="-2"/>
            <a:ext cx="3493008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ladsholder til indhold 1"/>
          <p:cNvSpPr>
            <a:spLocks noGrp="1"/>
          </p:cNvSpPr>
          <p:nvPr>
            <p:ph sz="half" idx="1"/>
          </p:nvPr>
        </p:nvSpPr>
        <p:spPr>
          <a:xfrm>
            <a:off x="6016117" y="585216"/>
            <a:ext cx="2645282" cy="5586984"/>
          </a:xfrm>
        </p:spPr>
        <p:txBody>
          <a:bodyPr vert="horz" lIns="45720" tIns="45720" rIns="45720" bIns="45720" rtlCol="0" anchor="ctr">
            <a:normAutofit/>
          </a:bodyPr>
          <a:lstStyle/>
          <a:p>
            <a:r>
              <a:rPr lang="en-US" sz="1700" dirty="0">
                <a:solidFill>
                  <a:srgbClr val="FFFFFF"/>
                </a:solidFill>
              </a:rPr>
              <a:t>1980’erne: post-</a:t>
            </a:r>
            <a:r>
              <a:rPr lang="en-US" sz="1700" dirty="0" err="1">
                <a:solidFill>
                  <a:srgbClr val="FFFFFF"/>
                </a:solidFill>
              </a:rPr>
              <a:t>modernisme</a:t>
            </a:r>
            <a:endParaRPr lang="en-US" sz="1700" dirty="0">
              <a:solidFill>
                <a:srgbClr val="FFFFFF"/>
              </a:solidFill>
            </a:endParaRPr>
          </a:p>
          <a:p>
            <a:r>
              <a:rPr lang="en-US" sz="1700" dirty="0">
                <a:solidFill>
                  <a:srgbClr val="FFFFFF"/>
                </a:solidFill>
              </a:rPr>
              <a:t>1990’erne: </a:t>
            </a:r>
            <a:r>
              <a:rPr lang="en-US" sz="1700" dirty="0" err="1">
                <a:solidFill>
                  <a:srgbClr val="FFFFFF"/>
                </a:solidFill>
              </a:rPr>
              <a:t>Teksten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  <a:r>
              <a:rPr lang="en-US" sz="1700" dirty="0" err="1">
                <a:solidFill>
                  <a:srgbClr val="FFFFFF"/>
                </a:solidFill>
              </a:rPr>
              <a:t>opløses</a:t>
            </a:r>
            <a:endParaRPr lang="en-US" sz="1700" dirty="0">
              <a:solidFill>
                <a:srgbClr val="FFFFFF"/>
              </a:solidFill>
            </a:endParaRPr>
          </a:p>
          <a:p>
            <a:r>
              <a:rPr lang="en-US" sz="1700" dirty="0">
                <a:solidFill>
                  <a:srgbClr val="FFFFFF"/>
                </a:solidFill>
              </a:rPr>
              <a:t>00’erne: </a:t>
            </a:r>
            <a:r>
              <a:rPr lang="en-US" sz="1700" dirty="0" err="1">
                <a:solidFill>
                  <a:srgbClr val="FFFFFF"/>
                </a:solidFill>
              </a:rPr>
              <a:t>Netværk</a:t>
            </a:r>
            <a:r>
              <a:rPr lang="en-US" sz="1700" dirty="0">
                <a:solidFill>
                  <a:srgbClr val="FFFFFF"/>
                </a:solidFill>
              </a:rPr>
              <a:t>, </a:t>
            </a:r>
            <a:r>
              <a:rPr lang="en-US" sz="1700" dirty="0" err="1">
                <a:solidFill>
                  <a:srgbClr val="FFFFFF"/>
                </a:solidFill>
              </a:rPr>
              <a:t>hybridgenrer</a:t>
            </a:r>
            <a:endParaRPr lang="en-US" sz="1700" dirty="0">
              <a:solidFill>
                <a:srgbClr val="FFFFFF"/>
              </a:solidFill>
            </a:endParaRPr>
          </a:p>
          <a:p>
            <a:r>
              <a:rPr lang="en-US" sz="1700" dirty="0">
                <a:solidFill>
                  <a:srgbClr val="FFFFFF"/>
                </a:solidFill>
              </a:rPr>
              <a:t>10’erne: </a:t>
            </a:r>
            <a:r>
              <a:rPr lang="en-US" sz="1700" dirty="0" err="1">
                <a:solidFill>
                  <a:srgbClr val="FFFFFF"/>
                </a:solidFill>
              </a:rPr>
              <a:t>Selviscenesættelse</a:t>
            </a:r>
            <a:r>
              <a:rPr lang="en-US" sz="1700" dirty="0">
                <a:solidFill>
                  <a:srgbClr val="FFFFFF"/>
                </a:solidFill>
              </a:rPr>
              <a:t>, autofiction, det post-</a:t>
            </a:r>
            <a:r>
              <a:rPr lang="en-US" sz="1700" dirty="0" err="1">
                <a:solidFill>
                  <a:srgbClr val="FFFFFF"/>
                </a:solidFill>
              </a:rPr>
              <a:t>koloniale</a:t>
            </a:r>
            <a:r>
              <a:rPr lang="en-US" sz="1700" dirty="0">
                <a:solidFill>
                  <a:srgbClr val="FFFFFF"/>
                </a:solidFill>
              </a:rPr>
              <a:t>, </a:t>
            </a:r>
            <a:r>
              <a:rPr lang="en-US" sz="1700" dirty="0" err="1">
                <a:solidFill>
                  <a:srgbClr val="FFFFFF"/>
                </a:solidFill>
              </a:rPr>
              <a:t>klimalitteratur</a:t>
            </a:r>
            <a:endParaRPr lang="en-US" sz="1700" dirty="0">
              <a:solidFill>
                <a:srgbClr val="FFFFFF"/>
              </a:solidFill>
            </a:endParaRPr>
          </a:p>
          <a:p>
            <a:endParaRPr lang="en-US" sz="1700" dirty="0">
              <a:solidFill>
                <a:srgbClr val="FFFFFF"/>
              </a:solidFill>
            </a:endParaRPr>
          </a:p>
          <a:p>
            <a:r>
              <a:rPr lang="en-US" sz="1700" dirty="0" err="1">
                <a:solidFill>
                  <a:srgbClr val="FFFFFF"/>
                </a:solidFill>
              </a:rPr>
              <a:t>Hvad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  <a:r>
              <a:rPr lang="en-US" sz="1700" dirty="0" err="1">
                <a:solidFill>
                  <a:srgbClr val="FFFFFF"/>
                </a:solidFill>
              </a:rPr>
              <a:t>ville</a:t>
            </a:r>
            <a:r>
              <a:rPr lang="en-US" sz="1700" dirty="0">
                <a:solidFill>
                  <a:srgbClr val="FFFFFF"/>
                </a:solidFill>
              </a:rPr>
              <a:t> I </a:t>
            </a:r>
            <a:r>
              <a:rPr lang="en-US" sz="1700" dirty="0" err="1">
                <a:solidFill>
                  <a:srgbClr val="FFFFFF"/>
                </a:solidFill>
              </a:rPr>
              <a:t>kalde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  <a:r>
              <a:rPr lang="en-US" sz="1700" dirty="0" err="1">
                <a:solidFill>
                  <a:srgbClr val="FFFFFF"/>
                </a:solidFill>
              </a:rPr>
              <a:t>litteraturen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  <a:r>
              <a:rPr lang="en-US" sz="1700" dirty="0" err="1">
                <a:solidFill>
                  <a:srgbClr val="FFFFFF"/>
                </a:solidFill>
              </a:rPr>
              <a:t>fra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  <a:r>
              <a:rPr lang="en-US" sz="1700" dirty="0" err="1">
                <a:solidFill>
                  <a:srgbClr val="FFFFFF"/>
                </a:solidFill>
              </a:rPr>
              <a:t>jeres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  <a:r>
              <a:rPr lang="en-US" sz="1700" dirty="0" err="1">
                <a:solidFill>
                  <a:srgbClr val="FFFFFF"/>
                </a:solidFill>
              </a:rPr>
              <a:t>tid</a:t>
            </a:r>
            <a:r>
              <a:rPr lang="en-US" sz="1700" dirty="0">
                <a:solidFill>
                  <a:srgbClr val="FFFFFF"/>
                </a:solidFill>
              </a:rPr>
              <a:t>?</a:t>
            </a:r>
          </a:p>
          <a:p>
            <a:endParaRPr lang="en-US" sz="17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6152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TM02900720[[fn=Integral]]</Template>
  <TotalTime>1896</TotalTime>
  <Words>711</Words>
  <Application>Microsoft Office PowerPoint</Application>
  <PresentationFormat>Skærmshow (4:3)</PresentationFormat>
  <Paragraphs>102</Paragraphs>
  <Slides>17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17</vt:i4>
      </vt:variant>
    </vt:vector>
  </HeadingPairs>
  <TitlesOfParts>
    <vt:vector size="22" baseType="lpstr">
      <vt:lpstr>Calibri</vt:lpstr>
      <vt:lpstr>Tw Cen MT</vt:lpstr>
      <vt:lpstr>Tw Cen MT Condensed</vt:lpstr>
      <vt:lpstr>Wingdings 3</vt:lpstr>
      <vt:lpstr>Integral</vt:lpstr>
      <vt:lpstr>Litterære strømninger </vt:lpstr>
      <vt:lpstr>Middelalder</vt:lpstr>
      <vt:lpstr>Folkeviser</vt:lpstr>
      <vt:lpstr>Renæssance</vt:lpstr>
      <vt:lpstr>Oplysningstid</vt:lpstr>
      <vt:lpstr>Romantikken i Danmark 1800-1870</vt:lpstr>
      <vt:lpstr>Det moderne Gennembrud</vt:lpstr>
      <vt:lpstr>Symbolisme</vt:lpstr>
      <vt:lpstr>Symbolismen</vt:lpstr>
      <vt:lpstr> Det folkelige gennembrud  (1900-1930 ca.) </vt:lpstr>
      <vt:lpstr>Mellemkrigstiden 1920’erne</vt:lpstr>
      <vt:lpstr>1930’erne </vt:lpstr>
      <vt:lpstr>Realismer</vt:lpstr>
      <vt:lpstr>Modernismen og dens varianter</vt:lpstr>
      <vt:lpstr>Moderne, moderne</vt:lpstr>
      <vt:lpstr>PowerPoint-præsentation</vt:lpstr>
      <vt:lpstr>Herefter inddeles i årtier - hvorfor mon?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RKS</dc:creator>
  <cp:lastModifiedBy>Marie Bonavida</cp:lastModifiedBy>
  <cp:revision>37</cp:revision>
  <dcterms:created xsi:type="dcterms:W3CDTF">2012-03-09T07:27:07Z</dcterms:created>
  <dcterms:modified xsi:type="dcterms:W3CDTF">2025-05-02T06:56:41Z</dcterms:modified>
</cp:coreProperties>
</file>