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90" d="100"/>
          <a:sy n="90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4D961A-0F0C-679D-673B-04D4F130B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E0D25DE-9CCE-0B5B-04B5-3CAAD01C6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9B85E5-1675-38FE-2EBA-DFCB666E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22C8D9-0ECD-005E-DBBE-CA4A327E7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E85697-DAFA-5B30-699B-68EE1D64E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582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6A00EC-269D-0DBC-E698-B42D43BB8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CC7987-471D-FF88-F55D-D32245CE0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00B372-3468-1D99-5DA3-F6AE24DC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D24B88-7686-1B5F-48CD-E414B796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C1B9FD-4246-8087-AA61-E2EAE577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140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1F41FC-F9C2-609C-4C9A-F55C53E7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740B44-0F51-7274-6506-514511720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AAFA1C-7EAF-F8AA-0924-F0B45C110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973542-6138-09D7-B87D-702BF5C35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F0FAAB-C6D0-9FC3-17C4-D2196A46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956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CAE74-DEBF-BCA1-2EFC-525EF5CC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AE4EC9-F0FD-E4AF-F3EA-6ED0718AC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C3EEA3-C6B2-BCBC-3BA6-20B400D9D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98BE8C3-C527-7F4D-1751-5635B1B6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DE6012-1521-F2D6-29BF-C9AA50B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B40C69-E9D6-3822-AF59-66B0A1D71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8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93CFE-FC93-D432-3051-350EEFBF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752A6A-DE91-6214-58D9-4B10F8453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602CAF-CE88-33EF-284B-274FB622E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F5B8F51-0BD1-464D-4623-4BC6DD2E6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FE3CCAB-44C4-F9B7-C335-614C66E30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DA05A68-0EF5-E50B-5DA0-13CBBD0D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F6763DB-AFE1-885D-0419-E9FEBE990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E21042A-D2CF-0D69-E9E7-DDF8F8E1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224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EB18A-0954-5123-4F34-D417F7E16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A60A6ED-21B8-4BE7-BC53-54416679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A18C33A-F8F1-5283-CDB3-A885BB9F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3346E90-A906-1A7A-A750-EBAF5B49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1385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8CCA86B-2783-556E-535B-BE3C6875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F3ACEE9-F7D4-DFB6-3903-1C2CD62B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976F19-CD63-347E-7197-A93B6814A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60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8BC34-24EB-7B78-A64E-26832A02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9501A5-36DC-CE35-FF45-92EB5AD0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5929CA-3A1F-E1DE-8CF8-1B88FEE08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E132B6-24E0-853F-AA64-38A5B5A9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D53126-BE29-3F53-A688-F76C6C8E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2FD858-D6A7-91B9-A8C6-2C370428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461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DF30D-361F-BA38-6419-A73A0D295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416E0EA-2717-48EC-CE98-3C706D672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A7BF14C-1C1D-4201-4F75-826177D05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CC3CF1-67B8-C515-8C4E-57353D0C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CE66DCF-FAD3-C6A4-D60A-995A18E5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7D1E52-B68A-77D8-746E-16F19819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80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78A89-AA44-A6D3-EA7F-BDF0542A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EABAA8A-FE8E-BD1D-A81C-FFE9BE6DD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CAAFCA-2A23-3303-45E2-72A4D59D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E6F1CC-61CC-44AB-75E5-AD345C5D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2785AF-00B7-150E-BF02-74EFBDA4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43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7C6EA85-3543-7225-3499-FF8219BE2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8D3429E-5E9B-F172-14E6-44FFD90D0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0DFAD6-44AB-12B1-44FA-C7BF45D3C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67DAD1-60B4-AC1A-A81E-C8C4071C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ECB4DA-F170-F42B-D124-A3F3F01C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674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5F16BEB-DEF9-F9DE-ABE4-F0A50CC1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54127A-1781-5FAA-8453-ED651EA57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435ADB-3B26-F452-3B64-29A005F6E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5040BE-04E8-E74E-B9DF-A8CD0794ACBE}" type="datetimeFigureOut">
              <a:rPr lang="da-DK" smtClean="0"/>
              <a:t>14.08.2024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095D7E-61DD-749B-1850-2B15D0A35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67B87D-9AE6-FFB2-C8B3-A1F7A1AD9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102385-940E-3D47-B978-0C6A1F88D2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074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D95BF-0787-571B-1FD5-1DD7472701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Tilstande og tilstandsdiagrammer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F09B9B-D294-7D03-9970-49B7F30A4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196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E1E44-C29D-B95A-666B-65FA9FE1B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Eksempel: </a:t>
            </a:r>
            <a:r>
              <a:rPr lang="da-DK" dirty="0" err="1"/>
              <a:t>turnstile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392FC8-A0CA-3E2E-407B-497F5F4E1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57876" cy="4351338"/>
          </a:xfrm>
        </p:spPr>
        <p:txBody>
          <a:bodyPr/>
          <a:lstStyle/>
          <a:p>
            <a:r>
              <a:rPr lang="da-DK" dirty="0"/>
              <a:t>En </a:t>
            </a:r>
            <a:r>
              <a:rPr lang="da-DK" dirty="0" err="1"/>
              <a:t>turnstile</a:t>
            </a:r>
            <a:r>
              <a:rPr lang="da-DK" dirty="0"/>
              <a:t> har to tilstande</a:t>
            </a:r>
          </a:p>
          <a:p>
            <a:pPr marL="514350" indent="-514350">
              <a:buAutoNum type="arabicPeriod"/>
            </a:pPr>
            <a:r>
              <a:rPr lang="da-DK" dirty="0"/>
              <a:t>Lukket</a:t>
            </a:r>
          </a:p>
          <a:p>
            <a:pPr marL="514350" indent="-514350">
              <a:buAutoNum type="arabicPeriod"/>
            </a:pPr>
            <a:r>
              <a:rPr lang="da-DK" dirty="0"/>
              <a:t>Åben</a:t>
            </a:r>
          </a:p>
          <a:p>
            <a:r>
              <a:rPr lang="da-DK" dirty="0"/>
              <a:t>Der er overordnet to mulige handlinger:</a:t>
            </a:r>
          </a:p>
          <a:p>
            <a:pPr marL="514350" indent="-514350">
              <a:buAutoNum type="arabicPeriod"/>
            </a:pPr>
            <a:r>
              <a:rPr lang="da-DK" dirty="0"/>
              <a:t>Prøve at flytte ”armen”</a:t>
            </a:r>
          </a:p>
          <a:p>
            <a:pPr marL="514350" indent="-514350">
              <a:buAutoNum type="arabicPeriod"/>
            </a:pPr>
            <a:r>
              <a:rPr lang="da-DK" dirty="0"/>
              <a:t>Åbne ved at betale med en mønt, swipe et kort …</a:t>
            </a:r>
          </a:p>
          <a:p>
            <a:r>
              <a:rPr lang="da-DK" dirty="0"/>
              <a:t>Handlingerne er skift i tilstand</a:t>
            </a:r>
          </a:p>
        </p:txBody>
      </p:sp>
      <p:pic>
        <p:nvPicPr>
          <p:cNvPr id="7" name="Billede 6" descr="Et billede, der indeholder bygning, gate/port, metal, sølv&#10;&#10;Automatisk genereret beskrivelse">
            <a:extLst>
              <a:ext uri="{FF2B5EF4-FFF2-40B4-BE49-F238E27FC236}">
                <a16:creationId xmlns:a16="http://schemas.microsoft.com/office/drawing/2014/main" id="{443B5ADC-785B-BA08-70F6-CB3406F21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938" y="1041400"/>
            <a:ext cx="38100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5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673CF-699B-88A7-9B8F-204432F2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Tabel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0E2D85-4EB0-335A-F8A2-54DBD303C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da-DK" dirty="0"/>
              <a:t>Tilstande og skift kan repræsenteres i en tabel.</a:t>
            </a:r>
          </a:p>
          <a:p>
            <a:r>
              <a:rPr lang="da-DK" dirty="0"/>
              <a:t>Det bliver hurtigt uoverskueligt (desto flere tilstande der er).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D514528C-39AB-1EEF-B530-042FD0A98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318071"/>
              </p:ext>
            </p:extLst>
          </p:nvPr>
        </p:nvGraphicFramePr>
        <p:xfrm>
          <a:off x="838199" y="3151188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200892209"/>
                    </a:ext>
                  </a:extLst>
                </a:gridCol>
                <a:gridCol w="1681098">
                  <a:extLst>
                    <a:ext uri="{9D8B030D-6E8A-4147-A177-3AD203B41FA5}">
                      <a16:colId xmlns:a16="http://schemas.microsoft.com/office/drawing/2014/main" val="242073718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67547470"/>
                    </a:ext>
                  </a:extLst>
                </a:gridCol>
                <a:gridCol w="4376802">
                  <a:extLst>
                    <a:ext uri="{9D8B030D-6E8A-4147-A177-3AD203B41FA5}">
                      <a16:colId xmlns:a16="http://schemas.microsoft.com/office/drawing/2014/main" val="2805377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Nuværende tilstand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Handling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Næste tilstand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Resultat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1008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Lukket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Mønt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Åben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Åbner så man kan gå igennem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86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Skub til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Lukket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Intet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3556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da-DK" dirty="0"/>
                        <a:t>Åben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Mønt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Åben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Intet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585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Skub til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Lukket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Når man er gået igennem lukkes 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99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19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08A5B-3AF5-CF7B-2D8D-CD3DF2D5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Diagram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97FEA0-37E2-04AB-ABB3-021176B16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92107"/>
          </a:xfrm>
        </p:spPr>
        <p:txBody>
          <a:bodyPr/>
          <a:lstStyle/>
          <a:p>
            <a:r>
              <a:rPr lang="da-DK" dirty="0"/>
              <a:t>Cirkler er tilstande og pile er skift mellem tilstande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32B6B7B-5A04-848A-D1F7-F7DE24D92A23}"/>
              </a:ext>
            </a:extLst>
          </p:cNvPr>
          <p:cNvGrpSpPr/>
          <p:nvPr/>
        </p:nvGrpSpPr>
        <p:grpSpPr>
          <a:xfrm>
            <a:off x="414338" y="2520525"/>
            <a:ext cx="10663017" cy="2637706"/>
            <a:chOff x="414338" y="2520525"/>
            <a:chExt cx="10663017" cy="263770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66581AE-B76F-C2D5-DBCD-7C2A3C185EAD}"/>
                </a:ext>
              </a:extLst>
            </p:cNvPr>
            <p:cNvSpPr/>
            <p:nvPr/>
          </p:nvSpPr>
          <p:spPr>
            <a:xfrm>
              <a:off x="2605414" y="3043825"/>
              <a:ext cx="1490597" cy="150312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/>
                <a:t>Lukket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9220FDA-6E0A-8A38-792D-EE3D78539DA2}"/>
                </a:ext>
              </a:extLst>
            </p:cNvPr>
            <p:cNvSpPr/>
            <p:nvPr/>
          </p:nvSpPr>
          <p:spPr>
            <a:xfrm>
              <a:off x="7377830" y="3043825"/>
              <a:ext cx="1490597" cy="150312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/>
                <a:t>Åben</a:t>
              </a:r>
            </a:p>
          </p:txBody>
        </p:sp>
        <p:cxnSp>
          <p:nvCxnSpPr>
            <p:cNvPr id="7" name="Buet forbindelse 6">
              <a:extLst>
                <a:ext uri="{FF2B5EF4-FFF2-40B4-BE49-F238E27FC236}">
                  <a16:creationId xmlns:a16="http://schemas.microsoft.com/office/drawing/2014/main" id="{063B519F-8BAA-2BC7-EF75-AC828E2D0F3C}"/>
                </a:ext>
              </a:extLst>
            </p:cNvPr>
            <p:cNvCxnSpPr>
              <a:stCxn id="4" idx="7"/>
              <a:endCxn id="5" idx="1"/>
            </p:cNvCxnSpPr>
            <p:nvPr/>
          </p:nvCxnSpPr>
          <p:spPr>
            <a:xfrm rot="5400000" flipH="1" flipV="1">
              <a:off x="5736920" y="1404750"/>
              <a:ext cx="12700" cy="3718405"/>
            </a:xfrm>
            <a:prstGeom prst="curvedConnector3">
              <a:avLst>
                <a:gd name="adj1" fmla="val 3237378"/>
              </a:avLst>
            </a:prstGeom>
            <a:ln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ECDC1CEB-D307-38EE-4682-4AAA439EC201}"/>
                </a:ext>
              </a:extLst>
            </p:cNvPr>
            <p:cNvSpPr txBox="1"/>
            <p:nvPr/>
          </p:nvSpPr>
          <p:spPr>
            <a:xfrm>
              <a:off x="5298509" y="2520525"/>
              <a:ext cx="10897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Mønt</a:t>
              </a:r>
            </a:p>
          </p:txBody>
        </p:sp>
        <p:cxnSp>
          <p:nvCxnSpPr>
            <p:cNvPr id="13" name="Buet forbindelse 12">
              <a:extLst>
                <a:ext uri="{FF2B5EF4-FFF2-40B4-BE49-F238E27FC236}">
                  <a16:creationId xmlns:a16="http://schemas.microsoft.com/office/drawing/2014/main" id="{45AED57D-FE0D-18DA-8243-4542045A1AF8}"/>
                </a:ext>
              </a:extLst>
            </p:cNvPr>
            <p:cNvCxnSpPr>
              <a:stCxn id="5" idx="3"/>
              <a:endCxn id="4" idx="5"/>
            </p:cNvCxnSpPr>
            <p:nvPr/>
          </p:nvCxnSpPr>
          <p:spPr>
            <a:xfrm rot="5400000">
              <a:off x="5736921" y="2467619"/>
              <a:ext cx="12700" cy="3718405"/>
            </a:xfrm>
            <a:prstGeom prst="curvedConnector3">
              <a:avLst>
                <a:gd name="adj1" fmla="val 3533283"/>
              </a:avLst>
            </a:prstGeom>
            <a:ln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7687B83A-8D82-413C-67DF-3B7BFE6AA3B1}"/>
                </a:ext>
              </a:extLst>
            </p:cNvPr>
            <p:cNvSpPr txBox="1"/>
            <p:nvPr/>
          </p:nvSpPr>
          <p:spPr>
            <a:xfrm>
              <a:off x="5077934" y="4788899"/>
              <a:ext cx="1530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Skub til arm</a:t>
              </a:r>
            </a:p>
          </p:txBody>
        </p:sp>
        <p:cxnSp>
          <p:nvCxnSpPr>
            <p:cNvPr id="18" name="Buet forbindelse 17">
              <a:extLst>
                <a:ext uri="{FF2B5EF4-FFF2-40B4-BE49-F238E27FC236}">
                  <a16:creationId xmlns:a16="http://schemas.microsoft.com/office/drawing/2014/main" id="{A58652AD-9B78-2C4E-66A9-79EC3D9ACD0F}"/>
                </a:ext>
              </a:extLst>
            </p:cNvPr>
            <p:cNvCxnSpPr>
              <a:stCxn id="4" idx="3"/>
              <a:endCxn id="4" idx="1"/>
            </p:cNvCxnSpPr>
            <p:nvPr/>
          </p:nvCxnSpPr>
          <p:spPr>
            <a:xfrm rot="5400000" flipH="1">
              <a:off x="2292272" y="3795387"/>
              <a:ext cx="1062869" cy="12700"/>
            </a:xfrm>
            <a:prstGeom prst="curvedConnector5">
              <a:avLst>
                <a:gd name="adj1" fmla="val -21508"/>
                <a:gd name="adj2" fmla="val 11818142"/>
                <a:gd name="adj3" fmla="val 121508"/>
              </a:avLst>
            </a:prstGeom>
            <a:ln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Buet forbindelse 19">
              <a:extLst>
                <a:ext uri="{FF2B5EF4-FFF2-40B4-BE49-F238E27FC236}">
                  <a16:creationId xmlns:a16="http://schemas.microsoft.com/office/drawing/2014/main" id="{17382FEA-97D5-E824-B091-12F46930561A}"/>
                </a:ext>
              </a:extLst>
            </p:cNvPr>
            <p:cNvCxnSpPr>
              <a:stCxn id="5" idx="7"/>
              <a:endCxn id="5" idx="5"/>
            </p:cNvCxnSpPr>
            <p:nvPr/>
          </p:nvCxnSpPr>
          <p:spPr>
            <a:xfrm rot="16200000" flipH="1">
              <a:off x="8118699" y="3795386"/>
              <a:ext cx="1062869" cy="12700"/>
            </a:xfrm>
            <a:prstGeom prst="curvedConnector5">
              <a:avLst>
                <a:gd name="adj1" fmla="val -21508"/>
                <a:gd name="adj2" fmla="val 11818142"/>
                <a:gd name="adj3" fmla="val 121508"/>
              </a:avLst>
            </a:prstGeom>
            <a:ln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kstfelt 20">
              <a:extLst>
                <a:ext uri="{FF2B5EF4-FFF2-40B4-BE49-F238E27FC236}">
                  <a16:creationId xmlns:a16="http://schemas.microsoft.com/office/drawing/2014/main" id="{D291A105-9800-9E41-C49D-C4EEEBB9FE35}"/>
                </a:ext>
              </a:extLst>
            </p:cNvPr>
            <p:cNvSpPr txBox="1"/>
            <p:nvPr/>
          </p:nvSpPr>
          <p:spPr>
            <a:xfrm>
              <a:off x="414338" y="3429000"/>
              <a:ext cx="9001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Skub til arm</a:t>
              </a:r>
            </a:p>
          </p:txBody>
        </p:sp>
        <p:sp>
          <p:nvSpPr>
            <p:cNvPr id="22" name="Tekstfelt 21">
              <a:extLst>
                <a:ext uri="{FF2B5EF4-FFF2-40B4-BE49-F238E27FC236}">
                  <a16:creationId xmlns:a16="http://schemas.microsoft.com/office/drawing/2014/main" id="{8276D81C-E619-92D1-1AAD-BBDA2A965EB7}"/>
                </a:ext>
              </a:extLst>
            </p:cNvPr>
            <p:cNvSpPr txBox="1"/>
            <p:nvPr/>
          </p:nvSpPr>
          <p:spPr>
            <a:xfrm>
              <a:off x="10134380" y="3565797"/>
              <a:ext cx="942975" cy="372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Mønt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297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FB57E4-4C2B-4B3F-C89C-3F1D16716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09CEAB-8FA3-4467-2F85-5ED83334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8300" cy="4351338"/>
          </a:xfrm>
        </p:spPr>
        <p:txBody>
          <a:bodyPr/>
          <a:lstStyle/>
          <a:p>
            <a:r>
              <a:rPr lang="da-DK" dirty="0"/>
              <a:t>Lav et tilstandsdiagram over kaffemaskinen ved siden af (antag, at det er gratis og at den er fyldt op)</a:t>
            </a:r>
          </a:p>
          <a:p>
            <a:r>
              <a:rPr lang="da-DK" dirty="0"/>
              <a:t>Hvordan skulle jeres tilstandsdiagram se ud, hvis maskinen selv skulle holde øje med om, der mangler kaffe og andet (fx mælk)?</a:t>
            </a:r>
          </a:p>
        </p:txBody>
      </p:sp>
      <p:pic>
        <p:nvPicPr>
          <p:cNvPr id="5" name="Billede 4" descr="Et billede af en kaffe maskine">
            <a:extLst>
              <a:ext uri="{FF2B5EF4-FFF2-40B4-BE49-F238E27FC236}">
                <a16:creationId xmlns:a16="http://schemas.microsoft.com/office/drawing/2014/main" id="{31E1DCBF-3A81-A532-480F-8A285C2AF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037" y="523873"/>
            <a:ext cx="6176963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94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167</Words>
  <Application>Microsoft Macintosh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Tilstande og tilstandsdiagrammer</vt:lpstr>
      <vt:lpstr>Eksempel: turnstile</vt:lpstr>
      <vt:lpstr>Tabel</vt:lpstr>
      <vt:lpstr>Diagram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Christian Larsen</dc:creator>
  <cp:lastModifiedBy>Jens Christian Larsen</cp:lastModifiedBy>
  <cp:revision>6</cp:revision>
  <dcterms:created xsi:type="dcterms:W3CDTF">2024-08-14T10:31:25Z</dcterms:created>
  <dcterms:modified xsi:type="dcterms:W3CDTF">2024-08-14T11:15:28Z</dcterms:modified>
</cp:coreProperties>
</file>