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6" r:id="rId4"/>
    <p:sldId id="265" r:id="rId5"/>
    <p:sldId id="274" r:id="rId6"/>
    <p:sldId id="257" r:id="rId7"/>
    <p:sldId id="263" r:id="rId8"/>
    <p:sldId id="260" r:id="rId9"/>
    <p:sldId id="276" r:id="rId10"/>
    <p:sldId id="277" r:id="rId11"/>
    <p:sldId id="278" r:id="rId12"/>
    <p:sldId id="267" r:id="rId13"/>
    <p:sldId id="268" r:id="rId14"/>
    <p:sldId id="269" r:id="rId15"/>
    <p:sldId id="270" r:id="rId16"/>
    <p:sldId id="271" r:id="rId17"/>
    <p:sldId id="272" r:id="rId18"/>
    <p:sldId id="261" r:id="rId19"/>
    <p:sldId id="262" r:id="rId20"/>
    <p:sldId id="273" r:id="rId21"/>
    <p:sldId id="275" r:id="rId22"/>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0" d="100"/>
          <a:sy n="120" d="100"/>
        </p:scale>
        <p:origin x="200"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77FC5166-FD06-7F4A-BC17-09FD075A7998}" type="datetimeFigureOut">
              <a:rPr lang="da-DK" smtClean="0"/>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215547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7FC5166-FD06-7F4A-BC17-09FD075A7998}" type="datetimeFigureOut">
              <a:rPr lang="da-DK" smtClean="0"/>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147137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7FC5166-FD06-7F4A-BC17-09FD075A7998}" type="datetimeFigureOut">
              <a:rPr lang="da-DK" smtClean="0"/>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87698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7FC5166-FD06-7F4A-BC17-09FD075A7998}" type="datetimeFigureOut">
              <a:rPr lang="da-DK" smtClean="0"/>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2987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77FC5166-FD06-7F4A-BC17-09FD075A7998}" type="datetimeFigureOut">
              <a:rPr lang="da-DK" smtClean="0"/>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241252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77FC5166-FD06-7F4A-BC17-09FD075A7998}" type="datetimeFigureOut">
              <a:rPr lang="da-DK" smtClean="0"/>
              <a:t>23.08.2021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37860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77FC5166-FD06-7F4A-BC17-09FD075A7998}" type="datetimeFigureOut">
              <a:rPr lang="da-DK" smtClean="0"/>
              <a:t>23.08.2021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166663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77FC5166-FD06-7F4A-BC17-09FD075A7998}" type="datetimeFigureOut">
              <a:rPr lang="da-DK" smtClean="0"/>
              <a:t>23.08.2021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410406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7FC5166-FD06-7F4A-BC17-09FD075A7998}" type="datetimeFigureOut">
              <a:rPr lang="da-DK" smtClean="0"/>
              <a:t>23.08.2021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27121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77FC5166-FD06-7F4A-BC17-09FD075A7998}" type="datetimeFigureOut">
              <a:rPr lang="da-DK" smtClean="0"/>
              <a:t>23.08.2021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374241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77FC5166-FD06-7F4A-BC17-09FD075A7998}" type="datetimeFigureOut">
              <a:rPr lang="da-DK" smtClean="0"/>
              <a:t>23.08.2021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871F2DF-691A-4347-A7FA-54F98EDB4CB6}" type="slidenum">
              <a:rPr lang="da-DK" smtClean="0"/>
              <a:t>‹nr.›</a:t>
            </a:fld>
            <a:endParaRPr lang="da-DK"/>
          </a:p>
        </p:txBody>
      </p:sp>
    </p:spTree>
    <p:extLst>
      <p:ext uri="{BB962C8B-B14F-4D97-AF65-F5344CB8AC3E}">
        <p14:creationId xmlns:p14="http://schemas.microsoft.com/office/powerpoint/2010/main" val="129127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C5166-FD06-7F4A-BC17-09FD075A7998}" type="datetimeFigureOut">
              <a:rPr lang="da-DK" smtClean="0"/>
              <a:t>23.08.2021</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1F2DF-691A-4347-A7FA-54F98EDB4CB6}" type="slidenum">
              <a:rPr lang="da-DK" smtClean="0"/>
              <a:t>‹nr.›</a:t>
            </a:fld>
            <a:endParaRPr lang="da-DK"/>
          </a:p>
        </p:txBody>
      </p:sp>
    </p:spTree>
    <p:extLst>
      <p:ext uri="{BB962C8B-B14F-4D97-AF65-F5344CB8AC3E}">
        <p14:creationId xmlns:p14="http://schemas.microsoft.com/office/powerpoint/2010/main" val="178128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studiopulto.org/English/Introduction-labanotation-the-contex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normAutofit/>
          </a:bodyPr>
          <a:lstStyle/>
          <a:p>
            <a:r>
              <a:rPr lang="da-DK" dirty="0"/>
              <a:t>BESS-konceptet</a:t>
            </a:r>
          </a:p>
        </p:txBody>
      </p:sp>
      <p:pic>
        <p:nvPicPr>
          <p:cNvPr id="4" name="Pladsholder til indhold 3">
            <a:extLst>
              <a:ext uri="{FF2B5EF4-FFF2-40B4-BE49-F238E27FC236}">
                <a16:creationId xmlns:a16="http://schemas.microsoft.com/office/drawing/2014/main" id="{59457D41-9B35-144B-80A8-C83705B8BB03}"/>
              </a:ext>
            </a:extLst>
          </p:cNvPr>
          <p:cNvPicPr>
            <a:picLocks noGrp="1" noChangeAspect="1"/>
          </p:cNvPicPr>
          <p:nvPr>
            <p:ph type="pic" idx="1"/>
          </p:nvPr>
        </p:nvPicPr>
        <p:blipFill rotWithShape="1">
          <a:blip r:embed="rId2"/>
          <a:srcRect l="14503" r="6833" b="2"/>
          <a:stretch/>
        </p:blipFill>
        <p:spPr>
          <a:xfrm>
            <a:off x="1605516" y="612775"/>
            <a:ext cx="5673172" cy="4114800"/>
          </a:xfrm>
          <a:prstGeom prst="rect">
            <a:avLst/>
          </a:prstGeom>
          <a:noFill/>
        </p:spPr>
      </p:pic>
      <p:sp>
        <p:nvSpPr>
          <p:cNvPr id="3" name="Undertitel 2"/>
          <p:cNvSpPr>
            <a:spLocks noGrp="1"/>
          </p:cNvSpPr>
          <p:nvPr>
            <p:ph type="body" sz="half" idx="2"/>
          </p:nvPr>
        </p:nvSpPr>
        <p:spPr>
          <a:xfrm>
            <a:off x="1792288" y="5367338"/>
            <a:ext cx="5486400" cy="804862"/>
          </a:xfrm>
        </p:spPr>
        <p:txBody>
          <a:bodyPr>
            <a:normAutofit/>
          </a:bodyPr>
          <a:lstStyle/>
          <a:p>
            <a:r>
              <a:rPr lang="da-DK" dirty="0"/>
              <a:t>En amerikansk fortolkning af Labans bevægelseslære</a:t>
            </a:r>
          </a:p>
        </p:txBody>
      </p:sp>
    </p:spTree>
    <p:extLst>
      <p:ext uri="{BB962C8B-B14F-4D97-AF65-F5344CB8AC3E}">
        <p14:creationId xmlns:p14="http://schemas.microsoft.com/office/powerpoint/2010/main" val="247500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D93FC7B9-3E59-B549-A9A8-D978767C11D6}"/>
              </a:ext>
            </a:extLst>
          </p:cNvPr>
          <p:cNvPicPr>
            <a:picLocks noGrp="1" noChangeAspect="1"/>
          </p:cNvPicPr>
          <p:nvPr>
            <p:ph idx="1"/>
          </p:nvPr>
        </p:nvPicPr>
        <p:blipFill>
          <a:blip r:embed="rId2"/>
          <a:stretch>
            <a:fillRect/>
          </a:stretch>
        </p:blipFill>
        <p:spPr>
          <a:xfrm>
            <a:off x="90488" y="908151"/>
            <a:ext cx="8963025" cy="5041699"/>
          </a:xfrm>
          <a:prstGeom prst="rect">
            <a:avLst/>
          </a:prstGeom>
          <a:noFill/>
        </p:spPr>
      </p:pic>
    </p:spTree>
    <p:extLst>
      <p:ext uri="{BB962C8B-B14F-4D97-AF65-F5344CB8AC3E}">
        <p14:creationId xmlns:p14="http://schemas.microsoft.com/office/powerpoint/2010/main" val="304881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424089AF-12DB-D14F-B27F-88B5C41F3A6D}"/>
              </a:ext>
            </a:extLst>
          </p:cNvPr>
          <p:cNvPicPr>
            <a:picLocks noGrp="1" noChangeAspect="1"/>
          </p:cNvPicPr>
          <p:nvPr>
            <p:ph idx="1"/>
          </p:nvPr>
        </p:nvPicPr>
        <p:blipFill>
          <a:blip r:embed="rId2"/>
          <a:stretch>
            <a:fillRect/>
          </a:stretch>
        </p:blipFill>
        <p:spPr>
          <a:xfrm>
            <a:off x="90488" y="2095750"/>
            <a:ext cx="8963025" cy="2666500"/>
          </a:xfrm>
          <a:prstGeom prst="rect">
            <a:avLst/>
          </a:prstGeom>
          <a:noFill/>
        </p:spPr>
      </p:pic>
    </p:spTree>
    <p:extLst>
      <p:ext uri="{BB962C8B-B14F-4D97-AF65-F5344CB8AC3E}">
        <p14:creationId xmlns:p14="http://schemas.microsoft.com/office/powerpoint/2010/main" val="306715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Rum (1. </a:t>
            </a:r>
            <a:r>
              <a:rPr lang="da-DK" dirty="0" err="1"/>
              <a:t>effort</a:t>
            </a:r>
            <a:r>
              <a:rPr lang="da-DK" dirty="0"/>
              <a:t>)</a:t>
            </a:r>
          </a:p>
        </p:txBody>
      </p:sp>
      <p:sp>
        <p:nvSpPr>
          <p:cNvPr id="3" name="Pladsholder til indhold 2"/>
          <p:cNvSpPr>
            <a:spLocks noGrp="1"/>
          </p:cNvSpPr>
          <p:nvPr>
            <p:ph idx="1"/>
          </p:nvPr>
        </p:nvSpPr>
        <p:spPr/>
        <p:txBody>
          <a:bodyPr>
            <a:normAutofit fontScale="85000" lnSpcReduction="10000"/>
          </a:bodyPr>
          <a:lstStyle/>
          <a:p>
            <a:pPr marL="0" indent="0">
              <a:buNone/>
            </a:pPr>
            <a:r>
              <a:rPr lang="da-DK" dirty="0"/>
              <a:t>Rum </a:t>
            </a:r>
          </a:p>
          <a:p>
            <a:pPr lvl="0"/>
            <a:r>
              <a:rPr lang="da-DK" dirty="0"/>
              <a:t>Den direkte bevægelse.</a:t>
            </a:r>
          </a:p>
          <a:p>
            <a:pPr lvl="0"/>
            <a:r>
              <a:rPr lang="da-DK" dirty="0"/>
              <a:t>Den fleksible bevægelse.</a:t>
            </a:r>
          </a:p>
          <a:p>
            <a:pPr marL="0" indent="0">
              <a:buNone/>
            </a:pPr>
            <a:r>
              <a:rPr lang="da-DK" dirty="0"/>
              <a:t> </a:t>
            </a:r>
          </a:p>
          <a:p>
            <a:pPr marL="0" indent="0">
              <a:buNone/>
            </a:pPr>
            <a:r>
              <a:rPr lang="da-DK" b="1" dirty="0"/>
              <a:t>Den direkte bevægelse</a:t>
            </a:r>
            <a:r>
              <a:rPr lang="da-DK" dirty="0"/>
              <a:t> beskriver et lige/direkte forløb og kan sammenlignes med en pil, der bevæger sig lige mod sit mål. Hele opmærksomheden er på målet, og derfor er bevægelsen og brugen af rummet økonomisk og effektivt. </a:t>
            </a:r>
          </a:p>
          <a:p>
            <a:pPr marL="0" indent="0">
              <a:buNone/>
            </a:pPr>
            <a:r>
              <a:rPr lang="da-DK" b="1" dirty="0"/>
              <a:t>Den fleksible bevægelse</a:t>
            </a:r>
            <a:r>
              <a:rPr lang="da-DK" dirty="0"/>
              <a:t> beskriver et kurvet/bugtet forløb. Den fleksible bevægelse er ødsel i brug af rummet. </a:t>
            </a:r>
          </a:p>
        </p:txBody>
      </p:sp>
    </p:spTree>
    <p:extLst>
      <p:ext uri="{BB962C8B-B14F-4D97-AF65-F5344CB8AC3E}">
        <p14:creationId xmlns:p14="http://schemas.microsoft.com/office/powerpoint/2010/main" val="397625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Tid (2. </a:t>
            </a:r>
            <a:r>
              <a:rPr lang="da-DK" dirty="0" err="1"/>
              <a:t>effort</a:t>
            </a:r>
            <a:r>
              <a:rPr lang="da-DK" dirty="0"/>
              <a:t>)</a:t>
            </a:r>
          </a:p>
        </p:txBody>
      </p:sp>
      <p:sp>
        <p:nvSpPr>
          <p:cNvPr id="3" name="Pladsholder til indhold 2"/>
          <p:cNvSpPr>
            <a:spLocks noGrp="1"/>
          </p:cNvSpPr>
          <p:nvPr>
            <p:ph idx="1"/>
          </p:nvPr>
        </p:nvSpPr>
        <p:spPr/>
        <p:txBody>
          <a:bodyPr>
            <a:normAutofit fontScale="85000" lnSpcReduction="20000"/>
          </a:bodyPr>
          <a:lstStyle/>
          <a:p>
            <a:pPr marL="0" indent="0">
              <a:buNone/>
            </a:pPr>
            <a:r>
              <a:rPr lang="da-DK" dirty="0"/>
              <a:t>Tid</a:t>
            </a:r>
          </a:p>
          <a:p>
            <a:pPr lvl="0"/>
            <a:r>
              <a:rPr lang="da-DK" dirty="0"/>
              <a:t>Hurtig (</a:t>
            </a:r>
            <a:r>
              <a:rPr lang="da-DK" dirty="0" err="1"/>
              <a:t>sudden</a:t>
            </a:r>
            <a:r>
              <a:rPr lang="da-DK" dirty="0"/>
              <a:t>) bevægelse</a:t>
            </a:r>
          </a:p>
          <a:p>
            <a:pPr lvl="0"/>
            <a:r>
              <a:rPr lang="da-DK" dirty="0"/>
              <a:t>Langsom (</a:t>
            </a:r>
            <a:r>
              <a:rPr lang="da-DK" dirty="0" err="1"/>
              <a:t>sustained</a:t>
            </a:r>
            <a:r>
              <a:rPr lang="da-DK" dirty="0"/>
              <a:t>) bevægelse</a:t>
            </a:r>
          </a:p>
          <a:p>
            <a:pPr marL="0" indent="0">
              <a:buNone/>
            </a:pPr>
            <a:endParaRPr lang="da-DK" dirty="0"/>
          </a:p>
          <a:p>
            <a:pPr marL="0" indent="0">
              <a:buNone/>
            </a:pPr>
            <a:r>
              <a:rPr lang="da-DK" dirty="0"/>
              <a:t>Her arbejdes med hastigheder uden en præcis og afgrænset definition -  tidsfaktoren er derfor en </a:t>
            </a:r>
            <a:r>
              <a:rPr lang="da-DK" b="1" dirty="0"/>
              <a:t>relativ</a:t>
            </a:r>
            <a:r>
              <a:rPr lang="da-DK" dirty="0"/>
              <a:t> tidsangivelse, og er baseret på en </a:t>
            </a:r>
            <a:r>
              <a:rPr lang="da-DK" b="1" dirty="0"/>
              <a:t>oplevelsesorienteret beskrivelse</a:t>
            </a:r>
            <a:r>
              <a:rPr lang="da-DK" dirty="0"/>
              <a:t> af bevægelse i tid. </a:t>
            </a:r>
          </a:p>
          <a:p>
            <a:pPr marL="0" indent="0">
              <a:buNone/>
            </a:pPr>
            <a:r>
              <a:rPr lang="da-DK" dirty="0"/>
              <a:t>Tiden fortæller hvor hurtige bevægelserne er i en bevægelsessekvens/frase. Forholdet mellem det hurtige og det langsomme er ofte det, der skaber overraskelser i bevægelsernes dynamiske udtryk. </a:t>
            </a:r>
          </a:p>
        </p:txBody>
      </p:sp>
    </p:spTree>
    <p:extLst>
      <p:ext uri="{BB962C8B-B14F-4D97-AF65-F5344CB8AC3E}">
        <p14:creationId xmlns:p14="http://schemas.microsoft.com/office/powerpoint/2010/main" val="64226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Vægt (3. </a:t>
            </a:r>
            <a:r>
              <a:rPr lang="da-DK" dirty="0" err="1"/>
              <a:t>effort</a:t>
            </a:r>
            <a:r>
              <a:rPr lang="da-DK" dirty="0"/>
              <a:t>)</a:t>
            </a:r>
          </a:p>
        </p:txBody>
      </p:sp>
      <p:sp>
        <p:nvSpPr>
          <p:cNvPr id="3" name="Pladsholder til indhold 2"/>
          <p:cNvSpPr>
            <a:spLocks noGrp="1"/>
          </p:cNvSpPr>
          <p:nvPr>
            <p:ph idx="1"/>
          </p:nvPr>
        </p:nvSpPr>
        <p:spPr/>
        <p:txBody>
          <a:bodyPr>
            <a:normAutofit fontScale="77500" lnSpcReduction="20000"/>
          </a:bodyPr>
          <a:lstStyle/>
          <a:p>
            <a:pPr marL="0" indent="0">
              <a:buNone/>
            </a:pPr>
            <a:r>
              <a:rPr lang="da-DK" dirty="0"/>
              <a:t>Vægt</a:t>
            </a:r>
          </a:p>
          <a:p>
            <a:pPr lvl="0"/>
            <a:r>
              <a:rPr lang="da-DK" dirty="0"/>
              <a:t>Tung bevægelse</a:t>
            </a:r>
          </a:p>
          <a:p>
            <a:pPr lvl="0"/>
            <a:r>
              <a:rPr lang="da-DK" dirty="0"/>
              <a:t>Let bevægelse</a:t>
            </a:r>
          </a:p>
          <a:p>
            <a:pPr marL="0" indent="0">
              <a:buNone/>
            </a:pPr>
            <a:endParaRPr lang="da-DK" dirty="0"/>
          </a:p>
          <a:p>
            <a:pPr marL="0" indent="0">
              <a:buNone/>
            </a:pPr>
            <a:r>
              <a:rPr lang="da-DK" dirty="0"/>
              <a:t>Vægt-faktoren er relateret til tyngdekraften. Enten arbejder man med tyngdekraften, og bevægelsen bliver tung (kraftfuld) og giver derved et nedadstræbende indtryk, eller man arbejder mod tyngdekraften, og bevægelsen bliver let og giver et opadstræbende indtryk.</a:t>
            </a:r>
          </a:p>
          <a:p>
            <a:pPr marL="0" indent="0">
              <a:buNone/>
            </a:pPr>
            <a:endParaRPr lang="da-DK" dirty="0"/>
          </a:p>
          <a:p>
            <a:pPr marL="0" indent="0">
              <a:buNone/>
            </a:pPr>
            <a:r>
              <a:rPr lang="da-DK" dirty="0"/>
              <a:t>Vægtfaktoren er ligesom tidsfaktoren en relativ størrelse. Man måler altså ikke i kilo og gram, men ses kvalitativt i forhold til hinanden. </a:t>
            </a:r>
          </a:p>
        </p:txBody>
      </p:sp>
    </p:spTree>
    <p:extLst>
      <p:ext uri="{BB962C8B-B14F-4D97-AF65-F5344CB8AC3E}">
        <p14:creationId xmlns:p14="http://schemas.microsoft.com/office/powerpoint/2010/main" val="407568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Flow (4. </a:t>
            </a:r>
            <a:r>
              <a:rPr lang="da-DK" dirty="0" err="1"/>
              <a:t>effort</a:t>
            </a:r>
            <a:r>
              <a:rPr lang="da-DK" dirty="0"/>
              <a:t>)</a:t>
            </a:r>
          </a:p>
        </p:txBody>
      </p:sp>
      <p:sp>
        <p:nvSpPr>
          <p:cNvPr id="3" name="Pladsholder til indhold 2"/>
          <p:cNvSpPr>
            <a:spLocks noGrp="1"/>
          </p:cNvSpPr>
          <p:nvPr>
            <p:ph idx="1"/>
          </p:nvPr>
        </p:nvSpPr>
        <p:spPr/>
        <p:txBody>
          <a:bodyPr>
            <a:noAutofit/>
          </a:bodyPr>
          <a:lstStyle/>
          <a:p>
            <a:pPr marL="0" indent="0">
              <a:buNone/>
            </a:pPr>
            <a:r>
              <a:rPr lang="da-DK" sz="2200" dirty="0"/>
              <a:t>Flow</a:t>
            </a:r>
          </a:p>
          <a:p>
            <a:pPr lvl="0"/>
            <a:r>
              <a:rPr lang="da-DK" sz="2200" dirty="0"/>
              <a:t>Fri bevægelse</a:t>
            </a:r>
          </a:p>
          <a:p>
            <a:pPr lvl="0"/>
            <a:r>
              <a:rPr lang="da-DK" sz="2200" dirty="0"/>
              <a:t>Bunden bevægelse</a:t>
            </a:r>
          </a:p>
          <a:p>
            <a:pPr marL="0" indent="0">
              <a:buNone/>
            </a:pPr>
            <a:r>
              <a:rPr lang="da-DK" sz="2200" dirty="0"/>
              <a:t> </a:t>
            </a:r>
          </a:p>
          <a:p>
            <a:pPr marL="0" indent="0">
              <a:buNone/>
            </a:pPr>
            <a:r>
              <a:rPr lang="da-DK" sz="2200" b="1" dirty="0"/>
              <a:t>En frit-flow bevægelse</a:t>
            </a:r>
            <a:r>
              <a:rPr lang="da-DK" sz="2200" dirty="0"/>
              <a:t> forløber udad fra kropscentrum og forplanter sig ”ubundet” til periferien. En frit-flow bevægelse forbindes ofte med en følelse af frihed, åbenhed og given slip. Bevægelsen har karakter af en helhjertet given sig hen til strømmen i dansen. </a:t>
            </a:r>
          </a:p>
          <a:p>
            <a:pPr marL="0" indent="0">
              <a:buNone/>
            </a:pPr>
            <a:r>
              <a:rPr lang="da-DK" sz="2200" b="1" dirty="0"/>
              <a:t>En bundet-flow bevægelse</a:t>
            </a:r>
            <a:r>
              <a:rPr lang="da-DK" sz="2200" dirty="0"/>
              <a:t> er derimod hele tiden kontrolleret og ”bundet til” kropscentrum, og er ofte knyttet til en følelse og et udtryk af forsigtighed eller kamp. Bundet-flow bevægelser er kendetegnet ved, at de kan afbrydes når som helst. </a:t>
            </a:r>
          </a:p>
        </p:txBody>
      </p:sp>
    </p:spTree>
    <p:extLst>
      <p:ext uri="{BB962C8B-B14F-4D97-AF65-F5344CB8AC3E}">
        <p14:creationId xmlns:p14="http://schemas.microsoft.com/office/powerpoint/2010/main" val="320588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32909"/>
            <a:ext cx="8229600" cy="1167291"/>
          </a:xfrm>
        </p:spPr>
        <p:txBody>
          <a:bodyPr>
            <a:normAutofit fontScale="90000"/>
          </a:bodyPr>
          <a:lstStyle/>
          <a:p>
            <a:r>
              <a:rPr lang="da-DK" b="1" i="1" dirty="0"/>
              <a:t>Sammenhængen mellem </a:t>
            </a:r>
            <a:br>
              <a:rPr lang="da-DK" b="1" i="1" dirty="0"/>
            </a:br>
            <a:r>
              <a:rPr lang="da-DK" b="1" i="1" dirty="0"/>
              <a:t>de fire </a:t>
            </a:r>
            <a:r>
              <a:rPr lang="da-DK" b="1" i="1" dirty="0" err="1"/>
              <a:t>efforts</a:t>
            </a:r>
            <a:br>
              <a:rPr lang="da-DK" b="1" i="1" dirty="0"/>
            </a:br>
            <a:endParaRPr lang="da-DK" dirty="0"/>
          </a:p>
        </p:txBody>
      </p:sp>
      <p:sp>
        <p:nvSpPr>
          <p:cNvPr id="3" name="Pladsholder til indhold 2"/>
          <p:cNvSpPr>
            <a:spLocks noGrp="1"/>
          </p:cNvSpPr>
          <p:nvPr>
            <p:ph idx="1"/>
          </p:nvPr>
        </p:nvSpPr>
        <p:spPr/>
        <p:txBody>
          <a:bodyPr>
            <a:normAutofit fontScale="92500" lnSpcReduction="10000"/>
          </a:bodyPr>
          <a:lstStyle/>
          <a:p>
            <a:pPr marL="0" indent="0">
              <a:buNone/>
            </a:pPr>
            <a:r>
              <a:rPr lang="da-DK" b="1" dirty="0"/>
              <a:t>Kvantitativt betragtet</a:t>
            </a:r>
            <a:r>
              <a:rPr lang="da-DK" dirty="0"/>
              <a:t> forholder vi os altid mere eller mindre bevidst til hver af de fire </a:t>
            </a:r>
            <a:r>
              <a:rPr lang="da-DK" dirty="0" err="1"/>
              <a:t>efforts</a:t>
            </a:r>
            <a:r>
              <a:rPr lang="da-DK" dirty="0"/>
              <a:t> i enhver bevægelse. Selv i den mindste dagligdagsbevægelse vil der altid være et </a:t>
            </a:r>
            <a:r>
              <a:rPr lang="da-DK" i="1" dirty="0"/>
              <a:t>vægt</a:t>
            </a:r>
            <a:r>
              <a:rPr lang="da-DK" dirty="0"/>
              <a:t>-element forbundet med et </a:t>
            </a:r>
            <a:r>
              <a:rPr lang="da-DK" i="1" dirty="0"/>
              <a:t>tids</a:t>
            </a:r>
            <a:r>
              <a:rPr lang="da-DK" dirty="0"/>
              <a:t>-element, en retning i </a:t>
            </a:r>
            <a:r>
              <a:rPr lang="da-DK" i="1" dirty="0"/>
              <a:t>rum</a:t>
            </a:r>
            <a:r>
              <a:rPr lang="da-DK" dirty="0"/>
              <a:t> og en forbindelse til </a:t>
            </a:r>
            <a:r>
              <a:rPr lang="da-DK" i="1" dirty="0"/>
              <a:t>flow</a:t>
            </a:r>
            <a:r>
              <a:rPr lang="da-DK" dirty="0"/>
              <a:t>. </a:t>
            </a:r>
          </a:p>
          <a:p>
            <a:pPr marL="0" indent="0">
              <a:buNone/>
            </a:pPr>
            <a:r>
              <a:rPr lang="da-DK" b="1" dirty="0"/>
              <a:t>Kvalitativt betragtet</a:t>
            </a:r>
            <a:r>
              <a:rPr lang="da-DK" dirty="0"/>
              <a:t> er det fra danserens indre oplevelsesmæssige synspunkt yderst sjældent, at de fire elementer optræder samtidigt i danserens opmærksomhed – det er for kompliceret. </a:t>
            </a:r>
          </a:p>
        </p:txBody>
      </p:sp>
    </p:spTree>
    <p:extLst>
      <p:ext uri="{BB962C8B-B14F-4D97-AF65-F5344CB8AC3E}">
        <p14:creationId xmlns:p14="http://schemas.microsoft.com/office/powerpoint/2010/main" val="121642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en-GB" dirty="0"/>
              <a:t>S for </a:t>
            </a:r>
            <a:r>
              <a:rPr lang="en-GB" b="1" dirty="0"/>
              <a:t>Space</a:t>
            </a:r>
            <a:r>
              <a:rPr lang="da-DK" dirty="0"/>
              <a:t>-kategorien (1)</a:t>
            </a:r>
          </a:p>
        </p:txBody>
      </p:sp>
      <p:sp>
        <p:nvSpPr>
          <p:cNvPr id="3" name="Pladsholder til indhold 2"/>
          <p:cNvSpPr>
            <a:spLocks noGrp="1"/>
          </p:cNvSpPr>
          <p:nvPr>
            <p:ph idx="1"/>
          </p:nvPr>
        </p:nvSpPr>
        <p:spPr/>
        <p:txBody>
          <a:bodyPr>
            <a:normAutofit fontScale="77500" lnSpcReduction="20000"/>
          </a:bodyPr>
          <a:lstStyle/>
          <a:p>
            <a:pPr marL="0" indent="0">
              <a:buNone/>
            </a:pPr>
            <a:r>
              <a:rPr lang="da-DK" b="1" dirty="0"/>
              <a:t>Space</a:t>
            </a:r>
            <a:r>
              <a:rPr lang="da-DK" dirty="0"/>
              <a:t>-kategorien</a:t>
            </a:r>
          </a:p>
          <a:p>
            <a:pPr lvl="0"/>
            <a:r>
              <a:rPr lang="da-DK" dirty="0"/>
              <a:t>Det personlige rum</a:t>
            </a:r>
          </a:p>
          <a:p>
            <a:pPr lvl="0"/>
            <a:r>
              <a:rPr lang="da-DK" dirty="0"/>
              <a:t>Det generelle rum</a:t>
            </a:r>
          </a:p>
          <a:p>
            <a:pPr marL="0" indent="0">
              <a:buNone/>
            </a:pPr>
            <a:r>
              <a:rPr lang="da-DK" dirty="0"/>
              <a:t> </a:t>
            </a:r>
          </a:p>
          <a:p>
            <a:pPr marL="0" indent="0">
              <a:buNone/>
            </a:pPr>
            <a:r>
              <a:rPr lang="da-DK" dirty="0"/>
              <a:t>Rummet er en geometrisk hemisfære.</a:t>
            </a:r>
          </a:p>
          <a:p>
            <a:pPr marL="0" indent="0">
              <a:buNone/>
            </a:pPr>
            <a:r>
              <a:rPr lang="da-DK" i="1" dirty="0"/>
              <a:t>Det personlige rum</a:t>
            </a:r>
            <a:r>
              <a:rPr lang="da-DK" dirty="0"/>
              <a:t> er det bevægelige rum, der konstant er omkring danseren. Det personlige rum følger med, som en usynlig boble om den dansende. Bevægelse i det personlige rum, foregår ud fra et centralt punkt kaldet </a:t>
            </a:r>
            <a:r>
              <a:rPr lang="da-DK" b="1" dirty="0"/>
              <a:t>punktum </a:t>
            </a:r>
            <a:r>
              <a:rPr lang="da-DK" b="1" dirty="0" err="1"/>
              <a:t>fixum</a:t>
            </a:r>
            <a:r>
              <a:rPr lang="da-DK" dirty="0"/>
              <a:t>. </a:t>
            </a:r>
          </a:p>
          <a:p>
            <a:pPr marL="0" indent="0">
              <a:buNone/>
            </a:pPr>
            <a:r>
              <a:rPr lang="da-DK" i="1" dirty="0"/>
              <a:t>Det generelle rum</a:t>
            </a:r>
            <a:r>
              <a:rPr lang="da-DK" dirty="0"/>
              <a:t> er det store rum, der omgiver danseren og de øvrige deltagere. Det generelle rum er i dans, ofte afgrænset af bevægelsesrummet eller scenens vægge. </a:t>
            </a:r>
          </a:p>
        </p:txBody>
      </p:sp>
    </p:spTree>
    <p:extLst>
      <p:ext uri="{BB962C8B-B14F-4D97-AF65-F5344CB8AC3E}">
        <p14:creationId xmlns:p14="http://schemas.microsoft.com/office/powerpoint/2010/main" val="385404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en-GB" dirty="0"/>
              <a:t>S for </a:t>
            </a:r>
            <a:r>
              <a:rPr lang="en-GB" b="1" dirty="0"/>
              <a:t>Space</a:t>
            </a:r>
            <a:r>
              <a:rPr lang="da-DK" dirty="0"/>
              <a:t>-kategorien (2)</a:t>
            </a:r>
          </a:p>
        </p:txBody>
      </p:sp>
      <p:sp>
        <p:nvSpPr>
          <p:cNvPr id="3" name="Pladsholder til indhold 2"/>
          <p:cNvSpPr>
            <a:spLocks noGrp="1"/>
          </p:cNvSpPr>
          <p:nvPr>
            <p:ph idx="1"/>
          </p:nvPr>
        </p:nvSpPr>
        <p:spPr/>
        <p:txBody>
          <a:bodyPr>
            <a:normAutofit fontScale="70000" lnSpcReduction="20000"/>
          </a:bodyPr>
          <a:lstStyle/>
          <a:p>
            <a:pPr marL="0" indent="0">
              <a:buNone/>
            </a:pPr>
            <a:r>
              <a:rPr lang="da-DK" dirty="0"/>
              <a:t>Indenfor det personlige og generelle rum, kan man bevæge sig i forskellige </a:t>
            </a:r>
          </a:p>
          <a:p>
            <a:pPr lvl="0"/>
            <a:r>
              <a:rPr lang="da-DK" dirty="0"/>
              <a:t>Retninger</a:t>
            </a:r>
          </a:p>
          <a:p>
            <a:pPr lvl="1"/>
            <a:r>
              <a:rPr lang="da-DK" dirty="0"/>
              <a:t>Kropsretning (forlæns baglæns, sidelæns, skråt)</a:t>
            </a:r>
          </a:p>
          <a:p>
            <a:pPr lvl="1"/>
            <a:r>
              <a:rPr lang="da-DK" dirty="0"/>
              <a:t>Retningsmønster (lineært, snoet, buet, direkte, indirekte)</a:t>
            </a:r>
          </a:p>
          <a:p>
            <a:pPr lvl="0"/>
            <a:r>
              <a:rPr lang="da-DK" dirty="0"/>
              <a:t>niveauer</a:t>
            </a:r>
          </a:p>
          <a:p>
            <a:pPr lvl="1"/>
            <a:r>
              <a:rPr lang="da-DK" dirty="0"/>
              <a:t>laveste</a:t>
            </a:r>
          </a:p>
          <a:p>
            <a:pPr lvl="1"/>
            <a:r>
              <a:rPr lang="da-DK" dirty="0"/>
              <a:t>mellemste</a:t>
            </a:r>
          </a:p>
          <a:p>
            <a:pPr lvl="1"/>
            <a:r>
              <a:rPr lang="da-DK" dirty="0"/>
              <a:t>højeste</a:t>
            </a:r>
          </a:p>
          <a:p>
            <a:pPr lvl="0"/>
            <a:r>
              <a:rPr lang="da-DK" dirty="0"/>
              <a:t>planer</a:t>
            </a:r>
          </a:p>
          <a:p>
            <a:pPr lvl="1"/>
            <a:r>
              <a:rPr lang="da-DK" dirty="0"/>
              <a:t>vertikalt (op ned)</a:t>
            </a:r>
          </a:p>
          <a:p>
            <a:pPr lvl="1"/>
            <a:r>
              <a:rPr lang="da-DK" dirty="0"/>
              <a:t>horisontalt (til siden)</a:t>
            </a:r>
          </a:p>
          <a:p>
            <a:r>
              <a:rPr lang="da-DK" dirty="0" err="1"/>
              <a:t>saggitalt</a:t>
            </a:r>
            <a:r>
              <a:rPr lang="da-DK" dirty="0"/>
              <a:t> (dybden) </a:t>
            </a:r>
          </a:p>
        </p:txBody>
      </p:sp>
    </p:spTree>
    <p:extLst>
      <p:ext uri="{BB962C8B-B14F-4D97-AF65-F5344CB8AC3E}">
        <p14:creationId xmlns:p14="http://schemas.microsoft.com/office/powerpoint/2010/main" val="357523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en-GB" dirty="0"/>
              <a:t>S for </a:t>
            </a:r>
            <a:r>
              <a:rPr lang="en-GB" b="1" dirty="0"/>
              <a:t>Shape</a:t>
            </a:r>
            <a:r>
              <a:rPr lang="da-DK" dirty="0"/>
              <a:t>-kategorien</a:t>
            </a:r>
          </a:p>
        </p:txBody>
      </p:sp>
      <p:sp>
        <p:nvSpPr>
          <p:cNvPr id="3" name="Pladsholder til indhold 2"/>
          <p:cNvSpPr>
            <a:spLocks noGrp="1"/>
          </p:cNvSpPr>
          <p:nvPr>
            <p:ph idx="1"/>
          </p:nvPr>
        </p:nvSpPr>
        <p:spPr/>
        <p:txBody>
          <a:bodyPr>
            <a:normAutofit fontScale="77500" lnSpcReduction="20000"/>
          </a:bodyPr>
          <a:lstStyle/>
          <a:p>
            <a:pPr marL="0" indent="0">
              <a:buNone/>
            </a:pPr>
            <a:r>
              <a:rPr lang="da-DK" dirty="0" err="1"/>
              <a:t>Shape</a:t>
            </a:r>
            <a:r>
              <a:rPr lang="da-DK" dirty="0"/>
              <a:t> konceptet handler om den måde, hvorpå kroppen ændrer form i bevægelse.</a:t>
            </a:r>
          </a:p>
          <a:p>
            <a:pPr marL="0" indent="0">
              <a:buNone/>
            </a:pPr>
            <a:r>
              <a:rPr lang="da-DK" dirty="0"/>
              <a:t> I forhold til </a:t>
            </a:r>
            <a:r>
              <a:rPr lang="da-DK" i="1" dirty="0"/>
              <a:t>kroppens eget centrum</a:t>
            </a:r>
            <a:r>
              <a:rPr lang="da-DK" dirty="0"/>
              <a:t> formes bevægelsen ved at blive længere, kortere, smallere eller bredere – rundere eller mere hul. På samme måde bevæger vi os i relation til ting eller mennesker i omgivelserne ved at bevæge os opad eller nedad, til den ene eller den anden side – fremad eller bagud. </a:t>
            </a:r>
          </a:p>
          <a:p>
            <a:pPr marL="0" indent="0">
              <a:buNone/>
            </a:pPr>
            <a:r>
              <a:rPr lang="da-DK" dirty="0"/>
              <a:t>Kroppen kan også ændre form i nær kropskontakt ved at forme sig eller forme andre i rummet (</a:t>
            </a:r>
            <a:r>
              <a:rPr lang="da-DK" dirty="0" err="1"/>
              <a:t>shaping</a:t>
            </a:r>
            <a:r>
              <a:rPr lang="da-DK" dirty="0"/>
              <a:t>). Denne formning kan selvfølgelig også foregå i relation til objekter og rekvisitter som fx en stol. I denne formningsproces taler man om at rejse sig eller synke, at omslutte eller udsprede, at komme frem eller træde tilbage.</a:t>
            </a:r>
          </a:p>
          <a:p>
            <a:pPr marL="0" indent="0">
              <a:buNone/>
            </a:pPr>
            <a:endParaRPr lang="da-DK" dirty="0"/>
          </a:p>
        </p:txBody>
      </p:sp>
    </p:spTree>
    <p:extLst>
      <p:ext uri="{BB962C8B-B14F-4D97-AF65-F5344CB8AC3E}">
        <p14:creationId xmlns:p14="http://schemas.microsoft.com/office/powerpoint/2010/main" val="390624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da-DK" dirty="0"/>
              <a:t>Rudolf von Laban</a:t>
            </a:r>
          </a:p>
        </p:txBody>
      </p:sp>
      <p:sp>
        <p:nvSpPr>
          <p:cNvPr id="3" name="Pladsholder til indhold 2"/>
          <p:cNvSpPr>
            <a:spLocks noGrp="1"/>
          </p:cNvSpPr>
          <p:nvPr>
            <p:ph sz="half" idx="1"/>
          </p:nvPr>
        </p:nvSpPr>
        <p:spPr>
          <a:xfrm>
            <a:off x="457200" y="1600200"/>
            <a:ext cx="4038600" cy="4525963"/>
          </a:xfrm>
        </p:spPr>
        <p:txBody>
          <a:bodyPr>
            <a:normAutofit/>
          </a:bodyPr>
          <a:lstStyle/>
          <a:p>
            <a:pPr>
              <a:lnSpc>
                <a:spcPct val="90000"/>
              </a:lnSpc>
            </a:pPr>
            <a:r>
              <a:rPr lang="da-DK" sz="2400"/>
              <a:t>Ungarsk koreograf og danseteoretiker</a:t>
            </a:r>
          </a:p>
          <a:p>
            <a:pPr>
              <a:lnSpc>
                <a:spcPct val="90000"/>
              </a:lnSpc>
            </a:pPr>
            <a:r>
              <a:rPr lang="da-DK" sz="2400"/>
              <a:t>1879 </a:t>
            </a:r>
            <a:r>
              <a:rPr lang="mr-IN" sz="2400"/>
              <a:t>–</a:t>
            </a:r>
            <a:r>
              <a:rPr lang="da-DK" sz="2400"/>
              <a:t> 1958</a:t>
            </a:r>
          </a:p>
          <a:p>
            <a:pPr>
              <a:lnSpc>
                <a:spcPct val="90000"/>
              </a:lnSpc>
            </a:pPr>
            <a:r>
              <a:rPr lang="da-DK" sz="2400"/>
              <a:t>I sine sene år boede han i England og forskede i bevægelser</a:t>
            </a:r>
          </a:p>
          <a:p>
            <a:pPr>
              <a:lnSpc>
                <a:spcPct val="90000"/>
              </a:lnSpc>
            </a:pPr>
            <a:r>
              <a:rPr lang="da-DK" sz="2400"/>
              <a:t>Han udviklede det såkaldte </a:t>
            </a:r>
            <a:r>
              <a:rPr lang="da-DK" sz="2400" err="1"/>
              <a:t>Labanotation</a:t>
            </a:r>
            <a:r>
              <a:rPr lang="da-DK" sz="2400"/>
              <a:t>, der er et system/redskab, til at beskrive bevægelser med. Det kan sammenlignes med musikkens noder.</a:t>
            </a:r>
          </a:p>
          <a:p>
            <a:pPr>
              <a:lnSpc>
                <a:spcPct val="90000"/>
              </a:lnSpc>
            </a:pPr>
            <a:endParaRPr lang="da-DK" sz="2400"/>
          </a:p>
        </p:txBody>
      </p:sp>
      <p:pic>
        <p:nvPicPr>
          <p:cNvPr id="4" name="Pladsholder til indhold 3">
            <a:extLst>
              <a:ext uri="{FF2B5EF4-FFF2-40B4-BE49-F238E27FC236}">
                <a16:creationId xmlns:a16="http://schemas.microsoft.com/office/drawing/2014/main" id="{423643FA-AF17-5E4A-825F-5C0C28691A7C}"/>
              </a:ext>
            </a:extLst>
          </p:cNvPr>
          <p:cNvPicPr>
            <a:picLocks noGrp="1" noChangeAspect="1"/>
          </p:cNvPicPr>
          <p:nvPr>
            <p:ph sz="half" idx="2"/>
          </p:nvPr>
        </p:nvPicPr>
        <p:blipFill>
          <a:blip r:embed="rId2"/>
          <a:stretch>
            <a:fillRect/>
          </a:stretch>
        </p:blipFill>
        <p:spPr>
          <a:xfrm>
            <a:off x="5194300" y="1894681"/>
            <a:ext cx="2946400" cy="3937000"/>
          </a:xfrm>
          <a:prstGeom prst="rect">
            <a:avLst/>
          </a:prstGeom>
        </p:spPr>
      </p:pic>
    </p:spTree>
    <p:extLst>
      <p:ext uri="{BB962C8B-B14F-4D97-AF65-F5344CB8AC3E}">
        <p14:creationId xmlns:p14="http://schemas.microsoft.com/office/powerpoint/2010/main" val="1343951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en-GB" dirty="0"/>
              <a:t>S for </a:t>
            </a:r>
            <a:r>
              <a:rPr lang="en-GB" b="1" dirty="0"/>
              <a:t>Shape</a:t>
            </a:r>
            <a:r>
              <a:rPr lang="da-DK" dirty="0"/>
              <a:t>-kategorien</a:t>
            </a:r>
          </a:p>
        </p:txBody>
      </p:sp>
      <p:sp>
        <p:nvSpPr>
          <p:cNvPr id="3" name="Pladsholder til indhold 2"/>
          <p:cNvSpPr>
            <a:spLocks noGrp="1"/>
          </p:cNvSpPr>
          <p:nvPr>
            <p:ph idx="1"/>
          </p:nvPr>
        </p:nvSpPr>
        <p:spPr/>
        <p:txBody>
          <a:bodyPr>
            <a:normAutofit/>
          </a:bodyPr>
          <a:lstStyle/>
          <a:p>
            <a:pPr marL="0" indent="0">
              <a:buNone/>
            </a:pPr>
            <a:r>
              <a:rPr lang="da-DK" dirty="0" err="1"/>
              <a:t>Shape</a:t>
            </a:r>
            <a:r>
              <a:rPr lang="da-DK" dirty="0"/>
              <a:t>-konceptet handler om opmærksomhed på og bevidsthed om bevægelsernes kvalitet og udtryk, der er to vigtige elementer i arbejdet med en koreografi og bevægelsesfortælling. Kvalitativ bevægelseslære handler ikke om hvad der er godt og dårligt, korrekt eller forkert, men bidrager til en dybere forståelse for mennesket i dansen. </a:t>
            </a:r>
          </a:p>
        </p:txBody>
      </p:sp>
    </p:spTree>
    <p:extLst>
      <p:ext uri="{BB962C8B-B14F-4D97-AF65-F5344CB8AC3E}">
        <p14:creationId xmlns:p14="http://schemas.microsoft.com/office/powerpoint/2010/main" val="375122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4B80394B-0FCC-3847-82F9-D56F5421BC86}"/>
              </a:ext>
            </a:extLst>
          </p:cNvPr>
          <p:cNvPicPr>
            <a:picLocks noGrp="1" noChangeAspect="1"/>
          </p:cNvPicPr>
          <p:nvPr>
            <p:ph idx="1"/>
          </p:nvPr>
        </p:nvPicPr>
        <p:blipFill rotWithShape="1">
          <a:blip r:embed="rId2"/>
          <a:srcRect l="2955" r="1044" b="-2"/>
          <a:stretch/>
        </p:blipFill>
        <p:spPr>
          <a:xfrm>
            <a:off x="20" y="10"/>
            <a:ext cx="9143980" cy="6857990"/>
          </a:xfrm>
          <a:prstGeom prst="rect">
            <a:avLst/>
          </a:prstGeom>
          <a:noFill/>
        </p:spPr>
      </p:pic>
    </p:spTree>
    <p:extLst>
      <p:ext uri="{BB962C8B-B14F-4D97-AF65-F5344CB8AC3E}">
        <p14:creationId xmlns:p14="http://schemas.microsoft.com/office/powerpoint/2010/main" val="23765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Skærmbillede 2017-09-27 kl. 13.44.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915400" cy="6858000"/>
          </a:xfrm>
          <a:prstGeom prst="rect">
            <a:avLst/>
          </a:prstGeom>
        </p:spPr>
      </p:pic>
    </p:spTree>
    <p:extLst>
      <p:ext uri="{BB962C8B-B14F-4D97-AF65-F5344CB8AC3E}">
        <p14:creationId xmlns:p14="http://schemas.microsoft.com/office/powerpoint/2010/main" val="263861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Eksempler på </a:t>
            </a:r>
            <a:r>
              <a:rPr lang="da-DK"/>
              <a:t>Labanotation</a:t>
            </a:r>
          </a:p>
        </p:txBody>
      </p:sp>
      <p:sp>
        <p:nvSpPr>
          <p:cNvPr id="3" name="Pladsholder til indhold 2"/>
          <p:cNvSpPr>
            <a:spLocks noGrp="1"/>
          </p:cNvSpPr>
          <p:nvPr>
            <p:ph idx="1"/>
          </p:nvPr>
        </p:nvSpPr>
        <p:spPr/>
        <p:txBody>
          <a:bodyPr/>
          <a:lstStyle/>
          <a:p>
            <a:r>
              <a:rPr lang="da-DK" dirty="0">
                <a:hlinkClick r:id="rId2"/>
              </a:rPr>
              <a:t>http://www.studiopulto.org/English/Introduction-labanotation-the-context.html</a:t>
            </a:r>
            <a:endParaRPr lang="da-DK" dirty="0"/>
          </a:p>
          <a:p>
            <a:endParaRPr lang="da-DK" dirty="0"/>
          </a:p>
        </p:txBody>
      </p:sp>
    </p:spTree>
    <p:extLst>
      <p:ext uri="{BB962C8B-B14F-4D97-AF65-F5344CB8AC3E}">
        <p14:creationId xmlns:p14="http://schemas.microsoft.com/office/powerpoint/2010/main" val="151585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4B80394B-0FCC-3847-82F9-D56F5421BC86}"/>
              </a:ext>
            </a:extLst>
          </p:cNvPr>
          <p:cNvPicPr>
            <a:picLocks noGrp="1" noChangeAspect="1"/>
          </p:cNvPicPr>
          <p:nvPr>
            <p:ph idx="1"/>
          </p:nvPr>
        </p:nvPicPr>
        <p:blipFill rotWithShape="1">
          <a:blip r:embed="rId2"/>
          <a:srcRect l="2955" r="1044" b="-2"/>
          <a:stretch/>
        </p:blipFill>
        <p:spPr>
          <a:xfrm>
            <a:off x="20" y="10"/>
            <a:ext cx="9143980" cy="6857990"/>
          </a:xfrm>
          <a:prstGeom prst="rect">
            <a:avLst/>
          </a:prstGeom>
          <a:noFill/>
        </p:spPr>
      </p:pic>
    </p:spTree>
    <p:extLst>
      <p:ext uri="{BB962C8B-B14F-4D97-AF65-F5344CB8AC3E}">
        <p14:creationId xmlns:p14="http://schemas.microsoft.com/office/powerpoint/2010/main" val="100603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da-DK" dirty="0"/>
              <a:t>Hvad er BESS-konceptet?</a:t>
            </a:r>
          </a:p>
        </p:txBody>
      </p:sp>
      <p:sp>
        <p:nvSpPr>
          <p:cNvPr id="3" name="Pladsholder til indhold 2"/>
          <p:cNvSpPr>
            <a:spLocks noGrp="1"/>
          </p:cNvSpPr>
          <p:nvPr>
            <p:ph sz="half" idx="1"/>
          </p:nvPr>
        </p:nvSpPr>
        <p:spPr>
          <a:xfrm>
            <a:off x="457200" y="1600200"/>
            <a:ext cx="4038600" cy="4525963"/>
          </a:xfrm>
        </p:spPr>
        <p:txBody>
          <a:bodyPr>
            <a:normAutofit/>
          </a:bodyPr>
          <a:lstStyle/>
          <a:p>
            <a:r>
              <a:rPr lang="da-DK"/>
              <a:t>B for </a:t>
            </a:r>
            <a:r>
              <a:rPr lang="da-DK" b="1"/>
              <a:t>Body</a:t>
            </a:r>
            <a:r>
              <a:rPr lang="da-DK"/>
              <a:t>-kategorien (krop)</a:t>
            </a:r>
          </a:p>
          <a:p>
            <a:pPr lvl="0"/>
            <a:r>
              <a:rPr lang="da-DK"/>
              <a:t>E for </a:t>
            </a:r>
            <a:r>
              <a:rPr lang="da-DK" b="1" err="1"/>
              <a:t>Effort</a:t>
            </a:r>
            <a:r>
              <a:rPr lang="da-DK"/>
              <a:t>-kategorien (dynamik)</a:t>
            </a:r>
          </a:p>
          <a:p>
            <a:pPr lvl="0"/>
            <a:r>
              <a:rPr lang="en-GB"/>
              <a:t>S for </a:t>
            </a:r>
            <a:r>
              <a:rPr lang="en-GB" b="1"/>
              <a:t>Space</a:t>
            </a:r>
            <a:r>
              <a:rPr lang="da-DK"/>
              <a:t>-kategorien (rum)</a:t>
            </a:r>
          </a:p>
          <a:p>
            <a:pPr lvl="0"/>
            <a:r>
              <a:rPr lang="en-GB"/>
              <a:t>S for </a:t>
            </a:r>
            <a:r>
              <a:rPr lang="en-GB" b="1"/>
              <a:t>Shape</a:t>
            </a:r>
            <a:r>
              <a:rPr lang="da-DK"/>
              <a:t>-kategorien (form)</a:t>
            </a:r>
          </a:p>
          <a:p>
            <a:pPr marL="0" indent="0">
              <a:buNone/>
            </a:pPr>
            <a:endParaRPr lang="da-DK"/>
          </a:p>
        </p:txBody>
      </p:sp>
      <p:pic>
        <p:nvPicPr>
          <p:cNvPr id="4" name="Pladsholder til indhold 3">
            <a:extLst>
              <a:ext uri="{FF2B5EF4-FFF2-40B4-BE49-F238E27FC236}">
                <a16:creationId xmlns:a16="http://schemas.microsoft.com/office/drawing/2014/main" id="{B0F64C0C-589E-A544-81A9-2B5B136604FC}"/>
              </a:ext>
            </a:extLst>
          </p:cNvPr>
          <p:cNvPicPr>
            <a:picLocks noGrp="1" noChangeAspect="1"/>
          </p:cNvPicPr>
          <p:nvPr>
            <p:ph sz="half" idx="2"/>
          </p:nvPr>
        </p:nvPicPr>
        <p:blipFill>
          <a:blip r:embed="rId2"/>
          <a:stretch>
            <a:fillRect/>
          </a:stretch>
        </p:blipFill>
        <p:spPr>
          <a:xfrm>
            <a:off x="4648200" y="2274996"/>
            <a:ext cx="4038600" cy="3176371"/>
          </a:xfrm>
          <a:prstGeom prst="rect">
            <a:avLst/>
          </a:prstGeom>
        </p:spPr>
      </p:pic>
    </p:spTree>
    <p:extLst>
      <p:ext uri="{BB962C8B-B14F-4D97-AF65-F5344CB8AC3E}">
        <p14:creationId xmlns:p14="http://schemas.microsoft.com/office/powerpoint/2010/main" val="64798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BODY-kategorien</a:t>
            </a:r>
            <a:br>
              <a:rPr lang="da-DK" sz="2400" dirty="0"/>
            </a:br>
            <a:r>
              <a:rPr lang="da-DK" sz="2400" dirty="0"/>
              <a:t>henvender sig især til krops-, danse- og bevægelsesterapi. </a:t>
            </a:r>
          </a:p>
        </p:txBody>
      </p:sp>
      <p:sp>
        <p:nvSpPr>
          <p:cNvPr id="3" name="Pladsholder til indhold 2"/>
          <p:cNvSpPr>
            <a:spLocks noGrp="1"/>
          </p:cNvSpPr>
          <p:nvPr>
            <p:ph idx="1"/>
          </p:nvPr>
        </p:nvSpPr>
        <p:spPr/>
        <p:txBody>
          <a:bodyPr>
            <a:normAutofit lnSpcReduction="10000"/>
          </a:bodyPr>
          <a:lstStyle/>
          <a:p>
            <a:pPr marL="0" indent="0">
              <a:buNone/>
            </a:pPr>
            <a:r>
              <a:rPr lang="da-DK" b="1" dirty="0"/>
              <a:t>Body</a:t>
            </a:r>
            <a:r>
              <a:rPr lang="da-DK" dirty="0"/>
              <a:t>-kategorien</a:t>
            </a:r>
          </a:p>
          <a:p>
            <a:pPr lvl="1"/>
            <a:r>
              <a:rPr lang="da-DK" dirty="0"/>
              <a:t>menneskets udviklings proces fra barn til voksen</a:t>
            </a:r>
          </a:p>
          <a:p>
            <a:pPr lvl="1"/>
            <a:r>
              <a:rPr lang="da-DK" dirty="0"/>
              <a:t>ses i menneskets bevægelsesmønster </a:t>
            </a:r>
            <a:r>
              <a:rPr lang="mr-IN" dirty="0"/>
              <a:t>–</a:t>
            </a:r>
            <a:r>
              <a:rPr lang="da-DK" dirty="0"/>
              <a:t> alt sætter sig rent fysisk i kroppen. </a:t>
            </a:r>
          </a:p>
          <a:p>
            <a:pPr lvl="1"/>
            <a:r>
              <a:rPr lang="da-DK" dirty="0"/>
              <a:t>Kropsterapi </a:t>
            </a:r>
            <a:r>
              <a:rPr lang="da-DK" dirty="0">
                <a:sym typeface="Wingdings"/>
              </a:rPr>
              <a:t> </a:t>
            </a:r>
            <a:r>
              <a:rPr lang="da-DK" dirty="0"/>
              <a:t>vende tilbage til ”barnet i os selv” genopdage ”det der gik galt” og rette op på vores forhold til kroppen og omverdenen</a:t>
            </a:r>
          </a:p>
          <a:p>
            <a:pPr marL="457200" lvl="1" indent="0">
              <a:buNone/>
            </a:pPr>
            <a:r>
              <a:rPr lang="da-DK" i="1" dirty="0">
                <a:solidFill>
                  <a:srgbClr val="FF0000"/>
                </a:solidFill>
              </a:rPr>
              <a:t>Fx: Ved voldsomme reaktioner på fx en bestemt type dans/kropssprog, kan man undersøge hvad der rører sig i en. </a:t>
            </a:r>
          </a:p>
          <a:p>
            <a:pPr lvl="1"/>
            <a:endParaRPr lang="da-DK" dirty="0"/>
          </a:p>
        </p:txBody>
      </p:sp>
    </p:spTree>
    <p:extLst>
      <p:ext uri="{BB962C8B-B14F-4D97-AF65-F5344CB8AC3E}">
        <p14:creationId xmlns:p14="http://schemas.microsoft.com/office/powerpoint/2010/main" val="322897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a-DK" b="1" dirty="0" err="1"/>
              <a:t>Effort</a:t>
            </a:r>
            <a:r>
              <a:rPr lang="da-DK" dirty="0"/>
              <a:t>-kategorien</a:t>
            </a:r>
          </a:p>
        </p:txBody>
      </p:sp>
      <p:sp>
        <p:nvSpPr>
          <p:cNvPr id="3" name="Pladsholder til indhold 2"/>
          <p:cNvSpPr>
            <a:spLocks noGrp="1"/>
          </p:cNvSpPr>
          <p:nvPr>
            <p:ph idx="1"/>
          </p:nvPr>
        </p:nvSpPr>
        <p:spPr/>
        <p:txBody>
          <a:bodyPr/>
          <a:lstStyle/>
          <a:p>
            <a:pPr marL="0" indent="0">
              <a:buNone/>
            </a:pPr>
            <a:r>
              <a:rPr lang="da-DK" dirty="0"/>
              <a:t>Beskriver den ekspressive og følelsesmæssige tone i bevægelsen – den dynamiske kvalitet. </a:t>
            </a:r>
          </a:p>
          <a:p>
            <a:pPr marL="0" indent="0">
              <a:buNone/>
            </a:pPr>
            <a:r>
              <a:rPr lang="da-DK" dirty="0"/>
              <a:t>Laban udviklede fire basale </a:t>
            </a:r>
            <a:r>
              <a:rPr lang="da-DK" dirty="0" err="1"/>
              <a:t>efforts</a:t>
            </a:r>
            <a:r>
              <a:rPr lang="da-DK" dirty="0"/>
              <a:t>, som hver har to modsat rettede kvaliteter i sig. De fire </a:t>
            </a:r>
            <a:r>
              <a:rPr lang="da-DK" dirty="0" err="1"/>
              <a:t>efforts</a:t>
            </a:r>
            <a:r>
              <a:rPr lang="da-DK" dirty="0"/>
              <a:t> er: </a:t>
            </a:r>
            <a:r>
              <a:rPr lang="da-DK" i="1" dirty="0"/>
              <a:t>Rum, Tid, Vægt, Flow</a:t>
            </a:r>
            <a:endParaRPr lang="da-DK" dirty="0"/>
          </a:p>
          <a:p>
            <a:endParaRPr lang="da-DK" dirty="0"/>
          </a:p>
        </p:txBody>
      </p:sp>
    </p:spTree>
    <p:extLst>
      <p:ext uri="{BB962C8B-B14F-4D97-AF65-F5344CB8AC3E}">
        <p14:creationId xmlns:p14="http://schemas.microsoft.com/office/powerpoint/2010/main" val="175985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B2DC825A-CAE2-7043-B668-0AEAF9461576}"/>
              </a:ext>
            </a:extLst>
          </p:cNvPr>
          <p:cNvPicPr>
            <a:picLocks noGrp="1" noChangeAspect="1"/>
          </p:cNvPicPr>
          <p:nvPr>
            <p:ph idx="1"/>
          </p:nvPr>
        </p:nvPicPr>
        <p:blipFill>
          <a:blip r:embed="rId2"/>
          <a:stretch>
            <a:fillRect/>
          </a:stretch>
        </p:blipFill>
        <p:spPr>
          <a:xfrm>
            <a:off x="90488" y="796112"/>
            <a:ext cx="8963025" cy="5265777"/>
          </a:xfrm>
          <a:prstGeom prst="rect">
            <a:avLst/>
          </a:prstGeom>
          <a:noFill/>
        </p:spPr>
      </p:pic>
    </p:spTree>
    <p:extLst>
      <p:ext uri="{BB962C8B-B14F-4D97-AF65-F5344CB8AC3E}">
        <p14:creationId xmlns:p14="http://schemas.microsoft.com/office/powerpoint/2010/main" val="3431082722"/>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735</TotalTime>
  <Words>996</Words>
  <Application>Microsoft Macintosh PowerPoint</Application>
  <PresentationFormat>Skærmshow (4:3)</PresentationFormat>
  <Paragraphs>82</Paragraphs>
  <Slides>21</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21</vt:i4>
      </vt:variant>
    </vt:vector>
  </HeadingPairs>
  <TitlesOfParts>
    <vt:vector size="24" baseType="lpstr">
      <vt:lpstr>Arial</vt:lpstr>
      <vt:lpstr>Calibri</vt:lpstr>
      <vt:lpstr>Kontortema</vt:lpstr>
      <vt:lpstr>BESS-konceptet</vt:lpstr>
      <vt:lpstr>Rudolf von Laban</vt:lpstr>
      <vt:lpstr>PowerPoint-præsentation</vt:lpstr>
      <vt:lpstr>Eksempler på Labanotation</vt:lpstr>
      <vt:lpstr>PowerPoint-præsentation</vt:lpstr>
      <vt:lpstr>Hvad er BESS-konceptet?</vt:lpstr>
      <vt:lpstr>BODY-kategorien henvender sig især til krops-, danse- og bevægelsesterapi. </vt:lpstr>
      <vt:lpstr>Effort-kategorien</vt:lpstr>
      <vt:lpstr>PowerPoint-præsentation</vt:lpstr>
      <vt:lpstr>PowerPoint-præsentation</vt:lpstr>
      <vt:lpstr>PowerPoint-præsentation</vt:lpstr>
      <vt:lpstr>Rum (1. effort)</vt:lpstr>
      <vt:lpstr>Tid (2. effort)</vt:lpstr>
      <vt:lpstr>Vægt (3. effort)</vt:lpstr>
      <vt:lpstr>Flow (4. effort)</vt:lpstr>
      <vt:lpstr>Sammenhængen mellem  de fire efforts </vt:lpstr>
      <vt:lpstr>S for Space-kategorien (1)</vt:lpstr>
      <vt:lpstr>S for Space-kategorien (2)</vt:lpstr>
      <vt:lpstr>S for Shape-kategorien</vt:lpstr>
      <vt:lpstr>S for Shape-kategorien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BESS-konceptet</dc:title>
  <dc:creator>Lotte Nielsen</dc:creator>
  <cp:lastModifiedBy>Lise Stentebjerg</cp:lastModifiedBy>
  <cp:revision>37</cp:revision>
  <dcterms:created xsi:type="dcterms:W3CDTF">2017-09-27T11:27:39Z</dcterms:created>
  <dcterms:modified xsi:type="dcterms:W3CDTF">2021-08-24T06:13:14Z</dcterms:modified>
</cp:coreProperties>
</file>