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8"/>
    <p:restoredTop sz="94547"/>
  </p:normalViewPr>
  <p:slideViewPr>
    <p:cSldViewPr snapToGrid="0" snapToObjects="1">
      <p:cViewPr varScale="1">
        <p:scale>
          <a:sx n="87" d="100"/>
          <a:sy n="87" d="100"/>
        </p:scale>
        <p:origin x="12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9CB6C-3687-9F46-A8D9-DD69CDE64A7F}" type="datetimeFigureOut">
              <a:rPr lang="da-DK" smtClean="0"/>
              <a:t>06/05/2019</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AEFC9-4BC9-114B-BAF0-25538B72BF0C}" type="slidenum">
              <a:rPr lang="da-DK" smtClean="0"/>
              <a:t>‹nr.›</a:t>
            </a:fld>
            <a:endParaRPr lang="da-DK"/>
          </a:p>
        </p:txBody>
      </p:sp>
    </p:spTree>
    <p:extLst>
      <p:ext uri="{BB962C8B-B14F-4D97-AF65-F5344CB8AC3E}">
        <p14:creationId xmlns:p14="http://schemas.microsoft.com/office/powerpoint/2010/main" val="3826725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A3AEFC9-4BC9-114B-BAF0-25538B72BF0C}" type="slidenum">
              <a:rPr lang="da-DK" smtClean="0"/>
              <a:t>6</a:t>
            </a:fld>
            <a:endParaRPr lang="da-DK"/>
          </a:p>
        </p:txBody>
      </p:sp>
    </p:spTree>
    <p:extLst>
      <p:ext uri="{BB962C8B-B14F-4D97-AF65-F5344CB8AC3E}">
        <p14:creationId xmlns:p14="http://schemas.microsoft.com/office/powerpoint/2010/main" val="218156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E9A4C-D88C-2E4A-9C58-F284F0B4A7A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1AD5D4B-2C2C-6241-BDB8-7FBF1A2A14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34CCC70-0538-FA44-95A1-FBD1A26E9FAB}"/>
              </a:ext>
            </a:extLst>
          </p:cNvPr>
          <p:cNvSpPr>
            <a:spLocks noGrp="1"/>
          </p:cNvSpPr>
          <p:nvPr>
            <p:ph type="dt" sz="half" idx="10"/>
          </p:nvPr>
        </p:nvSpPr>
        <p:spPr/>
        <p:txBody>
          <a:bodyPr/>
          <a:lstStyle/>
          <a:p>
            <a:fld id="{C3DC9A0F-7D46-7341-A6FF-96C2CEFCD02D}" type="datetimeFigureOut">
              <a:rPr lang="da-DK" smtClean="0"/>
              <a:t>06/05/2019</a:t>
            </a:fld>
            <a:endParaRPr lang="da-DK"/>
          </a:p>
        </p:txBody>
      </p:sp>
      <p:sp>
        <p:nvSpPr>
          <p:cNvPr id="5" name="Pladsholder til sidefod 4">
            <a:extLst>
              <a:ext uri="{FF2B5EF4-FFF2-40B4-BE49-F238E27FC236}">
                <a16:creationId xmlns:a16="http://schemas.microsoft.com/office/drawing/2014/main" id="{DDF3A90F-746F-CB4F-975C-678EC9A1A84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B9FF35-287D-0B4A-8EFF-E0F73B33D386}"/>
              </a:ext>
            </a:extLst>
          </p:cNvPr>
          <p:cNvSpPr>
            <a:spLocks noGrp="1"/>
          </p:cNvSpPr>
          <p:nvPr>
            <p:ph type="sldNum" sz="quarter" idx="12"/>
          </p:nvPr>
        </p:nvSpPr>
        <p:spPr/>
        <p:txBody>
          <a:bodyPr/>
          <a:lstStyle/>
          <a:p>
            <a:fld id="{EBB65A97-54BA-414B-A1DC-23EE810293D3}" type="slidenum">
              <a:rPr lang="da-DK" smtClean="0"/>
              <a:t>‹nr.›</a:t>
            </a:fld>
            <a:endParaRPr lang="da-DK"/>
          </a:p>
        </p:txBody>
      </p:sp>
    </p:spTree>
    <p:extLst>
      <p:ext uri="{BB962C8B-B14F-4D97-AF65-F5344CB8AC3E}">
        <p14:creationId xmlns:p14="http://schemas.microsoft.com/office/powerpoint/2010/main" val="1317193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538E6-63A3-AE41-B031-C19C5F965E0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7F9472F-A5D0-E04D-AE13-DEF6E200D864}"/>
              </a:ext>
            </a:extLst>
          </p:cNvPr>
          <p:cNvSpPr>
            <a:spLocks noGrp="1"/>
          </p:cNvSpPr>
          <p:nvPr>
            <p:ph type="body" orient="vert" idx="1"/>
          </p:nvPr>
        </p:nvSpPr>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3A8FB0BE-C595-8E48-9DAF-2BC6849CCDBB}"/>
              </a:ext>
            </a:extLst>
          </p:cNvPr>
          <p:cNvSpPr>
            <a:spLocks noGrp="1"/>
          </p:cNvSpPr>
          <p:nvPr>
            <p:ph type="dt" sz="half" idx="10"/>
          </p:nvPr>
        </p:nvSpPr>
        <p:spPr/>
        <p:txBody>
          <a:bodyPr/>
          <a:lstStyle/>
          <a:p>
            <a:fld id="{C3DC9A0F-7D46-7341-A6FF-96C2CEFCD02D}" type="datetimeFigureOut">
              <a:rPr lang="da-DK" smtClean="0"/>
              <a:t>06/05/2019</a:t>
            </a:fld>
            <a:endParaRPr lang="da-DK"/>
          </a:p>
        </p:txBody>
      </p:sp>
      <p:sp>
        <p:nvSpPr>
          <p:cNvPr id="5" name="Pladsholder til sidefod 4">
            <a:extLst>
              <a:ext uri="{FF2B5EF4-FFF2-40B4-BE49-F238E27FC236}">
                <a16:creationId xmlns:a16="http://schemas.microsoft.com/office/drawing/2014/main" id="{290FABAE-5ED7-C141-BE4D-696C1BF0065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FAE0964-B06C-8545-8C95-11A1CBE31802}"/>
              </a:ext>
            </a:extLst>
          </p:cNvPr>
          <p:cNvSpPr>
            <a:spLocks noGrp="1"/>
          </p:cNvSpPr>
          <p:nvPr>
            <p:ph type="sldNum" sz="quarter" idx="12"/>
          </p:nvPr>
        </p:nvSpPr>
        <p:spPr/>
        <p:txBody>
          <a:bodyPr/>
          <a:lstStyle/>
          <a:p>
            <a:fld id="{EBB65A97-54BA-414B-A1DC-23EE810293D3}" type="slidenum">
              <a:rPr lang="da-DK" smtClean="0"/>
              <a:t>‹nr.›</a:t>
            </a:fld>
            <a:endParaRPr lang="da-DK"/>
          </a:p>
        </p:txBody>
      </p:sp>
    </p:spTree>
    <p:extLst>
      <p:ext uri="{BB962C8B-B14F-4D97-AF65-F5344CB8AC3E}">
        <p14:creationId xmlns:p14="http://schemas.microsoft.com/office/powerpoint/2010/main" val="14022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ACFD314-1E73-8B42-85E1-B0F5DDFC3AB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1F3D8B0-52B3-7346-8FCA-AC2D4E6A6A6C}"/>
              </a:ext>
            </a:extLst>
          </p:cNvPr>
          <p:cNvSpPr>
            <a:spLocks noGrp="1"/>
          </p:cNvSpPr>
          <p:nvPr>
            <p:ph type="body" orient="vert" idx="1"/>
          </p:nvPr>
        </p:nvSpPr>
        <p:spPr>
          <a:xfrm>
            <a:off x="838200" y="365125"/>
            <a:ext cx="7734300" cy="5811838"/>
          </a:xfrm>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2F079016-346C-3A4A-BEBB-66A282193F92}"/>
              </a:ext>
            </a:extLst>
          </p:cNvPr>
          <p:cNvSpPr>
            <a:spLocks noGrp="1"/>
          </p:cNvSpPr>
          <p:nvPr>
            <p:ph type="dt" sz="half" idx="10"/>
          </p:nvPr>
        </p:nvSpPr>
        <p:spPr/>
        <p:txBody>
          <a:bodyPr/>
          <a:lstStyle/>
          <a:p>
            <a:fld id="{C3DC9A0F-7D46-7341-A6FF-96C2CEFCD02D}" type="datetimeFigureOut">
              <a:rPr lang="da-DK" smtClean="0"/>
              <a:t>06/05/2019</a:t>
            </a:fld>
            <a:endParaRPr lang="da-DK"/>
          </a:p>
        </p:txBody>
      </p:sp>
      <p:sp>
        <p:nvSpPr>
          <p:cNvPr id="5" name="Pladsholder til sidefod 4">
            <a:extLst>
              <a:ext uri="{FF2B5EF4-FFF2-40B4-BE49-F238E27FC236}">
                <a16:creationId xmlns:a16="http://schemas.microsoft.com/office/drawing/2014/main" id="{D64DB1DB-4D0F-0645-ABF3-B645542EFEA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970D624-F38F-CD4E-9E00-88C940F25193}"/>
              </a:ext>
            </a:extLst>
          </p:cNvPr>
          <p:cNvSpPr>
            <a:spLocks noGrp="1"/>
          </p:cNvSpPr>
          <p:nvPr>
            <p:ph type="sldNum" sz="quarter" idx="12"/>
          </p:nvPr>
        </p:nvSpPr>
        <p:spPr/>
        <p:txBody>
          <a:bodyPr/>
          <a:lstStyle/>
          <a:p>
            <a:fld id="{EBB65A97-54BA-414B-A1DC-23EE810293D3}" type="slidenum">
              <a:rPr lang="da-DK" smtClean="0"/>
              <a:t>‹nr.›</a:t>
            </a:fld>
            <a:endParaRPr lang="da-DK"/>
          </a:p>
        </p:txBody>
      </p:sp>
    </p:spTree>
    <p:extLst>
      <p:ext uri="{BB962C8B-B14F-4D97-AF65-F5344CB8AC3E}">
        <p14:creationId xmlns:p14="http://schemas.microsoft.com/office/powerpoint/2010/main" val="178847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70486-6104-3943-9846-472D548B6A0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5E60C14-6EA5-2B43-A8A8-65213A3C05F8}"/>
              </a:ext>
            </a:extLst>
          </p:cNvPr>
          <p:cNvSpPr>
            <a:spLocks noGrp="1"/>
          </p:cNvSpPr>
          <p:nvPr>
            <p:ph idx="1"/>
          </p:nvPr>
        </p:nvSpPr>
        <p:spPr/>
        <p:txBody>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F6185F92-0489-8B48-BBAA-EF03E772A938}"/>
              </a:ext>
            </a:extLst>
          </p:cNvPr>
          <p:cNvSpPr>
            <a:spLocks noGrp="1"/>
          </p:cNvSpPr>
          <p:nvPr>
            <p:ph type="dt" sz="half" idx="10"/>
          </p:nvPr>
        </p:nvSpPr>
        <p:spPr/>
        <p:txBody>
          <a:bodyPr/>
          <a:lstStyle/>
          <a:p>
            <a:fld id="{C3DC9A0F-7D46-7341-A6FF-96C2CEFCD02D}" type="datetimeFigureOut">
              <a:rPr lang="da-DK" smtClean="0"/>
              <a:t>06/05/2019</a:t>
            </a:fld>
            <a:endParaRPr lang="da-DK"/>
          </a:p>
        </p:txBody>
      </p:sp>
      <p:sp>
        <p:nvSpPr>
          <p:cNvPr id="5" name="Pladsholder til sidefod 4">
            <a:extLst>
              <a:ext uri="{FF2B5EF4-FFF2-40B4-BE49-F238E27FC236}">
                <a16:creationId xmlns:a16="http://schemas.microsoft.com/office/drawing/2014/main" id="{A242C89D-F706-C34E-9D7F-D077A00397A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51A9D69-E4A9-3E4C-B659-9CFB42350EBD}"/>
              </a:ext>
            </a:extLst>
          </p:cNvPr>
          <p:cNvSpPr>
            <a:spLocks noGrp="1"/>
          </p:cNvSpPr>
          <p:nvPr>
            <p:ph type="sldNum" sz="quarter" idx="12"/>
          </p:nvPr>
        </p:nvSpPr>
        <p:spPr/>
        <p:txBody>
          <a:bodyPr/>
          <a:lstStyle/>
          <a:p>
            <a:fld id="{EBB65A97-54BA-414B-A1DC-23EE810293D3}" type="slidenum">
              <a:rPr lang="da-DK" smtClean="0"/>
              <a:t>‹nr.›</a:t>
            </a:fld>
            <a:endParaRPr lang="da-DK"/>
          </a:p>
        </p:txBody>
      </p:sp>
    </p:spTree>
    <p:extLst>
      <p:ext uri="{BB962C8B-B14F-4D97-AF65-F5344CB8AC3E}">
        <p14:creationId xmlns:p14="http://schemas.microsoft.com/office/powerpoint/2010/main" val="1037282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DF1B4-3D1A-4447-B46F-7F86E5C9E1B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B29F32E-EAD3-9149-B3C2-B7FD8D5061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95689EB7-1327-1144-B650-A7BC54C42796}"/>
              </a:ext>
            </a:extLst>
          </p:cNvPr>
          <p:cNvSpPr>
            <a:spLocks noGrp="1"/>
          </p:cNvSpPr>
          <p:nvPr>
            <p:ph type="dt" sz="half" idx="10"/>
          </p:nvPr>
        </p:nvSpPr>
        <p:spPr/>
        <p:txBody>
          <a:bodyPr/>
          <a:lstStyle/>
          <a:p>
            <a:fld id="{C3DC9A0F-7D46-7341-A6FF-96C2CEFCD02D}" type="datetimeFigureOut">
              <a:rPr lang="da-DK" smtClean="0"/>
              <a:t>06/05/2019</a:t>
            </a:fld>
            <a:endParaRPr lang="da-DK"/>
          </a:p>
        </p:txBody>
      </p:sp>
      <p:sp>
        <p:nvSpPr>
          <p:cNvPr id="5" name="Pladsholder til sidefod 4">
            <a:extLst>
              <a:ext uri="{FF2B5EF4-FFF2-40B4-BE49-F238E27FC236}">
                <a16:creationId xmlns:a16="http://schemas.microsoft.com/office/drawing/2014/main" id="{4C5A7009-34E9-3541-AED5-9F113B8E78D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97E41A6-1BCB-0547-AE5C-757DCED07125}"/>
              </a:ext>
            </a:extLst>
          </p:cNvPr>
          <p:cNvSpPr>
            <a:spLocks noGrp="1"/>
          </p:cNvSpPr>
          <p:nvPr>
            <p:ph type="sldNum" sz="quarter" idx="12"/>
          </p:nvPr>
        </p:nvSpPr>
        <p:spPr/>
        <p:txBody>
          <a:bodyPr/>
          <a:lstStyle/>
          <a:p>
            <a:fld id="{EBB65A97-54BA-414B-A1DC-23EE810293D3}" type="slidenum">
              <a:rPr lang="da-DK" smtClean="0"/>
              <a:t>‹nr.›</a:t>
            </a:fld>
            <a:endParaRPr lang="da-DK"/>
          </a:p>
        </p:txBody>
      </p:sp>
    </p:spTree>
    <p:extLst>
      <p:ext uri="{BB962C8B-B14F-4D97-AF65-F5344CB8AC3E}">
        <p14:creationId xmlns:p14="http://schemas.microsoft.com/office/powerpoint/2010/main" val="109758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C3402-675F-1343-B966-FB19DC4231B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7F7782B-F8C3-5040-89EE-0A7F02805C39}"/>
              </a:ext>
            </a:extLst>
          </p:cNvPr>
          <p:cNvSpPr>
            <a:spLocks noGrp="1"/>
          </p:cNvSpPr>
          <p:nvPr>
            <p:ph sz="half" idx="1"/>
          </p:nvPr>
        </p:nvSpPr>
        <p:spPr>
          <a:xfrm>
            <a:off x="838200" y="1825625"/>
            <a:ext cx="5181600" cy="4351338"/>
          </a:xfrm>
        </p:spPr>
        <p:txBody>
          <a:body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9F84116B-F854-534B-B77C-C8DAC49067D0}"/>
              </a:ext>
            </a:extLst>
          </p:cNvPr>
          <p:cNvSpPr>
            <a:spLocks noGrp="1"/>
          </p:cNvSpPr>
          <p:nvPr>
            <p:ph sz="half" idx="2"/>
          </p:nvPr>
        </p:nvSpPr>
        <p:spPr>
          <a:xfrm>
            <a:off x="6172200" y="1825625"/>
            <a:ext cx="5181600" cy="4351338"/>
          </a:xfrm>
        </p:spPr>
        <p:txBody>
          <a:body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517C6AB2-F0C2-8C40-9F4B-60BFF52FEF40}"/>
              </a:ext>
            </a:extLst>
          </p:cNvPr>
          <p:cNvSpPr>
            <a:spLocks noGrp="1"/>
          </p:cNvSpPr>
          <p:nvPr>
            <p:ph type="dt" sz="half" idx="10"/>
          </p:nvPr>
        </p:nvSpPr>
        <p:spPr/>
        <p:txBody>
          <a:bodyPr/>
          <a:lstStyle/>
          <a:p>
            <a:fld id="{C3DC9A0F-7D46-7341-A6FF-96C2CEFCD02D}" type="datetimeFigureOut">
              <a:rPr lang="da-DK" smtClean="0"/>
              <a:t>06/05/2019</a:t>
            </a:fld>
            <a:endParaRPr lang="da-DK"/>
          </a:p>
        </p:txBody>
      </p:sp>
      <p:sp>
        <p:nvSpPr>
          <p:cNvPr id="6" name="Pladsholder til sidefod 5">
            <a:extLst>
              <a:ext uri="{FF2B5EF4-FFF2-40B4-BE49-F238E27FC236}">
                <a16:creationId xmlns:a16="http://schemas.microsoft.com/office/drawing/2014/main" id="{E22BC745-01B3-B24C-8673-405A768E46A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12B5459-164C-9242-82FB-DF5585FEC5C4}"/>
              </a:ext>
            </a:extLst>
          </p:cNvPr>
          <p:cNvSpPr>
            <a:spLocks noGrp="1"/>
          </p:cNvSpPr>
          <p:nvPr>
            <p:ph type="sldNum" sz="quarter" idx="12"/>
          </p:nvPr>
        </p:nvSpPr>
        <p:spPr/>
        <p:txBody>
          <a:bodyPr/>
          <a:lstStyle/>
          <a:p>
            <a:fld id="{EBB65A97-54BA-414B-A1DC-23EE810293D3}" type="slidenum">
              <a:rPr lang="da-DK" smtClean="0"/>
              <a:t>‹nr.›</a:t>
            </a:fld>
            <a:endParaRPr lang="da-DK"/>
          </a:p>
        </p:txBody>
      </p:sp>
    </p:spTree>
    <p:extLst>
      <p:ext uri="{BB962C8B-B14F-4D97-AF65-F5344CB8AC3E}">
        <p14:creationId xmlns:p14="http://schemas.microsoft.com/office/powerpoint/2010/main" val="125393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17171-E5BD-BB43-A607-3B20D38884EF}"/>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EBFE2EF-E118-1C4E-B268-0EFBAE692B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BA72139D-32D2-8C4B-851F-3B960A092586}"/>
              </a:ext>
            </a:extLst>
          </p:cNvPr>
          <p:cNvSpPr>
            <a:spLocks noGrp="1"/>
          </p:cNvSpPr>
          <p:nvPr>
            <p:ph sz="half" idx="2"/>
          </p:nvPr>
        </p:nvSpPr>
        <p:spPr>
          <a:xfrm>
            <a:off x="839788" y="2505075"/>
            <a:ext cx="5157787" cy="3684588"/>
          </a:xfrm>
        </p:spPr>
        <p:txBody>
          <a:bodyPr/>
          <a:lstStyle/>
          <a:p>
            <a:r>
              <a:rPr lang="da-DK"/>
              <a:t>Rediger teksttypografien i masteren
Andet niveau
Tredje niveau
Fjerde niveau
Femte niveau</a:t>
            </a:r>
          </a:p>
        </p:txBody>
      </p:sp>
      <p:sp>
        <p:nvSpPr>
          <p:cNvPr id="5" name="Pladsholder til tekst 4">
            <a:extLst>
              <a:ext uri="{FF2B5EF4-FFF2-40B4-BE49-F238E27FC236}">
                <a16:creationId xmlns:a16="http://schemas.microsoft.com/office/drawing/2014/main" id="{1C0440AE-3C64-E24D-B410-E2395D183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6" name="Pladsholder til indhold 5">
            <a:extLst>
              <a:ext uri="{FF2B5EF4-FFF2-40B4-BE49-F238E27FC236}">
                <a16:creationId xmlns:a16="http://schemas.microsoft.com/office/drawing/2014/main" id="{F5416730-7506-2B43-BAC4-2670C9013720}"/>
              </a:ext>
            </a:extLst>
          </p:cNvPr>
          <p:cNvSpPr>
            <a:spLocks noGrp="1"/>
          </p:cNvSpPr>
          <p:nvPr>
            <p:ph sz="quarter" idx="4"/>
          </p:nvPr>
        </p:nvSpPr>
        <p:spPr>
          <a:xfrm>
            <a:off x="6172200" y="2505075"/>
            <a:ext cx="5183188" cy="3684588"/>
          </a:xfrm>
        </p:spPr>
        <p:txBody>
          <a:bodyPr/>
          <a:lstStyle/>
          <a:p>
            <a:r>
              <a:rPr lang="da-DK"/>
              <a:t>Rediger teksttypografien i masteren
Andet niveau
Tredje niveau
Fjerde niveau
Femte niveau</a:t>
            </a:r>
          </a:p>
        </p:txBody>
      </p:sp>
      <p:sp>
        <p:nvSpPr>
          <p:cNvPr id="7" name="Pladsholder til dato 6">
            <a:extLst>
              <a:ext uri="{FF2B5EF4-FFF2-40B4-BE49-F238E27FC236}">
                <a16:creationId xmlns:a16="http://schemas.microsoft.com/office/drawing/2014/main" id="{B079FFC0-09E1-6648-BAF0-6F0DD54118E8}"/>
              </a:ext>
            </a:extLst>
          </p:cNvPr>
          <p:cNvSpPr>
            <a:spLocks noGrp="1"/>
          </p:cNvSpPr>
          <p:nvPr>
            <p:ph type="dt" sz="half" idx="10"/>
          </p:nvPr>
        </p:nvSpPr>
        <p:spPr/>
        <p:txBody>
          <a:bodyPr/>
          <a:lstStyle/>
          <a:p>
            <a:fld id="{C3DC9A0F-7D46-7341-A6FF-96C2CEFCD02D}" type="datetimeFigureOut">
              <a:rPr lang="da-DK" smtClean="0"/>
              <a:t>06/05/2019</a:t>
            </a:fld>
            <a:endParaRPr lang="da-DK"/>
          </a:p>
        </p:txBody>
      </p:sp>
      <p:sp>
        <p:nvSpPr>
          <p:cNvPr id="8" name="Pladsholder til sidefod 7">
            <a:extLst>
              <a:ext uri="{FF2B5EF4-FFF2-40B4-BE49-F238E27FC236}">
                <a16:creationId xmlns:a16="http://schemas.microsoft.com/office/drawing/2014/main" id="{4702AA0B-1EAB-DB46-ACA7-686632550C2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6341EA7-CD47-EC46-BDC5-118C939ECE8E}"/>
              </a:ext>
            </a:extLst>
          </p:cNvPr>
          <p:cNvSpPr>
            <a:spLocks noGrp="1"/>
          </p:cNvSpPr>
          <p:nvPr>
            <p:ph type="sldNum" sz="quarter" idx="12"/>
          </p:nvPr>
        </p:nvSpPr>
        <p:spPr/>
        <p:txBody>
          <a:bodyPr/>
          <a:lstStyle/>
          <a:p>
            <a:fld id="{EBB65A97-54BA-414B-A1DC-23EE810293D3}" type="slidenum">
              <a:rPr lang="da-DK" smtClean="0"/>
              <a:t>‹nr.›</a:t>
            </a:fld>
            <a:endParaRPr lang="da-DK"/>
          </a:p>
        </p:txBody>
      </p:sp>
    </p:spTree>
    <p:extLst>
      <p:ext uri="{BB962C8B-B14F-4D97-AF65-F5344CB8AC3E}">
        <p14:creationId xmlns:p14="http://schemas.microsoft.com/office/powerpoint/2010/main" val="299628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70009A-80F4-B84F-843E-56390396B27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4B29A54-87AF-4D45-88EF-392CED6D4C64}"/>
              </a:ext>
            </a:extLst>
          </p:cNvPr>
          <p:cNvSpPr>
            <a:spLocks noGrp="1"/>
          </p:cNvSpPr>
          <p:nvPr>
            <p:ph type="dt" sz="half" idx="10"/>
          </p:nvPr>
        </p:nvSpPr>
        <p:spPr/>
        <p:txBody>
          <a:bodyPr/>
          <a:lstStyle/>
          <a:p>
            <a:fld id="{C3DC9A0F-7D46-7341-A6FF-96C2CEFCD02D}" type="datetimeFigureOut">
              <a:rPr lang="da-DK" smtClean="0"/>
              <a:t>06/05/2019</a:t>
            </a:fld>
            <a:endParaRPr lang="da-DK"/>
          </a:p>
        </p:txBody>
      </p:sp>
      <p:sp>
        <p:nvSpPr>
          <p:cNvPr id="4" name="Pladsholder til sidefod 3">
            <a:extLst>
              <a:ext uri="{FF2B5EF4-FFF2-40B4-BE49-F238E27FC236}">
                <a16:creationId xmlns:a16="http://schemas.microsoft.com/office/drawing/2014/main" id="{F34D276D-3A84-7B42-A1CB-2FD707195B4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9D06C03-6FD2-E546-BBFF-85832488B047}"/>
              </a:ext>
            </a:extLst>
          </p:cNvPr>
          <p:cNvSpPr>
            <a:spLocks noGrp="1"/>
          </p:cNvSpPr>
          <p:nvPr>
            <p:ph type="sldNum" sz="quarter" idx="12"/>
          </p:nvPr>
        </p:nvSpPr>
        <p:spPr/>
        <p:txBody>
          <a:bodyPr/>
          <a:lstStyle/>
          <a:p>
            <a:fld id="{EBB65A97-54BA-414B-A1DC-23EE810293D3}" type="slidenum">
              <a:rPr lang="da-DK" smtClean="0"/>
              <a:t>‹nr.›</a:t>
            </a:fld>
            <a:endParaRPr lang="da-DK"/>
          </a:p>
        </p:txBody>
      </p:sp>
    </p:spTree>
    <p:extLst>
      <p:ext uri="{BB962C8B-B14F-4D97-AF65-F5344CB8AC3E}">
        <p14:creationId xmlns:p14="http://schemas.microsoft.com/office/powerpoint/2010/main" val="266042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F238EAB-F17E-5A45-B381-6CB273DDD473}"/>
              </a:ext>
            </a:extLst>
          </p:cNvPr>
          <p:cNvSpPr>
            <a:spLocks noGrp="1"/>
          </p:cNvSpPr>
          <p:nvPr>
            <p:ph type="dt" sz="half" idx="10"/>
          </p:nvPr>
        </p:nvSpPr>
        <p:spPr/>
        <p:txBody>
          <a:bodyPr/>
          <a:lstStyle/>
          <a:p>
            <a:fld id="{C3DC9A0F-7D46-7341-A6FF-96C2CEFCD02D}" type="datetimeFigureOut">
              <a:rPr lang="da-DK" smtClean="0"/>
              <a:t>06/05/2019</a:t>
            </a:fld>
            <a:endParaRPr lang="da-DK"/>
          </a:p>
        </p:txBody>
      </p:sp>
      <p:sp>
        <p:nvSpPr>
          <p:cNvPr id="3" name="Pladsholder til sidefod 2">
            <a:extLst>
              <a:ext uri="{FF2B5EF4-FFF2-40B4-BE49-F238E27FC236}">
                <a16:creationId xmlns:a16="http://schemas.microsoft.com/office/drawing/2014/main" id="{845885E0-181E-F441-9C4A-78BE6E2C5995}"/>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8D8D89E-29F0-3D4F-BDE0-7329DA0E2C50}"/>
              </a:ext>
            </a:extLst>
          </p:cNvPr>
          <p:cNvSpPr>
            <a:spLocks noGrp="1"/>
          </p:cNvSpPr>
          <p:nvPr>
            <p:ph type="sldNum" sz="quarter" idx="12"/>
          </p:nvPr>
        </p:nvSpPr>
        <p:spPr/>
        <p:txBody>
          <a:bodyPr/>
          <a:lstStyle/>
          <a:p>
            <a:fld id="{EBB65A97-54BA-414B-A1DC-23EE810293D3}" type="slidenum">
              <a:rPr lang="da-DK" smtClean="0"/>
              <a:t>‹nr.›</a:t>
            </a:fld>
            <a:endParaRPr lang="da-DK"/>
          </a:p>
        </p:txBody>
      </p:sp>
    </p:spTree>
    <p:extLst>
      <p:ext uri="{BB962C8B-B14F-4D97-AF65-F5344CB8AC3E}">
        <p14:creationId xmlns:p14="http://schemas.microsoft.com/office/powerpoint/2010/main" val="54499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2A5D7-A6F1-5B44-8C0F-07B33BF8938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89169B2-9DAF-FD4F-8E28-B044DDD517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a-DK"/>
              <a:t>Rediger teksttypografien i masteren
Andet niveau
Tredje niveau
Fjerde niveau
Femte niveau</a:t>
            </a:r>
          </a:p>
        </p:txBody>
      </p:sp>
      <p:sp>
        <p:nvSpPr>
          <p:cNvPr id="4" name="Pladsholder til tekst 3">
            <a:extLst>
              <a:ext uri="{FF2B5EF4-FFF2-40B4-BE49-F238E27FC236}">
                <a16:creationId xmlns:a16="http://schemas.microsoft.com/office/drawing/2014/main" id="{84102876-BE21-8840-AA4A-6FA64F6A1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CE8AAA33-0F1F-754D-B85F-853BEA057B7F}"/>
              </a:ext>
            </a:extLst>
          </p:cNvPr>
          <p:cNvSpPr>
            <a:spLocks noGrp="1"/>
          </p:cNvSpPr>
          <p:nvPr>
            <p:ph type="dt" sz="half" idx="10"/>
          </p:nvPr>
        </p:nvSpPr>
        <p:spPr/>
        <p:txBody>
          <a:bodyPr/>
          <a:lstStyle/>
          <a:p>
            <a:fld id="{C3DC9A0F-7D46-7341-A6FF-96C2CEFCD02D}" type="datetimeFigureOut">
              <a:rPr lang="da-DK" smtClean="0"/>
              <a:t>06/05/2019</a:t>
            </a:fld>
            <a:endParaRPr lang="da-DK"/>
          </a:p>
        </p:txBody>
      </p:sp>
      <p:sp>
        <p:nvSpPr>
          <p:cNvPr id="6" name="Pladsholder til sidefod 5">
            <a:extLst>
              <a:ext uri="{FF2B5EF4-FFF2-40B4-BE49-F238E27FC236}">
                <a16:creationId xmlns:a16="http://schemas.microsoft.com/office/drawing/2014/main" id="{E7EB4480-853C-EC44-8337-B94D873A600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05B4F25-2161-3E40-8DFE-057733AC449F}"/>
              </a:ext>
            </a:extLst>
          </p:cNvPr>
          <p:cNvSpPr>
            <a:spLocks noGrp="1"/>
          </p:cNvSpPr>
          <p:nvPr>
            <p:ph type="sldNum" sz="quarter" idx="12"/>
          </p:nvPr>
        </p:nvSpPr>
        <p:spPr/>
        <p:txBody>
          <a:bodyPr/>
          <a:lstStyle/>
          <a:p>
            <a:fld id="{EBB65A97-54BA-414B-A1DC-23EE810293D3}" type="slidenum">
              <a:rPr lang="da-DK" smtClean="0"/>
              <a:t>‹nr.›</a:t>
            </a:fld>
            <a:endParaRPr lang="da-DK"/>
          </a:p>
        </p:txBody>
      </p:sp>
    </p:spTree>
    <p:extLst>
      <p:ext uri="{BB962C8B-B14F-4D97-AF65-F5344CB8AC3E}">
        <p14:creationId xmlns:p14="http://schemas.microsoft.com/office/powerpoint/2010/main" val="319079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0CC66-CAA8-5347-A56C-29217243A12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9DDECDF-98E8-6D41-AB67-338B97C883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6E9C4B21-39E5-CA49-B0D4-581BF581F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42616370-8490-4B4B-8327-99C7A0365EC9}"/>
              </a:ext>
            </a:extLst>
          </p:cNvPr>
          <p:cNvSpPr>
            <a:spLocks noGrp="1"/>
          </p:cNvSpPr>
          <p:nvPr>
            <p:ph type="dt" sz="half" idx="10"/>
          </p:nvPr>
        </p:nvSpPr>
        <p:spPr/>
        <p:txBody>
          <a:bodyPr/>
          <a:lstStyle/>
          <a:p>
            <a:fld id="{C3DC9A0F-7D46-7341-A6FF-96C2CEFCD02D}" type="datetimeFigureOut">
              <a:rPr lang="da-DK" smtClean="0"/>
              <a:t>06/05/2019</a:t>
            </a:fld>
            <a:endParaRPr lang="da-DK"/>
          </a:p>
        </p:txBody>
      </p:sp>
      <p:sp>
        <p:nvSpPr>
          <p:cNvPr id="6" name="Pladsholder til sidefod 5">
            <a:extLst>
              <a:ext uri="{FF2B5EF4-FFF2-40B4-BE49-F238E27FC236}">
                <a16:creationId xmlns:a16="http://schemas.microsoft.com/office/drawing/2014/main" id="{DFE5E7AA-488D-9745-95BE-40C9AECA61D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7F0A535-0C5A-384B-AEF0-86DD54E2E181}"/>
              </a:ext>
            </a:extLst>
          </p:cNvPr>
          <p:cNvSpPr>
            <a:spLocks noGrp="1"/>
          </p:cNvSpPr>
          <p:nvPr>
            <p:ph type="sldNum" sz="quarter" idx="12"/>
          </p:nvPr>
        </p:nvSpPr>
        <p:spPr/>
        <p:txBody>
          <a:bodyPr/>
          <a:lstStyle/>
          <a:p>
            <a:fld id="{EBB65A97-54BA-414B-A1DC-23EE810293D3}" type="slidenum">
              <a:rPr lang="da-DK" smtClean="0"/>
              <a:t>‹nr.›</a:t>
            </a:fld>
            <a:endParaRPr lang="da-DK"/>
          </a:p>
        </p:txBody>
      </p:sp>
    </p:spTree>
    <p:extLst>
      <p:ext uri="{BB962C8B-B14F-4D97-AF65-F5344CB8AC3E}">
        <p14:creationId xmlns:p14="http://schemas.microsoft.com/office/powerpoint/2010/main" val="1524583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l="-7000" r="-7000"/>
          </a:stretch>
        </a:blip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2AC3BC3-2CAE-4A49-ADBE-146F1F050E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B11742E-AEE7-8349-A078-16F3FB681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255741EB-86F9-3343-B3AD-506B9B1A8F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C9A0F-7D46-7341-A6FF-96C2CEFCD02D}" type="datetimeFigureOut">
              <a:rPr lang="da-DK" smtClean="0"/>
              <a:t>06/05/2019</a:t>
            </a:fld>
            <a:endParaRPr lang="da-DK"/>
          </a:p>
        </p:txBody>
      </p:sp>
      <p:sp>
        <p:nvSpPr>
          <p:cNvPr id="5" name="Pladsholder til sidefod 4">
            <a:extLst>
              <a:ext uri="{FF2B5EF4-FFF2-40B4-BE49-F238E27FC236}">
                <a16:creationId xmlns:a16="http://schemas.microsoft.com/office/drawing/2014/main" id="{8F8C98E7-E8A7-0542-A274-1EF3957D0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F07ED9C0-0125-9E46-AA7F-D09E1D8BED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65A97-54BA-414B-A1DC-23EE810293D3}" type="slidenum">
              <a:rPr lang="da-DK" smtClean="0"/>
              <a:t>‹nr.›</a:t>
            </a:fld>
            <a:endParaRPr lang="da-DK"/>
          </a:p>
        </p:txBody>
      </p:sp>
    </p:spTree>
    <p:extLst>
      <p:ext uri="{BB962C8B-B14F-4D97-AF65-F5344CB8AC3E}">
        <p14:creationId xmlns:p14="http://schemas.microsoft.com/office/powerpoint/2010/main" val="3227512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enstoredanske.dk/Krop%2c_psyke_og_sundhed/Sundhedsvidenskab/Organl%c3%a6re_og_speciel_histologi/%c3%b8re" TargetMode="External"/><Relationship Id="rId2" Type="http://schemas.openxmlformats.org/officeDocument/2006/relationships/hyperlink" Target="http://denstoredanske.dk/Krop%2c_psyke_og_sundhed/Sundhedsvidenskab/Fysiologi/balancesa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F75D06D6-81A5-3143-AB62-C7FA80C06CE7}"/>
              </a:ext>
            </a:extLst>
          </p:cNvPr>
          <p:cNvPicPr>
            <a:picLocks noChangeAspect="1"/>
          </p:cNvPicPr>
          <p:nvPr/>
        </p:nvPicPr>
        <p:blipFill>
          <a:blip r:embed="rId2"/>
          <a:stretch>
            <a:fillRect/>
          </a:stretch>
        </p:blipFill>
        <p:spPr>
          <a:xfrm>
            <a:off x="28832" y="1"/>
            <a:ext cx="12192000" cy="6858000"/>
          </a:xfrm>
          <a:prstGeom prst="rect">
            <a:avLst/>
          </a:prstGeom>
        </p:spPr>
      </p:pic>
      <p:sp>
        <p:nvSpPr>
          <p:cNvPr id="2" name="Titel 1">
            <a:extLst>
              <a:ext uri="{FF2B5EF4-FFF2-40B4-BE49-F238E27FC236}">
                <a16:creationId xmlns:a16="http://schemas.microsoft.com/office/drawing/2014/main" id="{E75C16CE-F8F2-BC4E-916A-6C2EC0C7C9BE}"/>
              </a:ext>
            </a:extLst>
          </p:cNvPr>
          <p:cNvSpPr>
            <a:spLocks noGrp="1"/>
          </p:cNvSpPr>
          <p:nvPr>
            <p:ph type="ctrTitle"/>
          </p:nvPr>
        </p:nvSpPr>
        <p:spPr/>
        <p:txBody>
          <a:bodyPr/>
          <a:lstStyle/>
          <a:p>
            <a:r>
              <a:rPr lang="da-DK" dirty="0">
                <a:solidFill>
                  <a:schemeClr val="bg1"/>
                </a:solidFill>
              </a:rPr>
              <a:t>SCREEN-DANCE</a:t>
            </a:r>
          </a:p>
        </p:txBody>
      </p:sp>
      <p:sp>
        <p:nvSpPr>
          <p:cNvPr id="3" name="Undertitel 2">
            <a:extLst>
              <a:ext uri="{FF2B5EF4-FFF2-40B4-BE49-F238E27FC236}">
                <a16:creationId xmlns:a16="http://schemas.microsoft.com/office/drawing/2014/main" id="{F760BD09-1F78-CA47-B034-846053091455}"/>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3945009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02D1A2-E2AB-F14E-824E-8B9C7B16B787}"/>
              </a:ext>
            </a:extLst>
          </p:cNvPr>
          <p:cNvSpPr>
            <a:spLocks noGrp="1"/>
          </p:cNvSpPr>
          <p:nvPr>
            <p:ph type="title"/>
          </p:nvPr>
        </p:nvSpPr>
        <p:spPr/>
        <p:txBody>
          <a:bodyPr/>
          <a:lstStyle/>
          <a:p>
            <a:r>
              <a:rPr lang="da-DK" dirty="0"/>
              <a:t>Resten af modulet:</a:t>
            </a:r>
          </a:p>
        </p:txBody>
      </p:sp>
      <p:sp>
        <p:nvSpPr>
          <p:cNvPr id="3" name="Pladsholder til indhold 2">
            <a:extLst>
              <a:ext uri="{FF2B5EF4-FFF2-40B4-BE49-F238E27FC236}">
                <a16:creationId xmlns:a16="http://schemas.microsoft.com/office/drawing/2014/main" id="{7D5EBFED-6124-A64F-954B-7106DE4FE319}"/>
              </a:ext>
            </a:extLst>
          </p:cNvPr>
          <p:cNvSpPr>
            <a:spLocks noGrp="1"/>
          </p:cNvSpPr>
          <p:nvPr>
            <p:ph idx="1"/>
          </p:nvPr>
        </p:nvSpPr>
        <p:spPr/>
        <p:txBody>
          <a:bodyPr>
            <a:normAutofit lnSpcReduction="10000"/>
          </a:bodyPr>
          <a:lstStyle/>
          <a:p>
            <a:pPr marL="0" indent="0">
              <a:buNone/>
            </a:pPr>
            <a:r>
              <a:rPr lang="da-DK" dirty="0"/>
              <a:t> </a:t>
            </a:r>
          </a:p>
          <a:p>
            <a:pPr marL="0" indent="0">
              <a:buNone/>
            </a:pPr>
            <a:r>
              <a:rPr lang="da-DK" dirty="0"/>
              <a:t>Gå sammen i mindre grupper og udvælg to af film fra listen der også var lektie. De to klip skal være fra forskellig genre og to grupper må ikke arbejde med de samme film</a:t>
            </a:r>
          </a:p>
          <a:p>
            <a:pPr marL="0" indent="0">
              <a:buNone/>
            </a:pPr>
            <a:r>
              <a:rPr lang="da-DK" dirty="0"/>
              <a:t>Analysere de valgfri film ud fra de analyseskemaer der er givet i dette PP.</a:t>
            </a:r>
          </a:p>
          <a:p>
            <a:pPr marL="0" indent="0">
              <a:buNone/>
            </a:pPr>
            <a:r>
              <a:rPr lang="da-DK" dirty="0"/>
              <a:t> </a:t>
            </a:r>
          </a:p>
          <a:p>
            <a:pPr marL="0" indent="0">
              <a:buNone/>
            </a:pPr>
            <a:r>
              <a:rPr lang="da-DK" dirty="0"/>
              <a:t>Fremlæg jeres analyser for de andre grupper.</a:t>
            </a:r>
          </a:p>
          <a:p>
            <a:pPr marL="0" indent="0">
              <a:buNone/>
            </a:pPr>
            <a:r>
              <a:rPr lang="da-DK" dirty="0"/>
              <a:t>Hvis der er tid skal man starte med at ide-udvikle til egen </a:t>
            </a:r>
            <a:r>
              <a:rPr lang="da-DK" dirty="0" err="1"/>
              <a:t>screendance</a:t>
            </a:r>
            <a:r>
              <a:rPr lang="da-DK" dirty="0"/>
              <a:t> der skal udarbejdes efter påske.</a:t>
            </a:r>
          </a:p>
          <a:p>
            <a:endParaRPr lang="da-DK" dirty="0"/>
          </a:p>
        </p:txBody>
      </p:sp>
    </p:spTree>
    <p:extLst>
      <p:ext uri="{BB962C8B-B14F-4D97-AF65-F5344CB8AC3E}">
        <p14:creationId xmlns:p14="http://schemas.microsoft.com/office/powerpoint/2010/main" val="10980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B55D9-93A8-CE4B-BA24-57E34A7626DF}"/>
              </a:ext>
            </a:extLst>
          </p:cNvPr>
          <p:cNvSpPr>
            <a:spLocks noGrp="1"/>
          </p:cNvSpPr>
          <p:nvPr>
            <p:ph type="title"/>
          </p:nvPr>
        </p:nvSpPr>
        <p:spPr/>
        <p:txBody>
          <a:bodyPr/>
          <a:lstStyle/>
          <a:p>
            <a:r>
              <a:rPr lang="da-DK" dirty="0"/>
              <a:t>Screen-dance er…..</a:t>
            </a:r>
          </a:p>
        </p:txBody>
      </p:sp>
      <p:sp>
        <p:nvSpPr>
          <p:cNvPr id="3" name="Pladsholder til indhold 2">
            <a:extLst>
              <a:ext uri="{FF2B5EF4-FFF2-40B4-BE49-F238E27FC236}">
                <a16:creationId xmlns:a16="http://schemas.microsoft.com/office/drawing/2014/main" id="{658B37BA-9CB0-8D48-AA04-7DC84FB350D3}"/>
              </a:ext>
            </a:extLst>
          </p:cNvPr>
          <p:cNvSpPr>
            <a:spLocks noGrp="1"/>
          </p:cNvSpPr>
          <p:nvPr>
            <p:ph idx="1"/>
          </p:nvPr>
        </p:nvSpPr>
        <p:spPr>
          <a:xfrm>
            <a:off x="838200" y="2861211"/>
            <a:ext cx="10515600" cy="4351338"/>
          </a:xfrm>
        </p:spPr>
        <p:txBody>
          <a:bodyPr>
            <a:normAutofit/>
          </a:bodyPr>
          <a:lstStyle/>
          <a:p>
            <a:pPr marL="0" indent="0" algn="ctr">
              <a:buNone/>
            </a:pPr>
            <a:r>
              <a:rPr lang="da-DK" sz="4000" dirty="0"/>
              <a:t>		… en overordnet betegnelse for dans, 		der har det medierede element tilfælles</a:t>
            </a:r>
          </a:p>
        </p:txBody>
      </p:sp>
    </p:spTree>
    <p:extLst>
      <p:ext uri="{BB962C8B-B14F-4D97-AF65-F5344CB8AC3E}">
        <p14:creationId xmlns:p14="http://schemas.microsoft.com/office/powerpoint/2010/main" val="319653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B7F71-FF9C-7F41-8496-721E4B7A89B1}"/>
              </a:ext>
            </a:extLst>
          </p:cNvPr>
          <p:cNvSpPr>
            <a:spLocks noGrp="1"/>
          </p:cNvSpPr>
          <p:nvPr>
            <p:ph type="title"/>
          </p:nvPr>
        </p:nvSpPr>
        <p:spPr/>
        <p:txBody>
          <a:bodyPr/>
          <a:lstStyle/>
          <a:p>
            <a:r>
              <a:rPr lang="da-DK" dirty="0"/>
              <a:t>Den konceptuelle forskel</a:t>
            </a:r>
            <a:br>
              <a:rPr lang="da-DK" dirty="0"/>
            </a:br>
            <a:r>
              <a:rPr lang="da-DK" dirty="0"/>
              <a:t>Rum</a:t>
            </a:r>
          </a:p>
        </p:txBody>
      </p:sp>
      <p:sp>
        <p:nvSpPr>
          <p:cNvPr id="3" name="Pladsholder til indhold 2">
            <a:extLst>
              <a:ext uri="{FF2B5EF4-FFF2-40B4-BE49-F238E27FC236}">
                <a16:creationId xmlns:a16="http://schemas.microsoft.com/office/drawing/2014/main" id="{163C47E5-1B5B-8849-81F1-1864001F2513}"/>
              </a:ext>
            </a:extLst>
          </p:cNvPr>
          <p:cNvSpPr>
            <a:spLocks noGrp="1"/>
          </p:cNvSpPr>
          <p:nvPr>
            <p:ph idx="1"/>
          </p:nvPr>
        </p:nvSpPr>
        <p:spPr>
          <a:xfrm>
            <a:off x="5838940" y="1825625"/>
            <a:ext cx="5514860" cy="4351338"/>
          </a:xfrm>
        </p:spPr>
        <p:txBody>
          <a:bodyPr/>
          <a:lstStyle/>
          <a:p>
            <a:pPr marL="0" indent="0">
              <a:buNone/>
            </a:pPr>
            <a:r>
              <a:rPr lang="da-DK" b="1" dirty="0"/>
              <a:t>”Screen”-dans</a:t>
            </a:r>
            <a:endParaRPr lang="da-DK" dirty="0"/>
          </a:p>
          <a:p>
            <a:r>
              <a:rPr lang="da-DK" dirty="0"/>
              <a:t>Kameraets synsfelt er ekstremt smalt fortil og bredest bagtil</a:t>
            </a:r>
          </a:p>
          <a:p>
            <a:r>
              <a:rPr lang="da-DK" dirty="0"/>
              <a:t>Skærmen har kun 2 dimensioner</a:t>
            </a:r>
          </a:p>
          <a:p>
            <a:r>
              <a:rPr lang="da-DK" dirty="0"/>
              <a:t>Skærmseeren kan se dansen mange steder fra</a:t>
            </a:r>
          </a:p>
          <a:p>
            <a:endParaRPr lang="da-DK" dirty="0"/>
          </a:p>
        </p:txBody>
      </p:sp>
      <p:sp>
        <p:nvSpPr>
          <p:cNvPr id="4" name="Pladsholder til indhold 2">
            <a:extLst>
              <a:ext uri="{FF2B5EF4-FFF2-40B4-BE49-F238E27FC236}">
                <a16:creationId xmlns:a16="http://schemas.microsoft.com/office/drawing/2014/main" id="{591E5C98-81B6-1742-BCEB-94326AB9C8F5}"/>
              </a:ext>
            </a:extLst>
          </p:cNvPr>
          <p:cNvSpPr txBox="1">
            <a:spLocks/>
          </p:cNvSpPr>
          <p:nvPr/>
        </p:nvSpPr>
        <p:spPr>
          <a:xfrm>
            <a:off x="838200" y="1960562"/>
            <a:ext cx="50007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t>”Live” dansebegivenhed</a:t>
            </a:r>
            <a:endParaRPr lang="da-DK" dirty="0"/>
          </a:p>
          <a:p>
            <a:r>
              <a:rPr lang="da-DK" dirty="0"/>
              <a:t>En scene synes bredere fortil end bagtil</a:t>
            </a:r>
          </a:p>
          <a:p>
            <a:r>
              <a:rPr lang="da-DK" dirty="0"/>
              <a:t>Scenen har 3 dimensioner</a:t>
            </a:r>
          </a:p>
          <a:p>
            <a:r>
              <a:rPr lang="da-DK" dirty="0"/>
              <a:t>Scenetilskueren sidder på samme plads under </a:t>
            </a:r>
          </a:p>
          <a:p>
            <a:endParaRPr lang="da-DK" dirty="0"/>
          </a:p>
        </p:txBody>
      </p:sp>
    </p:spTree>
    <p:extLst>
      <p:ext uri="{BB962C8B-B14F-4D97-AF65-F5344CB8AC3E}">
        <p14:creationId xmlns:p14="http://schemas.microsoft.com/office/powerpoint/2010/main" val="2385837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B7F71-FF9C-7F41-8496-721E4B7A89B1}"/>
              </a:ext>
            </a:extLst>
          </p:cNvPr>
          <p:cNvSpPr>
            <a:spLocks noGrp="1"/>
          </p:cNvSpPr>
          <p:nvPr>
            <p:ph type="title"/>
          </p:nvPr>
        </p:nvSpPr>
        <p:spPr/>
        <p:txBody>
          <a:bodyPr/>
          <a:lstStyle/>
          <a:p>
            <a:r>
              <a:rPr lang="da-DK" dirty="0"/>
              <a:t>Den konceptuelle forskel</a:t>
            </a:r>
            <a:br>
              <a:rPr lang="da-DK" dirty="0"/>
            </a:br>
            <a:r>
              <a:rPr lang="da-DK" dirty="0"/>
              <a:t>Tid</a:t>
            </a:r>
          </a:p>
        </p:txBody>
      </p:sp>
      <p:sp>
        <p:nvSpPr>
          <p:cNvPr id="3" name="Pladsholder til indhold 2">
            <a:extLst>
              <a:ext uri="{FF2B5EF4-FFF2-40B4-BE49-F238E27FC236}">
                <a16:creationId xmlns:a16="http://schemas.microsoft.com/office/drawing/2014/main" id="{163C47E5-1B5B-8849-81F1-1864001F2513}"/>
              </a:ext>
            </a:extLst>
          </p:cNvPr>
          <p:cNvSpPr>
            <a:spLocks noGrp="1"/>
          </p:cNvSpPr>
          <p:nvPr>
            <p:ph idx="1"/>
          </p:nvPr>
        </p:nvSpPr>
        <p:spPr>
          <a:xfrm>
            <a:off x="5838940" y="1825625"/>
            <a:ext cx="5514860" cy="4351338"/>
          </a:xfrm>
        </p:spPr>
        <p:txBody>
          <a:bodyPr/>
          <a:lstStyle/>
          <a:p>
            <a:pPr marL="0" indent="0">
              <a:buNone/>
            </a:pPr>
            <a:r>
              <a:rPr lang="da-DK" b="1" dirty="0"/>
              <a:t>”Screen”-dans</a:t>
            </a:r>
            <a:br>
              <a:rPr lang="da-DK" dirty="0"/>
            </a:br>
            <a:endParaRPr lang="da-DK" dirty="0"/>
          </a:p>
          <a:p>
            <a:r>
              <a:rPr lang="da-DK" dirty="0"/>
              <a:t>Skærmkroppen kan bevæges i tempi, der er umulige for scenekroppen</a:t>
            </a:r>
          </a:p>
          <a:p>
            <a:r>
              <a:rPr lang="da-DK" dirty="0"/>
              <a:t>Lineær tid er ikke et krav; </a:t>
            </a:r>
          </a:p>
          <a:p>
            <a:endParaRPr lang="da-DK" dirty="0"/>
          </a:p>
        </p:txBody>
      </p:sp>
      <p:sp>
        <p:nvSpPr>
          <p:cNvPr id="4" name="Pladsholder til indhold 2">
            <a:extLst>
              <a:ext uri="{FF2B5EF4-FFF2-40B4-BE49-F238E27FC236}">
                <a16:creationId xmlns:a16="http://schemas.microsoft.com/office/drawing/2014/main" id="{591E5C98-81B6-1742-BCEB-94326AB9C8F5}"/>
              </a:ext>
            </a:extLst>
          </p:cNvPr>
          <p:cNvSpPr txBox="1">
            <a:spLocks/>
          </p:cNvSpPr>
          <p:nvPr/>
        </p:nvSpPr>
        <p:spPr>
          <a:xfrm>
            <a:off x="838200" y="1960562"/>
            <a:ext cx="50007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t>”Live” dansebegivenhed</a:t>
            </a:r>
            <a:endParaRPr lang="da-DK" dirty="0"/>
          </a:p>
          <a:p>
            <a:r>
              <a:rPr lang="da-DK" dirty="0"/>
              <a:t>Scenekroppen er bundet af fysiske love </a:t>
            </a:r>
            <a:r>
              <a:rPr lang="da-DK" dirty="0" err="1"/>
              <a:t>ifht</a:t>
            </a:r>
            <a:r>
              <a:rPr lang="da-DK" dirty="0"/>
              <a:t>. hastighed og retning</a:t>
            </a:r>
          </a:p>
          <a:p>
            <a:r>
              <a:rPr lang="da-DK" dirty="0"/>
              <a:t>Lineær tid er et must; redigering er ikke mulig</a:t>
            </a:r>
          </a:p>
          <a:p>
            <a:endParaRPr lang="da-DK" dirty="0"/>
          </a:p>
        </p:txBody>
      </p:sp>
    </p:spTree>
    <p:extLst>
      <p:ext uri="{BB962C8B-B14F-4D97-AF65-F5344CB8AC3E}">
        <p14:creationId xmlns:p14="http://schemas.microsoft.com/office/powerpoint/2010/main" val="2745035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B7F71-FF9C-7F41-8496-721E4B7A89B1}"/>
              </a:ext>
            </a:extLst>
          </p:cNvPr>
          <p:cNvSpPr>
            <a:spLocks noGrp="1"/>
          </p:cNvSpPr>
          <p:nvPr>
            <p:ph type="title"/>
          </p:nvPr>
        </p:nvSpPr>
        <p:spPr/>
        <p:txBody>
          <a:bodyPr/>
          <a:lstStyle/>
          <a:p>
            <a:r>
              <a:rPr lang="da-DK" dirty="0"/>
              <a:t>Den konceptuelle forskel</a:t>
            </a:r>
            <a:br>
              <a:rPr lang="da-DK" dirty="0"/>
            </a:br>
            <a:r>
              <a:rPr lang="da-DK" dirty="0"/>
              <a:t>Energi</a:t>
            </a:r>
          </a:p>
        </p:txBody>
      </p:sp>
      <p:sp>
        <p:nvSpPr>
          <p:cNvPr id="3" name="Pladsholder til indhold 2">
            <a:extLst>
              <a:ext uri="{FF2B5EF4-FFF2-40B4-BE49-F238E27FC236}">
                <a16:creationId xmlns:a16="http://schemas.microsoft.com/office/drawing/2014/main" id="{163C47E5-1B5B-8849-81F1-1864001F2513}"/>
              </a:ext>
            </a:extLst>
          </p:cNvPr>
          <p:cNvSpPr>
            <a:spLocks noGrp="1"/>
          </p:cNvSpPr>
          <p:nvPr>
            <p:ph idx="1"/>
          </p:nvPr>
        </p:nvSpPr>
        <p:spPr>
          <a:xfrm>
            <a:off x="5838940" y="1825625"/>
            <a:ext cx="5514860" cy="3042937"/>
          </a:xfrm>
        </p:spPr>
        <p:txBody>
          <a:bodyPr/>
          <a:lstStyle/>
          <a:p>
            <a:pPr marL="0" indent="0">
              <a:buNone/>
            </a:pPr>
            <a:r>
              <a:rPr lang="da-DK" b="1" dirty="0"/>
              <a:t>”Screen”-dans</a:t>
            </a:r>
            <a:endParaRPr lang="da-DK" dirty="0"/>
          </a:p>
          <a:p>
            <a:r>
              <a:rPr lang="da-DK" dirty="0"/>
              <a:t>Den dynamiske krop flades ud –er kinæstetisk empati og kommunikation i det hele taget mulig? </a:t>
            </a:r>
          </a:p>
          <a:p>
            <a:r>
              <a:rPr lang="da-DK" dirty="0"/>
              <a:t>Der er mulighed for pauser, lægge ny make-up etc.</a:t>
            </a:r>
          </a:p>
          <a:p>
            <a:endParaRPr lang="da-DK" dirty="0"/>
          </a:p>
          <a:p>
            <a:endParaRPr lang="da-DK" dirty="0"/>
          </a:p>
        </p:txBody>
      </p:sp>
      <p:sp>
        <p:nvSpPr>
          <p:cNvPr id="4" name="Pladsholder til indhold 2">
            <a:extLst>
              <a:ext uri="{FF2B5EF4-FFF2-40B4-BE49-F238E27FC236}">
                <a16:creationId xmlns:a16="http://schemas.microsoft.com/office/drawing/2014/main" id="{591E5C98-81B6-1742-BCEB-94326AB9C8F5}"/>
              </a:ext>
            </a:extLst>
          </p:cNvPr>
          <p:cNvSpPr txBox="1">
            <a:spLocks/>
          </p:cNvSpPr>
          <p:nvPr/>
        </p:nvSpPr>
        <p:spPr>
          <a:xfrm>
            <a:off x="838200" y="1960562"/>
            <a:ext cx="5000740" cy="2673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t>”Live” dansebegivenhed</a:t>
            </a:r>
            <a:endParaRPr lang="da-DK" dirty="0"/>
          </a:p>
          <a:p>
            <a:r>
              <a:rPr lang="da-DK" dirty="0"/>
              <a:t>Kinæstetisk empati og/eller kommunikation er mulig</a:t>
            </a:r>
          </a:p>
          <a:p>
            <a:r>
              <a:rPr lang="da-DK" dirty="0"/>
              <a:t>Der svedes og stønnes på scenen, idet anstrengelsen er her og nu</a:t>
            </a:r>
          </a:p>
          <a:p>
            <a:endParaRPr lang="da-DK" dirty="0"/>
          </a:p>
        </p:txBody>
      </p:sp>
      <p:sp>
        <p:nvSpPr>
          <p:cNvPr id="5" name="Tekstfelt 4">
            <a:extLst>
              <a:ext uri="{FF2B5EF4-FFF2-40B4-BE49-F238E27FC236}">
                <a16:creationId xmlns:a16="http://schemas.microsoft.com/office/drawing/2014/main" id="{70AD6D7E-9A74-4D41-A9FC-2AB294455DFB}"/>
              </a:ext>
            </a:extLst>
          </p:cNvPr>
          <p:cNvSpPr txBox="1"/>
          <p:nvPr/>
        </p:nvSpPr>
        <p:spPr>
          <a:xfrm>
            <a:off x="568411" y="5934670"/>
            <a:ext cx="11300775" cy="923330"/>
          </a:xfrm>
          <a:prstGeom prst="rect">
            <a:avLst/>
          </a:prstGeom>
          <a:noFill/>
        </p:spPr>
        <p:txBody>
          <a:bodyPr wrap="square" rtlCol="0">
            <a:spAutoFit/>
          </a:bodyPr>
          <a:lstStyle/>
          <a:p>
            <a:r>
              <a:rPr lang="da-DK" b="1" dirty="0"/>
              <a:t>kinæstetisk sans, </a:t>
            </a:r>
            <a:r>
              <a:rPr lang="da-DK" dirty="0"/>
              <a:t>opfattelsen af kroppens bevægelser, position, vægt og kraft gennem sansning fra muskler, sener og led. Den kinæstetiske sans og </a:t>
            </a:r>
            <a:r>
              <a:rPr lang="da-DK" dirty="0">
                <a:hlinkClick r:id="rId2"/>
              </a:rPr>
              <a:t>sansningen af balance</a:t>
            </a:r>
            <a:r>
              <a:rPr lang="da-DK" dirty="0"/>
              <a:t> fra </a:t>
            </a:r>
            <a:r>
              <a:rPr lang="da-DK" dirty="0">
                <a:hlinkClick r:id="rId3"/>
              </a:rPr>
              <a:t>det indre øre</a:t>
            </a:r>
            <a:r>
              <a:rPr lang="da-DK" dirty="0"/>
              <a:t> arbejder her i et nært samvirke. Herved foretages en løbende kontrol og koordinering af legemets aktivitet i rummet.</a:t>
            </a:r>
          </a:p>
        </p:txBody>
      </p:sp>
    </p:spTree>
    <p:extLst>
      <p:ext uri="{BB962C8B-B14F-4D97-AF65-F5344CB8AC3E}">
        <p14:creationId xmlns:p14="http://schemas.microsoft.com/office/powerpoint/2010/main" val="171381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41FE2-CFE6-C642-A2B7-C6996BE6E913}"/>
              </a:ext>
            </a:extLst>
          </p:cNvPr>
          <p:cNvSpPr>
            <a:spLocks noGrp="1"/>
          </p:cNvSpPr>
          <p:nvPr>
            <p:ph type="title"/>
          </p:nvPr>
        </p:nvSpPr>
        <p:spPr/>
        <p:txBody>
          <a:bodyPr/>
          <a:lstStyle/>
          <a:p>
            <a:r>
              <a:rPr lang="da-DK" dirty="0"/>
              <a:t>”Screen”-dansegenre</a:t>
            </a:r>
            <a:br>
              <a:rPr lang="da-DK" dirty="0"/>
            </a:br>
            <a:r>
              <a:rPr lang="da-DK" dirty="0"/>
              <a:t>Udnyttelse af mediering</a:t>
            </a:r>
          </a:p>
        </p:txBody>
      </p:sp>
      <p:pic>
        <p:nvPicPr>
          <p:cNvPr id="6" name="Pladsholder til indhold 5">
            <a:extLst>
              <a:ext uri="{FF2B5EF4-FFF2-40B4-BE49-F238E27FC236}">
                <a16:creationId xmlns:a16="http://schemas.microsoft.com/office/drawing/2014/main" id="{C3C5DB01-9E00-4849-B81C-4C49A60069BE}"/>
              </a:ext>
            </a:extLst>
          </p:cNvPr>
          <p:cNvPicPr>
            <a:picLocks noGrp="1" noChangeAspect="1"/>
          </p:cNvPicPr>
          <p:nvPr>
            <p:ph idx="1"/>
          </p:nvPr>
        </p:nvPicPr>
        <p:blipFill>
          <a:blip r:embed="rId3"/>
          <a:stretch>
            <a:fillRect/>
          </a:stretch>
        </p:blipFill>
        <p:spPr>
          <a:xfrm>
            <a:off x="-10736" y="1915297"/>
            <a:ext cx="11883519" cy="4831492"/>
          </a:xfrm>
        </p:spPr>
      </p:pic>
    </p:spTree>
    <p:extLst>
      <p:ext uri="{BB962C8B-B14F-4D97-AF65-F5344CB8AC3E}">
        <p14:creationId xmlns:p14="http://schemas.microsoft.com/office/powerpoint/2010/main" val="375283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514FF-D141-BA4A-A989-F191509D739D}"/>
              </a:ext>
            </a:extLst>
          </p:cNvPr>
          <p:cNvSpPr>
            <a:spLocks noGrp="1"/>
          </p:cNvSpPr>
          <p:nvPr>
            <p:ph type="title"/>
          </p:nvPr>
        </p:nvSpPr>
        <p:spPr/>
        <p:txBody>
          <a:bodyPr/>
          <a:lstStyle/>
          <a:p>
            <a:r>
              <a:rPr lang="da-DK" dirty="0"/>
              <a:t>Et analyseskema (kamerabrug)</a:t>
            </a:r>
          </a:p>
        </p:txBody>
      </p:sp>
      <p:sp>
        <p:nvSpPr>
          <p:cNvPr id="3" name="Pladsholder til indhold 2">
            <a:extLst>
              <a:ext uri="{FF2B5EF4-FFF2-40B4-BE49-F238E27FC236}">
                <a16:creationId xmlns:a16="http://schemas.microsoft.com/office/drawing/2014/main" id="{A36C5060-2507-8943-B2C1-657945CE4D67}"/>
              </a:ext>
            </a:extLst>
          </p:cNvPr>
          <p:cNvSpPr>
            <a:spLocks noGrp="1"/>
          </p:cNvSpPr>
          <p:nvPr>
            <p:ph idx="1"/>
          </p:nvPr>
        </p:nvSpPr>
        <p:spPr>
          <a:xfrm>
            <a:off x="838200" y="1825625"/>
            <a:ext cx="5390322" cy="4351338"/>
          </a:xfrm>
        </p:spPr>
        <p:txBody>
          <a:bodyPr>
            <a:normAutofit fontScale="70000" lnSpcReduction="20000"/>
          </a:bodyPr>
          <a:lstStyle/>
          <a:p>
            <a:r>
              <a:rPr lang="da-DK" b="1" dirty="0"/>
              <a:t>Kameraets indramning af det filmede</a:t>
            </a:r>
            <a:endParaRPr lang="da-DK" dirty="0"/>
          </a:p>
          <a:p>
            <a:r>
              <a:rPr lang="da-DK" dirty="0"/>
              <a:t>Billedets indhold</a:t>
            </a:r>
          </a:p>
          <a:p>
            <a:r>
              <a:rPr lang="da-DK" dirty="0"/>
              <a:t>Hovedobjektet (ofte kroppen) </a:t>
            </a:r>
          </a:p>
          <a:p>
            <a:r>
              <a:rPr lang="da-DK" dirty="0"/>
              <a:t>Øvrigt indhold (omgivelser, andre objekter, lys, farver)</a:t>
            </a:r>
          </a:p>
          <a:p>
            <a:r>
              <a:rPr lang="da-DK" dirty="0"/>
              <a:t>Kameraets placering </a:t>
            </a:r>
          </a:p>
          <a:p>
            <a:r>
              <a:rPr lang="da-DK" dirty="0"/>
              <a:t>Horisontalt i forhold til objektet (foran/bagved/fra siden)</a:t>
            </a:r>
          </a:p>
          <a:p>
            <a:r>
              <a:rPr lang="da-DK" dirty="0"/>
              <a:t>Vertikalt i forhold til objektet (oppefra/nedefra)</a:t>
            </a:r>
          </a:p>
          <a:p>
            <a:r>
              <a:rPr lang="da-DK" dirty="0"/>
              <a:t>Fra en vinkel (lav vinkel evt. frøperspektiv/fra en høj vinkel, evt. fugleperspektiv)</a:t>
            </a:r>
          </a:p>
          <a:p>
            <a:r>
              <a:rPr lang="da-DK" dirty="0" err="1"/>
              <a:t>Billedetsstørrelse</a:t>
            </a:r>
            <a:r>
              <a:rPr lang="da-DK" dirty="0"/>
              <a:t>(</a:t>
            </a:r>
            <a:r>
              <a:rPr lang="da-DK" i="1" dirty="0" err="1"/>
              <a:t>wideshot</a:t>
            </a:r>
            <a:r>
              <a:rPr lang="da-DK" dirty="0"/>
              <a:t>, </a:t>
            </a:r>
            <a:r>
              <a:rPr lang="da-DK" i="1" dirty="0" err="1"/>
              <a:t>mid-shot</a:t>
            </a:r>
            <a:r>
              <a:rPr lang="da-DK" dirty="0"/>
              <a:t>, </a:t>
            </a:r>
            <a:r>
              <a:rPr lang="da-DK" i="1" dirty="0" err="1"/>
              <a:t>close</a:t>
            </a:r>
            <a:r>
              <a:rPr lang="da-DK" i="1" dirty="0"/>
              <a:t>-up</a:t>
            </a:r>
            <a:r>
              <a:rPr lang="da-DK" dirty="0"/>
              <a:t>)</a:t>
            </a:r>
          </a:p>
          <a:p>
            <a:endParaRPr lang="da-DK" dirty="0"/>
          </a:p>
        </p:txBody>
      </p:sp>
      <p:sp>
        <p:nvSpPr>
          <p:cNvPr id="4" name="Pladsholder til indhold 2">
            <a:extLst>
              <a:ext uri="{FF2B5EF4-FFF2-40B4-BE49-F238E27FC236}">
                <a16:creationId xmlns:a16="http://schemas.microsoft.com/office/drawing/2014/main" id="{C846213C-28CA-7742-BA1B-7863303BF467}"/>
              </a:ext>
            </a:extLst>
          </p:cNvPr>
          <p:cNvSpPr txBox="1">
            <a:spLocks/>
          </p:cNvSpPr>
          <p:nvPr/>
        </p:nvSpPr>
        <p:spPr>
          <a:xfrm>
            <a:off x="6384234" y="1951520"/>
            <a:ext cx="539032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dirty="0"/>
          </a:p>
        </p:txBody>
      </p:sp>
      <p:sp>
        <p:nvSpPr>
          <p:cNvPr id="5" name="Rektangel 4">
            <a:extLst>
              <a:ext uri="{FF2B5EF4-FFF2-40B4-BE49-F238E27FC236}">
                <a16:creationId xmlns:a16="http://schemas.microsoft.com/office/drawing/2014/main" id="{B88D92A2-CA9C-1942-8C3E-DEDD08B463B3}"/>
              </a:ext>
            </a:extLst>
          </p:cNvPr>
          <p:cNvSpPr/>
          <p:nvPr/>
        </p:nvSpPr>
        <p:spPr>
          <a:xfrm>
            <a:off x="7000460" y="1951520"/>
            <a:ext cx="4929808" cy="3416320"/>
          </a:xfrm>
          <a:prstGeom prst="rect">
            <a:avLst/>
          </a:prstGeom>
        </p:spPr>
        <p:txBody>
          <a:bodyPr wrap="square">
            <a:spAutoFit/>
          </a:bodyPr>
          <a:lstStyle/>
          <a:p>
            <a:r>
              <a:rPr lang="da-DK" b="1" dirty="0">
                <a:effectLst/>
                <a:latin typeface="Calibri" panose="020F0502020204030204" pitchFamily="34" charset="0"/>
              </a:rPr>
              <a:t>Kameraets bevægelse</a:t>
            </a:r>
            <a:endParaRPr lang="da-DK" dirty="0">
              <a:effectLst/>
              <a:latin typeface="Calibri" panose="020F0502020204030204" pitchFamily="34" charset="0"/>
            </a:endParaRPr>
          </a:p>
          <a:p>
            <a:r>
              <a:rPr lang="da-DK" dirty="0">
                <a:effectLst/>
                <a:latin typeface="Arial" panose="020B0604020202020204" pitchFamily="34" charset="0"/>
              </a:rPr>
              <a:t>•</a:t>
            </a:r>
            <a:r>
              <a:rPr lang="da-DK" dirty="0">
                <a:effectLst/>
                <a:latin typeface="Calibri" panose="020F0502020204030204" pitchFamily="34" charset="0"/>
              </a:rPr>
              <a:t>Linsens bevægelse når kameraet er fikseret </a:t>
            </a:r>
          </a:p>
          <a:p>
            <a:r>
              <a:rPr lang="da-DK" dirty="0">
                <a:effectLst/>
                <a:latin typeface="Arial" panose="020B0604020202020204" pitchFamily="34" charset="0"/>
              </a:rPr>
              <a:t>•</a:t>
            </a:r>
            <a:r>
              <a:rPr lang="da-DK" dirty="0">
                <a:effectLst/>
                <a:latin typeface="Calibri" panose="020F0502020204030204" pitchFamily="34" charset="0"/>
              </a:rPr>
              <a:t>Fra side til side (</a:t>
            </a:r>
            <a:r>
              <a:rPr lang="da-DK" i="1" dirty="0" err="1">
                <a:effectLst/>
                <a:latin typeface="Calibri" panose="020F0502020204030204" pitchFamily="34" charset="0"/>
              </a:rPr>
              <a:t>pan</a:t>
            </a:r>
            <a:r>
              <a:rPr lang="da-DK" dirty="0">
                <a:effectLst/>
                <a:latin typeface="Calibri" panose="020F0502020204030204" pitchFamily="34" charset="0"/>
              </a:rPr>
              <a:t>, </a:t>
            </a:r>
            <a:r>
              <a:rPr lang="da-DK" i="1" dirty="0" err="1">
                <a:effectLst/>
                <a:latin typeface="Calibri" panose="020F0502020204030204" pitchFamily="34" charset="0"/>
              </a:rPr>
              <a:t>whip-pan</a:t>
            </a:r>
            <a:r>
              <a:rPr lang="da-DK" dirty="0">
                <a:effectLst/>
                <a:latin typeface="Calibri" panose="020F0502020204030204" pitchFamily="34" charset="0"/>
              </a:rPr>
              <a:t>)</a:t>
            </a:r>
          </a:p>
          <a:p>
            <a:r>
              <a:rPr lang="da-DK" dirty="0">
                <a:effectLst/>
                <a:latin typeface="Arial" panose="020B0604020202020204" pitchFamily="34" charset="0"/>
              </a:rPr>
              <a:t>•</a:t>
            </a:r>
            <a:r>
              <a:rPr lang="da-DK" dirty="0">
                <a:effectLst/>
                <a:latin typeface="Calibri" panose="020F0502020204030204" pitchFamily="34" charset="0"/>
              </a:rPr>
              <a:t>Op og ned (</a:t>
            </a:r>
            <a:r>
              <a:rPr lang="da-DK" i="1" dirty="0">
                <a:effectLst/>
                <a:latin typeface="Calibri" panose="020F0502020204030204" pitchFamily="34" charset="0"/>
              </a:rPr>
              <a:t>tilt</a:t>
            </a:r>
            <a:r>
              <a:rPr lang="da-DK" dirty="0">
                <a:effectLst/>
                <a:latin typeface="Calibri" panose="020F0502020204030204" pitchFamily="34" charset="0"/>
              </a:rPr>
              <a:t>)</a:t>
            </a:r>
          </a:p>
          <a:p>
            <a:r>
              <a:rPr lang="da-DK" dirty="0">
                <a:effectLst/>
                <a:latin typeface="Arial" panose="020B0604020202020204" pitchFamily="34" charset="0"/>
              </a:rPr>
              <a:t>•</a:t>
            </a:r>
            <a:r>
              <a:rPr lang="da-DK" dirty="0">
                <a:effectLst/>
                <a:latin typeface="Calibri" panose="020F0502020204030204" pitchFamily="34" charset="0"/>
              </a:rPr>
              <a:t>Vendt på hovedet (</a:t>
            </a:r>
            <a:r>
              <a:rPr lang="da-DK" i="1" dirty="0">
                <a:effectLst/>
                <a:latin typeface="Calibri" panose="020F0502020204030204" pitchFamily="34" charset="0"/>
              </a:rPr>
              <a:t>roll</a:t>
            </a:r>
            <a:r>
              <a:rPr lang="da-DK" dirty="0">
                <a:effectLst/>
                <a:latin typeface="Calibri" panose="020F0502020204030204" pitchFamily="34" charset="0"/>
              </a:rPr>
              <a:t>)</a:t>
            </a:r>
          </a:p>
          <a:p>
            <a:r>
              <a:rPr lang="da-DK" dirty="0">
                <a:effectLst/>
                <a:latin typeface="Arial" panose="020B0604020202020204" pitchFamily="34" charset="0"/>
              </a:rPr>
              <a:t>•</a:t>
            </a:r>
            <a:r>
              <a:rPr lang="da-DK" dirty="0">
                <a:effectLst/>
                <a:latin typeface="Calibri" panose="020F0502020204030204" pitchFamily="34" charset="0"/>
              </a:rPr>
              <a:t>Hen mod eller væk fra et objekt (</a:t>
            </a:r>
            <a:r>
              <a:rPr lang="da-DK" i="1" dirty="0">
                <a:effectLst/>
                <a:latin typeface="Calibri" panose="020F0502020204030204" pitchFamily="34" charset="0"/>
              </a:rPr>
              <a:t>zoom</a:t>
            </a:r>
            <a:r>
              <a:rPr lang="da-DK" dirty="0">
                <a:effectLst/>
                <a:latin typeface="Calibri" panose="020F0502020204030204" pitchFamily="34" charset="0"/>
              </a:rPr>
              <a:t>, </a:t>
            </a:r>
            <a:r>
              <a:rPr lang="da-DK" i="1" dirty="0" err="1">
                <a:effectLst/>
                <a:latin typeface="Calibri" panose="020F0502020204030204" pitchFamily="34" charset="0"/>
              </a:rPr>
              <a:t>crash</a:t>
            </a:r>
            <a:r>
              <a:rPr lang="da-DK" i="1" dirty="0">
                <a:effectLst/>
                <a:latin typeface="Calibri" panose="020F0502020204030204" pitchFamily="34" charset="0"/>
              </a:rPr>
              <a:t>-zoom</a:t>
            </a:r>
            <a:r>
              <a:rPr lang="da-DK" dirty="0">
                <a:effectLst/>
                <a:latin typeface="Calibri" panose="020F0502020204030204" pitchFamily="34" charset="0"/>
              </a:rPr>
              <a:t>)</a:t>
            </a:r>
          </a:p>
          <a:p>
            <a:r>
              <a:rPr lang="da-DK" dirty="0">
                <a:effectLst/>
                <a:latin typeface="Arial" panose="020B0604020202020204" pitchFamily="34" charset="0"/>
              </a:rPr>
              <a:t>•</a:t>
            </a:r>
            <a:r>
              <a:rPr lang="da-DK" dirty="0">
                <a:effectLst/>
                <a:latin typeface="Calibri" panose="020F0502020204030204" pitchFamily="34" charset="0"/>
              </a:rPr>
              <a:t>Selve kameraets bevægelse når det ikke er fikseret</a:t>
            </a:r>
          </a:p>
          <a:p>
            <a:r>
              <a:rPr lang="da-DK" dirty="0">
                <a:effectLst/>
                <a:latin typeface="Arial" panose="020B0604020202020204" pitchFamily="34" charset="0"/>
              </a:rPr>
              <a:t>•</a:t>
            </a:r>
            <a:r>
              <a:rPr lang="da-DK" dirty="0">
                <a:effectLst/>
                <a:latin typeface="Calibri" panose="020F0502020204030204" pitchFamily="34" charset="0"/>
              </a:rPr>
              <a:t>I en hvilken som helst retning horisontalt (</a:t>
            </a:r>
            <a:r>
              <a:rPr lang="da-DK" i="1" dirty="0" err="1">
                <a:effectLst/>
                <a:latin typeface="Calibri" panose="020F0502020204030204" pitchFamily="34" charset="0"/>
              </a:rPr>
              <a:t>track</a:t>
            </a:r>
            <a:r>
              <a:rPr lang="da-DK" dirty="0">
                <a:effectLst/>
                <a:latin typeface="Calibri" panose="020F0502020204030204" pitchFamily="34" charset="0"/>
              </a:rPr>
              <a:t>) </a:t>
            </a:r>
          </a:p>
          <a:p>
            <a:r>
              <a:rPr lang="da-DK" dirty="0">
                <a:effectLst/>
                <a:latin typeface="Arial" panose="020B0604020202020204" pitchFamily="34" charset="0"/>
              </a:rPr>
              <a:t>•</a:t>
            </a:r>
            <a:r>
              <a:rPr lang="da-DK" dirty="0">
                <a:effectLst/>
                <a:latin typeface="Calibri" panose="020F0502020204030204" pitchFamily="34" charset="0"/>
              </a:rPr>
              <a:t>I en lige linje op og ned (</a:t>
            </a:r>
            <a:r>
              <a:rPr lang="da-DK" dirty="0" err="1">
                <a:effectLst/>
                <a:latin typeface="Calibri" panose="020F0502020204030204" pitchFamily="34" charset="0"/>
              </a:rPr>
              <a:t>crib</a:t>
            </a:r>
            <a:r>
              <a:rPr lang="da-DK" dirty="0">
                <a:effectLst/>
                <a:latin typeface="Calibri" panose="020F0502020204030204" pitchFamily="34" charset="0"/>
              </a:rPr>
              <a:t>) </a:t>
            </a:r>
          </a:p>
          <a:p>
            <a:r>
              <a:rPr lang="da-DK" dirty="0">
                <a:effectLst/>
                <a:latin typeface="Arial" panose="020B0604020202020204" pitchFamily="34" charset="0"/>
              </a:rPr>
              <a:t>•</a:t>
            </a:r>
            <a:r>
              <a:rPr lang="da-DK" dirty="0">
                <a:effectLst/>
                <a:latin typeface="Calibri" panose="020F0502020204030204" pitchFamily="34" charset="0"/>
              </a:rPr>
              <a:t>På en ”tilfældig” eller håndholdt måde</a:t>
            </a:r>
          </a:p>
        </p:txBody>
      </p:sp>
    </p:spTree>
    <p:extLst>
      <p:ext uri="{BB962C8B-B14F-4D97-AF65-F5344CB8AC3E}">
        <p14:creationId xmlns:p14="http://schemas.microsoft.com/office/powerpoint/2010/main" val="206907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126740-6715-7243-9E22-E18AD61DBCA7}"/>
              </a:ext>
            </a:extLst>
          </p:cNvPr>
          <p:cNvSpPr>
            <a:spLocks noGrp="1"/>
          </p:cNvSpPr>
          <p:nvPr>
            <p:ph type="title"/>
          </p:nvPr>
        </p:nvSpPr>
        <p:spPr/>
        <p:txBody>
          <a:bodyPr/>
          <a:lstStyle/>
          <a:p>
            <a:r>
              <a:rPr lang="da-DK" dirty="0"/>
              <a:t>Et analyseskema (redigering)</a:t>
            </a:r>
          </a:p>
        </p:txBody>
      </p:sp>
      <p:sp>
        <p:nvSpPr>
          <p:cNvPr id="3" name="Pladsholder til indhold 2">
            <a:extLst>
              <a:ext uri="{FF2B5EF4-FFF2-40B4-BE49-F238E27FC236}">
                <a16:creationId xmlns:a16="http://schemas.microsoft.com/office/drawing/2014/main" id="{D3812768-79CD-554C-9098-13B8FBE076D9}"/>
              </a:ext>
            </a:extLst>
          </p:cNvPr>
          <p:cNvSpPr>
            <a:spLocks noGrp="1"/>
          </p:cNvSpPr>
          <p:nvPr>
            <p:ph idx="1"/>
          </p:nvPr>
        </p:nvSpPr>
        <p:spPr>
          <a:xfrm>
            <a:off x="838200" y="1482810"/>
            <a:ext cx="4860235" cy="5375189"/>
          </a:xfrm>
        </p:spPr>
        <p:txBody>
          <a:bodyPr>
            <a:normAutofit fontScale="62500" lnSpcReduction="20000"/>
          </a:bodyPr>
          <a:lstStyle/>
          <a:p>
            <a:pPr marL="0" indent="0">
              <a:buNone/>
            </a:pPr>
            <a:r>
              <a:rPr lang="da-DK" b="1" dirty="0"/>
              <a:t>Redigeringstilgang</a:t>
            </a:r>
            <a:endParaRPr lang="da-DK" dirty="0"/>
          </a:p>
          <a:p>
            <a:r>
              <a:rPr lang="da-DK" dirty="0"/>
              <a:t>Fokus på tidsmæssig og/eller rumlig kontinuitet</a:t>
            </a:r>
          </a:p>
          <a:p>
            <a:r>
              <a:rPr lang="da-DK" dirty="0"/>
              <a:t>Montage-tilgang  </a:t>
            </a:r>
            <a:br>
              <a:rPr lang="da-DK" dirty="0"/>
            </a:br>
            <a:endParaRPr lang="da-DK" dirty="0"/>
          </a:p>
          <a:p>
            <a:pPr marL="0" indent="0">
              <a:buNone/>
            </a:pPr>
            <a:r>
              <a:rPr lang="da-DK" b="1" dirty="0"/>
              <a:t>Klipning</a:t>
            </a:r>
            <a:endParaRPr lang="da-DK" dirty="0"/>
          </a:p>
          <a:p>
            <a:r>
              <a:rPr lang="da-DK" dirty="0"/>
              <a:t>(Relativ) længde af klip (lange/korte)</a:t>
            </a:r>
          </a:p>
          <a:p>
            <a:r>
              <a:rPr lang="da-DK" dirty="0"/>
              <a:t>Overgange mellem klip </a:t>
            </a:r>
          </a:p>
          <a:p>
            <a:r>
              <a:rPr lang="da-DK" dirty="0"/>
              <a:t>Direkte og fuldstændig overgang (</a:t>
            </a:r>
            <a:r>
              <a:rPr lang="da-DK" i="1" dirty="0"/>
              <a:t>cut</a:t>
            </a:r>
            <a:r>
              <a:rPr lang="da-DK" dirty="0"/>
              <a:t>)</a:t>
            </a:r>
          </a:p>
          <a:p>
            <a:r>
              <a:rPr lang="da-DK" dirty="0"/>
              <a:t>Gradvis overgang (</a:t>
            </a:r>
            <a:r>
              <a:rPr lang="da-DK" i="1" dirty="0" err="1"/>
              <a:t>dissolve</a:t>
            </a:r>
            <a:r>
              <a:rPr lang="da-DK" dirty="0"/>
              <a:t>, </a:t>
            </a:r>
            <a:r>
              <a:rPr lang="da-DK" i="1" dirty="0" err="1"/>
              <a:t>softcut</a:t>
            </a:r>
            <a:r>
              <a:rPr lang="da-DK" dirty="0"/>
              <a:t>, </a:t>
            </a:r>
            <a:r>
              <a:rPr lang="da-DK" i="1" dirty="0" err="1"/>
              <a:t>superimposition</a:t>
            </a:r>
            <a:r>
              <a:rPr lang="da-DK" dirty="0"/>
              <a:t>)</a:t>
            </a:r>
          </a:p>
          <a:p>
            <a:r>
              <a:rPr lang="da-DK" dirty="0"/>
              <a:t>Klippenes afrunding</a:t>
            </a:r>
          </a:p>
          <a:p>
            <a:r>
              <a:rPr lang="da-DK" dirty="0"/>
              <a:t>Begyndelse</a:t>
            </a:r>
          </a:p>
          <a:p>
            <a:r>
              <a:rPr lang="da-DK" dirty="0"/>
              <a:t>Afslutning </a:t>
            </a:r>
          </a:p>
          <a:p>
            <a:r>
              <a:rPr lang="da-DK" dirty="0"/>
              <a:t>Rækkefølge</a:t>
            </a:r>
          </a:p>
          <a:p>
            <a:r>
              <a:rPr lang="da-DK" dirty="0"/>
              <a:t>Sammenstillingen af klip (forskellig/samme størrelse)</a:t>
            </a:r>
          </a:p>
          <a:p>
            <a:r>
              <a:rPr lang="da-DK" dirty="0"/>
              <a:t>Repetition</a:t>
            </a:r>
          </a:p>
        </p:txBody>
      </p:sp>
      <p:sp>
        <p:nvSpPr>
          <p:cNvPr id="4" name="Pladsholder til indhold 2">
            <a:extLst>
              <a:ext uri="{FF2B5EF4-FFF2-40B4-BE49-F238E27FC236}">
                <a16:creationId xmlns:a16="http://schemas.microsoft.com/office/drawing/2014/main" id="{9697E198-E706-1443-BF8F-C1833FF3C5A5}"/>
              </a:ext>
            </a:extLst>
          </p:cNvPr>
          <p:cNvSpPr txBox="1">
            <a:spLocks/>
          </p:cNvSpPr>
          <p:nvPr/>
        </p:nvSpPr>
        <p:spPr>
          <a:xfrm>
            <a:off x="6493565" y="1482810"/>
            <a:ext cx="486023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800" b="1" dirty="0"/>
              <a:t>Special </a:t>
            </a:r>
            <a:r>
              <a:rPr lang="da-DK" sz="1800" b="1" dirty="0" err="1"/>
              <a:t>effects</a:t>
            </a:r>
            <a:endParaRPr lang="da-DK" sz="1800" dirty="0"/>
          </a:p>
          <a:p>
            <a:r>
              <a:rPr lang="da-DK" sz="1800" dirty="0"/>
              <a:t>Tidmæssig manipulation (f.eks. </a:t>
            </a:r>
            <a:r>
              <a:rPr lang="da-DK" sz="1800" i="1" dirty="0"/>
              <a:t>slowmotion</a:t>
            </a:r>
            <a:r>
              <a:rPr lang="da-DK" sz="1800" dirty="0"/>
              <a:t>)</a:t>
            </a:r>
          </a:p>
          <a:p>
            <a:r>
              <a:rPr lang="da-DK" sz="1800" dirty="0"/>
              <a:t>Billedmæssig manipulation (f.eks. </a:t>
            </a:r>
            <a:r>
              <a:rPr lang="da-DK" sz="1800" dirty="0" err="1"/>
              <a:t>pixelering</a:t>
            </a:r>
            <a:r>
              <a:rPr lang="da-DK" sz="1800" dirty="0"/>
              <a:t>, forvrængning)</a:t>
            </a:r>
          </a:p>
          <a:p>
            <a:br>
              <a:rPr lang="da-DK" sz="1800" dirty="0"/>
            </a:br>
            <a:endParaRPr lang="da-DK" sz="1800" dirty="0"/>
          </a:p>
          <a:p>
            <a:pPr marL="0" indent="0">
              <a:buNone/>
            </a:pPr>
            <a:r>
              <a:rPr lang="da-DK" sz="1800" b="1" dirty="0"/>
              <a:t>Lyd i forhold til billede </a:t>
            </a:r>
            <a:endParaRPr lang="da-DK" sz="1800" dirty="0"/>
          </a:p>
          <a:p>
            <a:r>
              <a:rPr lang="da-DK" sz="1800" dirty="0"/>
              <a:t>Lydtype</a:t>
            </a:r>
          </a:p>
          <a:p>
            <a:r>
              <a:rPr lang="da-DK" sz="1800" dirty="0"/>
              <a:t>Reallyd(</a:t>
            </a:r>
            <a:r>
              <a:rPr lang="da-DK" sz="1800" i="1" dirty="0" err="1"/>
              <a:t>actuality</a:t>
            </a:r>
            <a:r>
              <a:rPr lang="da-DK" sz="1800" i="1" dirty="0"/>
              <a:t> sound</a:t>
            </a:r>
            <a:r>
              <a:rPr lang="da-DK" sz="1800" dirty="0"/>
              <a:t>) </a:t>
            </a:r>
          </a:p>
          <a:p>
            <a:r>
              <a:rPr lang="da-DK" sz="1800" dirty="0"/>
              <a:t>Musik</a:t>
            </a:r>
          </a:p>
          <a:p>
            <a:r>
              <a:rPr lang="da-DK" sz="1800" dirty="0"/>
              <a:t>Klipning (samtidig/ikke samtidig)</a:t>
            </a:r>
          </a:p>
          <a:p>
            <a:endParaRPr lang="da-DK" sz="1800" dirty="0"/>
          </a:p>
        </p:txBody>
      </p:sp>
    </p:spTree>
    <p:extLst>
      <p:ext uri="{BB962C8B-B14F-4D97-AF65-F5344CB8AC3E}">
        <p14:creationId xmlns:p14="http://schemas.microsoft.com/office/powerpoint/2010/main" val="116305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7E6970-C556-D34C-A1AC-6329ED3B1302}"/>
              </a:ext>
            </a:extLst>
          </p:cNvPr>
          <p:cNvSpPr>
            <a:spLocks noGrp="1"/>
          </p:cNvSpPr>
          <p:nvPr>
            <p:ph type="title"/>
          </p:nvPr>
        </p:nvSpPr>
        <p:spPr/>
        <p:txBody>
          <a:bodyPr/>
          <a:lstStyle/>
          <a:p>
            <a:r>
              <a:rPr lang="da-DK" dirty="0"/>
              <a:t>Analyseøvelse</a:t>
            </a:r>
          </a:p>
        </p:txBody>
      </p:sp>
      <p:sp>
        <p:nvSpPr>
          <p:cNvPr id="3" name="Pladsholder til indhold 2">
            <a:extLst>
              <a:ext uri="{FF2B5EF4-FFF2-40B4-BE49-F238E27FC236}">
                <a16:creationId xmlns:a16="http://schemas.microsoft.com/office/drawing/2014/main" id="{5608F08D-8C65-3C40-ACC9-6C30936049BF}"/>
              </a:ext>
            </a:extLst>
          </p:cNvPr>
          <p:cNvSpPr>
            <a:spLocks noGrp="1"/>
          </p:cNvSpPr>
          <p:nvPr>
            <p:ph idx="1"/>
          </p:nvPr>
        </p:nvSpPr>
        <p:spPr/>
        <p:txBody>
          <a:bodyPr/>
          <a:lstStyle/>
          <a:p>
            <a:pPr marL="0" indent="0">
              <a:buNone/>
            </a:pPr>
            <a:r>
              <a:rPr lang="da-DK" dirty="0"/>
              <a:t>Se et 60secondsdance-værk</a:t>
            </a:r>
          </a:p>
          <a:p>
            <a:pPr marL="0" indent="0">
              <a:buNone/>
            </a:pPr>
            <a:r>
              <a:rPr lang="da-DK" dirty="0"/>
              <a:t>Beskriv ”screen”-dansens filmiske (såvel som bevægelsesmæssige) elementer. </a:t>
            </a:r>
          </a:p>
          <a:p>
            <a:pPr marL="0" indent="0">
              <a:buNone/>
            </a:pPr>
            <a:r>
              <a:rPr lang="da-DK" dirty="0"/>
              <a:t>Diskutér hvilken effekt de beskrevne elementer har, og hvordan de bidrager  til ”screen”-</a:t>
            </a:r>
            <a:r>
              <a:rPr lang="da-DK" dirty="0" err="1"/>
              <a:t>dansensudtryk</a:t>
            </a:r>
            <a:r>
              <a:rPr lang="da-DK" dirty="0"/>
              <a:t>. </a:t>
            </a:r>
          </a:p>
          <a:p>
            <a:pPr marL="0" indent="0">
              <a:buNone/>
            </a:pPr>
            <a:endParaRPr lang="da-DK" dirty="0"/>
          </a:p>
          <a:p>
            <a:pPr marL="0" indent="0">
              <a:buNone/>
            </a:pPr>
            <a:endParaRPr lang="da-DK" dirty="0"/>
          </a:p>
          <a:p>
            <a:pPr marL="0" indent="0">
              <a:buNone/>
            </a:pPr>
            <a:r>
              <a:rPr lang="da-DK" dirty="0"/>
              <a:t>Hvad er I kommet frem til?</a:t>
            </a:r>
          </a:p>
          <a:p>
            <a:endParaRPr lang="da-DK" dirty="0"/>
          </a:p>
          <a:p>
            <a:endParaRPr lang="da-DK" dirty="0"/>
          </a:p>
        </p:txBody>
      </p:sp>
    </p:spTree>
    <p:extLst>
      <p:ext uri="{BB962C8B-B14F-4D97-AF65-F5344CB8AC3E}">
        <p14:creationId xmlns:p14="http://schemas.microsoft.com/office/powerpoint/2010/main" val="305443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TotalTime>
  <Words>226</Words>
  <Application>Microsoft Macintosh PowerPoint</Application>
  <PresentationFormat>Widescreen</PresentationFormat>
  <Paragraphs>87</Paragraphs>
  <Slides>10</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10</vt:i4>
      </vt:variant>
    </vt:vector>
  </HeadingPairs>
  <TitlesOfParts>
    <vt:vector size="14" baseType="lpstr">
      <vt:lpstr>Arial</vt:lpstr>
      <vt:lpstr>Calibri</vt:lpstr>
      <vt:lpstr>Calibri Light</vt:lpstr>
      <vt:lpstr>Office-tema</vt:lpstr>
      <vt:lpstr>SCREEN-DANCE</vt:lpstr>
      <vt:lpstr>Screen-dance er…..</vt:lpstr>
      <vt:lpstr>Den konceptuelle forskel Rum</vt:lpstr>
      <vt:lpstr>Den konceptuelle forskel Tid</vt:lpstr>
      <vt:lpstr>Den konceptuelle forskel Energi</vt:lpstr>
      <vt:lpstr>”Screen”-dansegenre Udnyttelse af mediering</vt:lpstr>
      <vt:lpstr>Et analyseskema (kamerabrug)</vt:lpstr>
      <vt:lpstr>Et analyseskema (redigering)</vt:lpstr>
      <vt:lpstr>Analyseøvelse</vt:lpstr>
      <vt:lpstr>Resten af modulet: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SCREEN-DANCE</dc:title>
  <dc:creator>Janne Maria Baadsgaard</dc:creator>
  <cp:lastModifiedBy>Lise Stentebjerg-Milandt</cp:lastModifiedBy>
  <cp:revision>4</cp:revision>
  <dcterms:created xsi:type="dcterms:W3CDTF">2019-04-10T10:51:13Z</dcterms:created>
  <dcterms:modified xsi:type="dcterms:W3CDTF">2019-05-06T12:19:05Z</dcterms:modified>
</cp:coreProperties>
</file>