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7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36707-9A5E-8D47-91C1-D7E9B13663EB}" v="7" dt="2026-02-16T09:01:50.03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5" d="100"/>
          <a:sy n="105" d="100"/>
        </p:scale>
        <p:origin x="216"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txBody>
          <a:bodyPr/>
          <a:lstStyle/>
          <a:p>
            <a:endParaRPr lang="da-DK"/>
          </a:p>
        </p:txBody>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txBody>
          <a:bodyPr/>
          <a:lstStyle/>
          <a:p>
            <a:endParaRPr lang="da-DK"/>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2AED8E5B-0D98-4FE1-9B26-D1041E3A89F9}" type="datetimeFigureOut">
              <a:rPr lang="en-US" dirty="0"/>
              <a:t>2/16/26</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4FAB73BC-B049-4115-A692-8D63A059BFB8}" type="slidenum">
              <a:rPr lang="en-US" dirty="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dirty="0"/>
              <a:t>2/16/26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dirty="0"/>
              <a:t>2/16/26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73C2DCB-466C-4061-8D51-D3254DD77FA1}" type="datetimeFigureOut">
              <a:rPr lang="en-US" dirty="0"/>
              <a:t>2/16/26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642357F-39F6-401C-9FF8-3072724998F3}" type="datetimeFigureOut">
              <a:rPr lang="en-US" dirty="0"/>
              <a:t>2/16/26</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4FAB73BC-B049-4115-A692-8D63A059BFB8}" type="slidenum">
              <a:rPr lang="en-US" dirty="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dirty="0"/>
              <a:t>2/16/26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dirty="0"/>
              <a:t>2/16/26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dirty="0"/>
              <a:t>2/16/26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dirty="0"/>
              <a:t>2/16/26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da-DK"/>
              <a:t>Klik for at redigere titeltypografien i masteren</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00232F85-D33A-46AF-9088-5A7400C1018E}" type="datetimeFigureOut">
              <a:rPr lang="en-US" dirty="0"/>
              <a:t>2/16/26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3EB3A624-F501-46A9-B8CA-4949E24E27C8}" type="datetimeFigureOut">
              <a:rPr lang="en-US" dirty="0"/>
              <a:t>2/16/26</a:t>
            </a:fld>
            <a:endParaRPr lang="en-US" dirty="0"/>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dirty="0"/>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da-DK"/>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0C4D3C1-679D-44D8-8A9C-D402CE4EF569}" type="datetimeFigureOut">
              <a:rPr lang="en-US" dirty="0"/>
              <a:t>2/16/26</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‹nr.›</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da-DK"/>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jzgUp0ReQC0" TargetMode="External"/><Relationship Id="rId2" Type="http://schemas.openxmlformats.org/officeDocument/2006/relationships/hyperlink" Target="https://www.youtube.com/watch?v=PYMThmQN1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C37DD-C7DA-4017-A951-4E1BE7E8009A}"/>
              </a:ext>
            </a:extLst>
          </p:cNvPr>
          <p:cNvSpPr>
            <a:spLocks noGrp="1"/>
          </p:cNvSpPr>
          <p:nvPr>
            <p:ph type="ctrTitle"/>
          </p:nvPr>
        </p:nvSpPr>
        <p:spPr/>
        <p:txBody>
          <a:bodyPr/>
          <a:lstStyle/>
          <a:p>
            <a:r>
              <a:rPr lang="da-DK" dirty="0" err="1"/>
              <a:t>Srp</a:t>
            </a:r>
            <a:r>
              <a:rPr lang="da-DK" dirty="0"/>
              <a:t> i dans</a:t>
            </a:r>
          </a:p>
        </p:txBody>
      </p:sp>
      <p:sp>
        <p:nvSpPr>
          <p:cNvPr id="3" name="Undertitel 2">
            <a:extLst>
              <a:ext uri="{FF2B5EF4-FFF2-40B4-BE49-F238E27FC236}">
                <a16:creationId xmlns:a16="http://schemas.microsoft.com/office/drawing/2014/main" id="{F41A3A98-3B88-4A42-9BF7-D041F1DD897A}"/>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2751756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1AF8D1-CD10-475E-9CED-8B735592544F}"/>
              </a:ext>
            </a:extLst>
          </p:cNvPr>
          <p:cNvSpPr>
            <a:spLocks noGrp="1"/>
          </p:cNvSpPr>
          <p:nvPr>
            <p:ph type="title"/>
          </p:nvPr>
        </p:nvSpPr>
        <p:spPr/>
        <p:txBody>
          <a:bodyPr/>
          <a:lstStyle/>
          <a:p>
            <a:r>
              <a:rPr lang="da-DK" dirty="0"/>
              <a:t>Den mundtlige eksamen</a:t>
            </a:r>
          </a:p>
        </p:txBody>
      </p:sp>
      <p:sp>
        <p:nvSpPr>
          <p:cNvPr id="3" name="Pladsholder til indhold 2">
            <a:extLst>
              <a:ext uri="{FF2B5EF4-FFF2-40B4-BE49-F238E27FC236}">
                <a16:creationId xmlns:a16="http://schemas.microsoft.com/office/drawing/2014/main" id="{910DCDE1-0E90-4CCA-9447-A368BFCB9218}"/>
              </a:ext>
            </a:extLst>
          </p:cNvPr>
          <p:cNvSpPr>
            <a:spLocks noGrp="1"/>
          </p:cNvSpPr>
          <p:nvPr>
            <p:ph idx="1"/>
          </p:nvPr>
        </p:nvSpPr>
        <p:spPr/>
        <p:txBody>
          <a:bodyPr/>
          <a:lstStyle/>
          <a:p>
            <a:r>
              <a:rPr lang="da-DK" dirty="0"/>
              <a:t>Mundtlig prøve: præsentere konklusioner, indgå i en faglig samtale, herunder metodevalg og videnskabsteoretiske overvejelser.</a:t>
            </a:r>
          </a:p>
          <a:p>
            <a:r>
              <a:rPr lang="da-DK" dirty="0"/>
              <a:t>Det skriftlige produkt og den mundtlige præstation bedømmes samlet</a:t>
            </a:r>
          </a:p>
          <a:p>
            <a:r>
              <a:rPr lang="da-DK" dirty="0"/>
              <a:t>30 minutters eksaminationstid (uden forberedelse)</a:t>
            </a:r>
          </a:p>
          <a:p>
            <a:r>
              <a:rPr lang="da-DK" dirty="0"/>
              <a:t>Eksaminanden præsenterer projektet (ca. 10 minutter)</a:t>
            </a:r>
          </a:p>
          <a:p>
            <a:r>
              <a:rPr lang="da-DK" dirty="0"/>
              <a:t>Efterfølgende starter en faglig samtale</a:t>
            </a:r>
          </a:p>
          <a:p>
            <a:r>
              <a:rPr lang="da-DK" dirty="0"/>
              <a:t>Man skal kunne argumentere for valg af fag, samt metoder og videnskabsteori, der er inddraget</a:t>
            </a:r>
          </a:p>
        </p:txBody>
      </p:sp>
    </p:spTree>
    <p:extLst>
      <p:ext uri="{BB962C8B-B14F-4D97-AF65-F5344CB8AC3E}">
        <p14:creationId xmlns:p14="http://schemas.microsoft.com/office/powerpoint/2010/main" val="13573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0C2A5-08A3-40B8-8941-C2F9FC4BFFBC}"/>
              </a:ext>
            </a:extLst>
          </p:cNvPr>
          <p:cNvSpPr>
            <a:spLocks noGrp="1"/>
          </p:cNvSpPr>
          <p:nvPr>
            <p:ph type="title"/>
          </p:nvPr>
        </p:nvSpPr>
        <p:spPr/>
        <p:txBody>
          <a:bodyPr/>
          <a:lstStyle/>
          <a:p>
            <a:r>
              <a:rPr lang="da-DK" dirty="0"/>
              <a:t>Eksempler på SRP med dans</a:t>
            </a:r>
          </a:p>
        </p:txBody>
      </p:sp>
      <p:sp>
        <p:nvSpPr>
          <p:cNvPr id="3" name="Pladsholder til indhold 2">
            <a:extLst>
              <a:ext uri="{FF2B5EF4-FFF2-40B4-BE49-F238E27FC236}">
                <a16:creationId xmlns:a16="http://schemas.microsoft.com/office/drawing/2014/main" id="{098BE1BF-B9E6-420C-81C2-00BA0FBA6D19}"/>
              </a:ext>
            </a:extLst>
          </p:cNvPr>
          <p:cNvSpPr>
            <a:spLocks noGrp="1"/>
          </p:cNvSpPr>
          <p:nvPr>
            <p:ph idx="1"/>
          </p:nvPr>
        </p:nvSpPr>
        <p:spPr/>
        <p:txBody>
          <a:bodyPr/>
          <a:lstStyle/>
          <a:p>
            <a:r>
              <a:rPr lang="da-DK" dirty="0"/>
              <a:t>På de følgende slides ses eksempler på SRP-opgaveformuleringer, hvor dans c indgår. Opgaveformuleringerne er venligst udlånt af Nykøbing Katedralskole, Odense Katedralskole og Espergærde Gymnasium og HF.</a:t>
            </a:r>
            <a:r>
              <a:rPr lang="da-DK" sz="1800" dirty="0">
                <a:effectLst/>
                <a:latin typeface="Calibri" panose="020F0502020204030204" pitchFamily="34" charset="0"/>
                <a:ea typeface="Calibri" panose="020F0502020204030204" pitchFamily="34" charset="0"/>
                <a:cs typeface="Calibri" panose="020F0502020204030204" pitchFamily="34" charset="0"/>
              </a:rPr>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1710173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53B6D-1505-44FD-95BC-1D3BA0A1447C}"/>
              </a:ext>
            </a:extLst>
          </p:cNvPr>
          <p:cNvSpPr>
            <a:spLocks noGrp="1"/>
          </p:cNvSpPr>
          <p:nvPr>
            <p:ph type="title"/>
          </p:nvPr>
        </p:nvSpPr>
        <p:spPr/>
        <p:txBody>
          <a:bodyPr/>
          <a:lstStyle/>
          <a:p>
            <a:r>
              <a:rPr lang="da-DK" dirty="0"/>
              <a:t>Fysik A og Dans C</a:t>
            </a:r>
          </a:p>
        </p:txBody>
      </p:sp>
      <p:graphicFrame>
        <p:nvGraphicFramePr>
          <p:cNvPr id="7" name="Pladsholder til indhold 6">
            <a:extLst>
              <a:ext uri="{FF2B5EF4-FFF2-40B4-BE49-F238E27FC236}">
                <a16:creationId xmlns:a16="http://schemas.microsoft.com/office/drawing/2014/main" id="{BCA80C27-920D-465E-9451-3B381380BB0F}"/>
              </a:ext>
            </a:extLst>
          </p:cNvPr>
          <p:cNvGraphicFramePr>
            <a:graphicFrameLocks noGrp="1"/>
          </p:cNvGraphicFramePr>
          <p:nvPr>
            <p:ph idx="1"/>
            <p:extLst>
              <p:ext uri="{D42A27DB-BD31-4B8C-83A1-F6EECF244321}">
                <p14:modId xmlns:p14="http://schemas.microsoft.com/office/powerpoint/2010/main" val="1682855843"/>
              </p:ext>
            </p:extLst>
          </p:nvPr>
        </p:nvGraphicFramePr>
        <p:xfrm>
          <a:off x="1228436" y="2090131"/>
          <a:ext cx="9421091" cy="4132834"/>
        </p:xfrm>
        <a:graphic>
          <a:graphicData uri="http://schemas.openxmlformats.org/drawingml/2006/table">
            <a:tbl>
              <a:tblPr firstRow="1" firstCol="1" bandRow="1">
                <a:tableStyleId>{5C22544A-7EE6-4342-B048-85BDC9FD1C3A}</a:tableStyleId>
              </a:tblPr>
              <a:tblGrid>
                <a:gridCol w="9421091">
                  <a:extLst>
                    <a:ext uri="{9D8B030D-6E8A-4147-A177-3AD203B41FA5}">
                      <a16:colId xmlns:a16="http://schemas.microsoft.com/office/drawing/2014/main" val="1605230779"/>
                    </a:ext>
                  </a:extLst>
                </a:gridCol>
              </a:tblGrid>
              <a:tr h="152721">
                <a:tc>
                  <a:txBody>
                    <a:bodyPr/>
                    <a:lstStyle/>
                    <a:p>
                      <a:pPr>
                        <a:lnSpc>
                          <a:spcPct val="115000"/>
                        </a:lnSpc>
                        <a:spcAft>
                          <a:spcPts val="800"/>
                        </a:spcAft>
                      </a:pPr>
                      <a:r>
                        <a:rPr lang="da-DK" sz="1100">
                          <a:effectLst/>
                        </a:rPr>
                        <a:t>Fag: Fysik A og Dans C (2021)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52899" marR="52899" marT="0" marB="0"/>
                </a:tc>
                <a:extLst>
                  <a:ext uri="{0D108BD9-81ED-4DB2-BD59-A6C34878D82A}">
                    <a16:rowId xmlns:a16="http://schemas.microsoft.com/office/drawing/2014/main" val="3841278134"/>
                  </a:ext>
                </a:extLst>
              </a:tr>
              <a:tr h="152721">
                <a:tc>
                  <a:txBody>
                    <a:bodyPr/>
                    <a:lstStyle/>
                    <a:p>
                      <a:pPr>
                        <a:lnSpc>
                          <a:spcPct val="115000"/>
                        </a:lnSpc>
                        <a:spcAft>
                          <a:spcPts val="800"/>
                        </a:spcAft>
                      </a:pPr>
                      <a:r>
                        <a:rPr lang="da-DK" sz="1100">
                          <a:effectLst/>
                        </a:rPr>
                        <a:t>Emne: Piruetter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52899" marR="52899" marT="0" marB="0"/>
                </a:tc>
                <a:extLst>
                  <a:ext uri="{0D108BD9-81ED-4DB2-BD59-A6C34878D82A}">
                    <a16:rowId xmlns:a16="http://schemas.microsoft.com/office/drawing/2014/main" val="488672326"/>
                  </a:ext>
                </a:extLst>
              </a:tr>
              <a:tr h="3626795">
                <a:tc>
                  <a:txBody>
                    <a:bodyPr/>
                    <a:lstStyle/>
                    <a:p>
                      <a:pPr>
                        <a:lnSpc>
                          <a:spcPct val="115000"/>
                        </a:lnSpc>
                        <a:spcAft>
                          <a:spcPts val="800"/>
                        </a:spcAft>
                      </a:pPr>
                      <a:r>
                        <a:rPr lang="da-DK" sz="1100" dirty="0">
                          <a:effectLst/>
                        </a:rPr>
                        <a:t> </a:t>
                      </a:r>
                    </a:p>
                    <a:p>
                      <a:pPr>
                        <a:lnSpc>
                          <a:spcPct val="115000"/>
                        </a:lnSpc>
                        <a:spcAft>
                          <a:spcPts val="800"/>
                        </a:spcAft>
                      </a:pPr>
                      <a:r>
                        <a:rPr lang="da-DK" sz="1100" dirty="0">
                          <a:effectLst/>
                        </a:rPr>
                        <a:t>Problemformulering:</a:t>
                      </a:r>
                    </a:p>
                    <a:p>
                      <a:pPr>
                        <a:lnSpc>
                          <a:spcPct val="115000"/>
                        </a:lnSpc>
                        <a:spcAft>
                          <a:spcPts val="800"/>
                        </a:spcAft>
                      </a:pPr>
                      <a:r>
                        <a:rPr lang="da-DK" sz="1100" dirty="0">
                          <a:effectLst/>
                        </a:rPr>
                        <a:t>Gør rede for begreberne inertimoment, impulsmoment og kraftmoment, og diskuter under hvilke omstændigheder impulsmomentet er en bevaret størrelse. Bestem inertimomenterne af en danser i passé og attitude </a:t>
                      </a:r>
                      <a:r>
                        <a:rPr lang="da-DK" sz="1100" dirty="0" err="1">
                          <a:effectLst/>
                        </a:rPr>
                        <a:t>derriere</a:t>
                      </a:r>
                      <a:r>
                        <a:rPr lang="da-DK" sz="1100" dirty="0">
                          <a:effectLst/>
                        </a:rPr>
                        <a:t>. Gør rede for eventuelle idealiseringer.</a:t>
                      </a:r>
                      <a:br>
                        <a:rPr lang="da-DK" sz="1100" dirty="0">
                          <a:effectLst/>
                        </a:rPr>
                      </a:br>
                      <a:br>
                        <a:rPr lang="da-DK" sz="1100" dirty="0">
                          <a:effectLst/>
                        </a:rPr>
                      </a:br>
                      <a:br>
                        <a:rPr lang="da-DK" sz="1100" dirty="0">
                          <a:effectLst/>
                        </a:rPr>
                      </a:br>
                      <a:r>
                        <a:rPr lang="da-DK" sz="1100" dirty="0">
                          <a:effectLst/>
                        </a:rPr>
                        <a:t>Udfør en videoanalyse af piruetter i både passé og attitude </a:t>
                      </a:r>
                      <a:r>
                        <a:rPr lang="da-DK" sz="1100" dirty="0" err="1">
                          <a:effectLst/>
                        </a:rPr>
                        <a:t>derriere</a:t>
                      </a:r>
                      <a:r>
                        <a:rPr lang="da-DK" sz="1100" dirty="0">
                          <a:effectLst/>
                        </a:rPr>
                        <a:t> med henblik på at undersøge de fysiske principper, der gør dette trin muligt. Udfør ligeledes en Laban bevægelsesanalyse med fokus på de dynamiske (</a:t>
                      </a:r>
                      <a:r>
                        <a:rPr lang="da-DK" sz="1100" dirty="0" err="1">
                          <a:effectLst/>
                        </a:rPr>
                        <a:t>effort</a:t>
                      </a:r>
                      <a:r>
                        <a:rPr lang="da-DK" sz="1100" dirty="0">
                          <a:effectLst/>
                        </a:rPr>
                        <a:t>) forskelle i de to variationer af piruetten.</a:t>
                      </a:r>
                      <a:br>
                        <a:rPr lang="da-DK" sz="1100" dirty="0">
                          <a:effectLst/>
                        </a:rPr>
                      </a:br>
                      <a:br>
                        <a:rPr lang="da-DK" sz="1100" dirty="0">
                          <a:effectLst/>
                        </a:rPr>
                      </a:br>
                      <a:br>
                        <a:rPr lang="da-DK" sz="1100" dirty="0">
                          <a:effectLst/>
                        </a:rPr>
                      </a:br>
                      <a:r>
                        <a:rPr lang="da-DK" sz="1100" dirty="0">
                          <a:effectLst/>
                        </a:rPr>
                        <a:t>Vurder om der er en sammenhæng mellem Labans dynamik (</a:t>
                      </a:r>
                      <a:r>
                        <a:rPr lang="da-DK" sz="1100" dirty="0" err="1">
                          <a:effectLst/>
                        </a:rPr>
                        <a:t>effort</a:t>
                      </a:r>
                      <a:r>
                        <a:rPr lang="da-DK" sz="1100" dirty="0">
                          <a:effectLst/>
                        </a:rPr>
                        <a:t>) og de fysiske principper, der gør trinnet muligt.</a:t>
                      </a:r>
                      <a:br>
                        <a:rPr lang="da-DK" sz="1100" dirty="0">
                          <a:effectLst/>
                        </a:rPr>
                      </a:br>
                      <a:br>
                        <a:rPr lang="da-DK" sz="1100" dirty="0">
                          <a:effectLst/>
                        </a:rPr>
                      </a:br>
                      <a:br>
                        <a:rPr lang="da-DK" sz="1100" dirty="0">
                          <a:effectLst/>
                        </a:rPr>
                      </a:br>
                      <a:r>
                        <a:rPr lang="da-DK" sz="1100" dirty="0">
                          <a:effectLst/>
                        </a:rPr>
                        <a:t>Definitioner af </a:t>
                      </a:r>
                      <a:r>
                        <a:rPr lang="da-DK" sz="1100" dirty="0" err="1">
                          <a:effectLst/>
                        </a:rPr>
                        <a:t>piruette</a:t>
                      </a:r>
                      <a:r>
                        <a:rPr lang="da-DK" sz="1100" dirty="0">
                          <a:effectLst/>
                        </a:rPr>
                        <a:t> positionerne findes her:</a:t>
                      </a:r>
                    </a:p>
                    <a:p>
                      <a:pPr>
                        <a:lnSpc>
                          <a:spcPct val="115000"/>
                        </a:lnSpc>
                        <a:spcAft>
                          <a:spcPts val="800"/>
                        </a:spcAft>
                      </a:pPr>
                      <a:r>
                        <a:rPr lang="da-DK" sz="1100" dirty="0">
                          <a:effectLst/>
                        </a:rPr>
                        <a:t>https://ballethub.com/ballet-term/attitude/ </a:t>
                      </a:r>
                    </a:p>
                    <a:p>
                      <a:pPr>
                        <a:lnSpc>
                          <a:spcPct val="115000"/>
                        </a:lnSpc>
                        <a:spcAft>
                          <a:spcPts val="800"/>
                        </a:spcAft>
                      </a:pPr>
                      <a:r>
                        <a:rPr lang="da-DK" sz="1100" dirty="0">
                          <a:effectLst/>
                        </a:rPr>
                        <a:t>https://ballethub.com/ballet-term/passe/ </a:t>
                      </a:r>
                    </a:p>
                    <a:p>
                      <a:pPr>
                        <a:lnSpc>
                          <a:spcPct val="115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899" marR="52899" marT="0" marB="0"/>
                </a:tc>
                <a:extLst>
                  <a:ext uri="{0D108BD9-81ED-4DB2-BD59-A6C34878D82A}">
                    <a16:rowId xmlns:a16="http://schemas.microsoft.com/office/drawing/2014/main" val="623720444"/>
                  </a:ext>
                </a:extLst>
              </a:tr>
            </a:tbl>
          </a:graphicData>
        </a:graphic>
      </p:graphicFrame>
    </p:spTree>
    <p:extLst>
      <p:ext uri="{BB962C8B-B14F-4D97-AF65-F5344CB8AC3E}">
        <p14:creationId xmlns:p14="http://schemas.microsoft.com/office/powerpoint/2010/main" val="909661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36F19D-1B00-409B-BBF4-20DFC2A1FB8E}"/>
              </a:ext>
            </a:extLst>
          </p:cNvPr>
          <p:cNvSpPr>
            <a:spLocks noGrp="1"/>
          </p:cNvSpPr>
          <p:nvPr>
            <p:ph type="title"/>
          </p:nvPr>
        </p:nvSpPr>
        <p:spPr/>
        <p:txBody>
          <a:bodyPr/>
          <a:lstStyle/>
          <a:p>
            <a:r>
              <a:rPr lang="da-DK" dirty="0" err="1"/>
              <a:t>Samf</a:t>
            </a:r>
            <a:r>
              <a:rPr lang="da-DK" dirty="0"/>
              <a:t> A og Dans C</a:t>
            </a:r>
          </a:p>
        </p:txBody>
      </p:sp>
      <p:graphicFrame>
        <p:nvGraphicFramePr>
          <p:cNvPr id="4" name="Pladsholder til indhold 3">
            <a:extLst>
              <a:ext uri="{FF2B5EF4-FFF2-40B4-BE49-F238E27FC236}">
                <a16:creationId xmlns:a16="http://schemas.microsoft.com/office/drawing/2014/main" id="{CF92F60D-E712-427A-AAC9-423830D458E1}"/>
              </a:ext>
            </a:extLst>
          </p:cNvPr>
          <p:cNvGraphicFramePr>
            <a:graphicFrameLocks noGrp="1"/>
          </p:cNvGraphicFramePr>
          <p:nvPr>
            <p:ph idx="1"/>
            <p:extLst>
              <p:ext uri="{D42A27DB-BD31-4B8C-83A1-F6EECF244321}">
                <p14:modId xmlns:p14="http://schemas.microsoft.com/office/powerpoint/2010/main" val="3643434717"/>
              </p:ext>
            </p:extLst>
          </p:nvPr>
        </p:nvGraphicFramePr>
        <p:xfrm>
          <a:off x="879763" y="1923430"/>
          <a:ext cx="10432473" cy="4291976"/>
        </p:xfrm>
        <a:graphic>
          <a:graphicData uri="http://schemas.openxmlformats.org/drawingml/2006/table">
            <a:tbl>
              <a:tblPr firstRow="1" firstCol="1" bandRow="1">
                <a:tableStyleId>{5C22544A-7EE6-4342-B048-85BDC9FD1C3A}</a:tableStyleId>
              </a:tblPr>
              <a:tblGrid>
                <a:gridCol w="10432473">
                  <a:extLst>
                    <a:ext uri="{9D8B030D-6E8A-4147-A177-3AD203B41FA5}">
                      <a16:colId xmlns:a16="http://schemas.microsoft.com/office/drawing/2014/main" val="1503141357"/>
                    </a:ext>
                  </a:extLst>
                </a:gridCol>
              </a:tblGrid>
              <a:tr h="120522">
                <a:tc>
                  <a:txBody>
                    <a:bodyPr/>
                    <a:lstStyle/>
                    <a:p>
                      <a:pPr>
                        <a:lnSpc>
                          <a:spcPct val="115000"/>
                        </a:lnSpc>
                        <a:spcAft>
                          <a:spcPts val="800"/>
                        </a:spcAft>
                      </a:pPr>
                      <a:r>
                        <a:rPr lang="da-DK" sz="800">
                          <a:effectLst/>
                        </a:rPr>
                        <a:t>Fag: Samf A og Dans C (2021)</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1746" marR="41746" marT="0" marB="0"/>
                </a:tc>
                <a:extLst>
                  <a:ext uri="{0D108BD9-81ED-4DB2-BD59-A6C34878D82A}">
                    <a16:rowId xmlns:a16="http://schemas.microsoft.com/office/drawing/2014/main" val="3088399280"/>
                  </a:ext>
                </a:extLst>
              </a:tr>
              <a:tr h="545094">
                <a:tc>
                  <a:txBody>
                    <a:bodyPr/>
                    <a:lstStyle/>
                    <a:p>
                      <a:pPr>
                        <a:lnSpc>
                          <a:spcPct val="115000"/>
                        </a:lnSpc>
                        <a:spcAft>
                          <a:spcPts val="800"/>
                        </a:spcAft>
                      </a:pPr>
                      <a:r>
                        <a:rPr lang="da-DK" sz="800">
                          <a:effectLst/>
                        </a:rPr>
                        <a:t>Emne/overordnet problemstilling: </a:t>
                      </a:r>
                    </a:p>
                    <a:p>
                      <a:pPr>
                        <a:lnSpc>
                          <a:spcPct val="115000"/>
                        </a:lnSpc>
                      </a:pPr>
                      <a:r>
                        <a:rPr lang="da-DK" sz="800">
                          <a:effectLst/>
                        </a:rPr>
                        <a:t>Hvordan kan udvalgte velfærdsmodeller begrundes og eksemplificeres i ungdomskulturen hiphop? Med særligt fokus på breakdance og hip hop dans. </a:t>
                      </a:r>
                    </a:p>
                    <a:p>
                      <a:pPr>
                        <a:lnSpc>
                          <a:spcPct val="115000"/>
                        </a:lnSpc>
                        <a:spcAft>
                          <a:spcPts val="800"/>
                        </a:spcAft>
                      </a:pPr>
                      <a:r>
                        <a:rPr lang="da-DK" sz="8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1746" marR="41746" marT="0" marB="0"/>
                </a:tc>
                <a:extLst>
                  <a:ext uri="{0D108BD9-81ED-4DB2-BD59-A6C34878D82A}">
                    <a16:rowId xmlns:a16="http://schemas.microsoft.com/office/drawing/2014/main" val="3930343501"/>
                  </a:ext>
                </a:extLst>
              </a:tr>
              <a:tr h="3266621">
                <a:tc>
                  <a:txBody>
                    <a:bodyPr/>
                    <a:lstStyle/>
                    <a:p>
                      <a:pPr>
                        <a:lnSpc>
                          <a:spcPct val="115000"/>
                        </a:lnSpc>
                        <a:spcAft>
                          <a:spcPts val="800"/>
                        </a:spcAft>
                      </a:pPr>
                      <a:r>
                        <a:rPr lang="da-DK" sz="800" dirty="0">
                          <a:effectLst/>
                        </a:rPr>
                        <a:t>Problemformulering:</a:t>
                      </a:r>
                    </a:p>
                    <a:p>
                      <a:pPr marL="342900" lvl="0" indent="-342900">
                        <a:lnSpc>
                          <a:spcPct val="115000"/>
                        </a:lnSpc>
                        <a:spcBef>
                          <a:spcPts val="1200"/>
                        </a:spcBef>
                        <a:spcAft>
                          <a:spcPts val="1200"/>
                        </a:spcAft>
                        <a:buFont typeface="Symbol" panose="05050102010706020507" pitchFamily="18" charset="2"/>
                        <a:buChar char=""/>
                      </a:pPr>
                      <a:r>
                        <a:rPr lang="da-DK" sz="800" dirty="0">
                          <a:effectLst/>
                        </a:rPr>
                        <a:t>Undersøg hiphoppens opståen i Bronx, New York i slut 70'erne samt hiphoppens udbredelse til København og omegn i start 80'erne, inddrag relevante sociologiske begreber i den forbindelse.</a:t>
                      </a:r>
                    </a:p>
                    <a:p>
                      <a:pPr marL="342900" lvl="0" indent="-342900">
                        <a:lnSpc>
                          <a:spcPct val="115000"/>
                        </a:lnSpc>
                        <a:spcBef>
                          <a:spcPts val="1200"/>
                        </a:spcBef>
                        <a:spcAft>
                          <a:spcPts val="1200"/>
                        </a:spcAft>
                        <a:buFont typeface="Symbol" panose="05050102010706020507" pitchFamily="18" charset="2"/>
                        <a:buChar char=""/>
                      </a:pPr>
                      <a:r>
                        <a:rPr lang="da-DK" sz="800" dirty="0">
                          <a:effectLst/>
                        </a:rPr>
                        <a:t>Lav en kropskulturel analyse af et selvvalgt klip fra hiphoppen i datidens New York og sammenlign det med det vedlagte bilag (klip 1 i bilag) som repræsenterer en nutidig og mere mainstream version af hiphop dans. Dette med henblik på symbolikken i dansen og kulturen. I analysen skal du inddrage Labans BESS koncept. </a:t>
                      </a:r>
                    </a:p>
                    <a:p>
                      <a:pPr marL="342900" lvl="0" indent="-342900">
                        <a:lnSpc>
                          <a:spcPct val="115000"/>
                        </a:lnSpc>
                        <a:spcBef>
                          <a:spcPts val="1200"/>
                        </a:spcBef>
                        <a:buFont typeface="Symbol" panose="05050102010706020507" pitchFamily="18" charset="2"/>
                        <a:buChar char=""/>
                      </a:pPr>
                      <a:r>
                        <a:rPr lang="da-DK" sz="800" dirty="0">
                          <a:effectLst/>
                        </a:rPr>
                        <a:t>I forlængelse af dette diskuter og vurder styrker og svagheder ved henholdsvis den universelle og residuale velfærdsmodel, lav en kobling til hvordan disse forskelle kommer til udtryk i hiphop dans. I den forbindelse skal du perspektivere til reportagen om Rico </a:t>
                      </a:r>
                      <a:r>
                        <a:rPr lang="da-DK" sz="800" dirty="0" err="1">
                          <a:effectLst/>
                        </a:rPr>
                        <a:t>Coker</a:t>
                      </a:r>
                      <a:r>
                        <a:rPr lang="da-DK" sz="800" dirty="0">
                          <a:effectLst/>
                        </a:rPr>
                        <a:t>, der er en dansk </a:t>
                      </a:r>
                      <a:r>
                        <a:rPr lang="da-DK" sz="800" dirty="0" err="1">
                          <a:effectLst/>
                        </a:rPr>
                        <a:t>breakdancer</a:t>
                      </a:r>
                      <a:r>
                        <a:rPr lang="da-DK" sz="800" dirty="0">
                          <a:effectLst/>
                        </a:rPr>
                        <a:t> (klip 2 i bilag).  </a:t>
                      </a:r>
                    </a:p>
                    <a:p>
                      <a:pPr>
                        <a:lnSpc>
                          <a:spcPct val="115000"/>
                        </a:lnSpc>
                        <a:spcBef>
                          <a:spcPts val="1200"/>
                        </a:spcBef>
                      </a:pPr>
                      <a:r>
                        <a:rPr lang="da-DK" sz="800" dirty="0">
                          <a:effectLst/>
                        </a:rPr>
                        <a:t>Vedlagt klip:</a:t>
                      </a:r>
                    </a:p>
                    <a:p>
                      <a:pPr>
                        <a:lnSpc>
                          <a:spcPct val="115000"/>
                        </a:lnSpc>
                        <a:spcBef>
                          <a:spcPts val="1200"/>
                        </a:spcBef>
                        <a:spcAft>
                          <a:spcPts val="1200"/>
                        </a:spcAft>
                      </a:pPr>
                      <a:r>
                        <a:rPr lang="da-DK" sz="800" dirty="0">
                          <a:effectLst/>
                        </a:rPr>
                        <a:t>Klip 1: Dansegruppen </a:t>
                      </a:r>
                      <a:r>
                        <a:rPr lang="da-DK" sz="800" dirty="0" err="1">
                          <a:effectLst/>
                        </a:rPr>
                        <a:t>ShineCrew</a:t>
                      </a:r>
                      <a:r>
                        <a:rPr lang="da-DK" sz="800" dirty="0">
                          <a:effectLst/>
                        </a:rPr>
                        <a:t> fremfører en hiphop koreografi til konkurrencen ”Danmarks Vildeste Danser”.</a:t>
                      </a:r>
                    </a:p>
                    <a:p>
                      <a:pPr>
                        <a:lnSpc>
                          <a:spcPct val="115000"/>
                        </a:lnSpc>
                        <a:spcBef>
                          <a:spcPts val="1200"/>
                        </a:spcBef>
                        <a:spcAft>
                          <a:spcPts val="1200"/>
                        </a:spcAft>
                      </a:pPr>
                      <a:r>
                        <a:rPr lang="da-DK" sz="800" u="sng" dirty="0">
                          <a:effectLst/>
                          <a:hlinkClick r:id="rId2"/>
                        </a:rPr>
                        <a:t>https://www.youtube.com/watch?v=PYMThmQN1ns</a:t>
                      </a:r>
                      <a:endParaRPr lang="da-DK" sz="800" dirty="0">
                        <a:effectLst/>
                      </a:endParaRPr>
                    </a:p>
                    <a:p>
                      <a:pPr>
                        <a:lnSpc>
                          <a:spcPct val="115000"/>
                        </a:lnSpc>
                        <a:spcBef>
                          <a:spcPts val="1200"/>
                        </a:spcBef>
                        <a:spcAft>
                          <a:spcPts val="1200"/>
                        </a:spcAft>
                      </a:pPr>
                      <a:r>
                        <a:rPr lang="da-DK" sz="800" dirty="0">
                          <a:effectLst/>
                        </a:rPr>
                        <a:t>Klip 2: Reportage af den danske </a:t>
                      </a:r>
                      <a:r>
                        <a:rPr lang="da-DK" sz="800" dirty="0" err="1">
                          <a:effectLst/>
                        </a:rPr>
                        <a:t>Breakdanser</a:t>
                      </a:r>
                      <a:r>
                        <a:rPr lang="da-DK" sz="800" dirty="0">
                          <a:effectLst/>
                        </a:rPr>
                        <a:t> Rico </a:t>
                      </a:r>
                      <a:r>
                        <a:rPr lang="da-DK" sz="800" dirty="0" err="1">
                          <a:effectLst/>
                        </a:rPr>
                        <a:t>Coker</a:t>
                      </a:r>
                      <a:r>
                        <a:rPr lang="da-DK" sz="800" dirty="0">
                          <a:effectLst/>
                        </a:rPr>
                        <a:t> aka </a:t>
                      </a:r>
                      <a:r>
                        <a:rPr lang="da-DK" sz="800" dirty="0" err="1">
                          <a:effectLst/>
                        </a:rPr>
                        <a:t>Zoopreme</a:t>
                      </a:r>
                      <a:r>
                        <a:rPr lang="da-DK" sz="800" dirty="0">
                          <a:effectLst/>
                        </a:rPr>
                        <a:t>. </a:t>
                      </a:r>
                    </a:p>
                    <a:p>
                      <a:pPr>
                        <a:lnSpc>
                          <a:spcPct val="115000"/>
                        </a:lnSpc>
                        <a:spcBef>
                          <a:spcPts val="1200"/>
                        </a:spcBef>
                        <a:spcAft>
                          <a:spcPts val="1200"/>
                        </a:spcAft>
                      </a:pPr>
                      <a:r>
                        <a:rPr lang="da-DK" sz="800" u="sng" dirty="0">
                          <a:effectLst/>
                          <a:hlinkClick r:id="rId3"/>
                        </a:rPr>
                        <a:t>https://www.youtube.com/watch?v=jzgUp0ReQC0</a:t>
                      </a:r>
                      <a:endParaRPr lang="da-DK"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746" marR="41746" marT="0" marB="0"/>
                </a:tc>
                <a:extLst>
                  <a:ext uri="{0D108BD9-81ED-4DB2-BD59-A6C34878D82A}">
                    <a16:rowId xmlns:a16="http://schemas.microsoft.com/office/drawing/2014/main" val="3355629190"/>
                  </a:ext>
                </a:extLst>
              </a:tr>
            </a:tbl>
          </a:graphicData>
        </a:graphic>
      </p:graphicFrame>
    </p:spTree>
    <p:extLst>
      <p:ext uri="{BB962C8B-B14F-4D97-AF65-F5344CB8AC3E}">
        <p14:creationId xmlns:p14="http://schemas.microsoft.com/office/powerpoint/2010/main" val="32365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7655FA-F403-40CD-9093-3896076ED740}"/>
              </a:ext>
            </a:extLst>
          </p:cNvPr>
          <p:cNvSpPr>
            <a:spLocks noGrp="1"/>
          </p:cNvSpPr>
          <p:nvPr>
            <p:ph type="title"/>
          </p:nvPr>
        </p:nvSpPr>
        <p:spPr/>
        <p:txBody>
          <a:bodyPr/>
          <a:lstStyle/>
          <a:p>
            <a:r>
              <a:rPr lang="da-DK" dirty="0" err="1"/>
              <a:t>Samf</a:t>
            </a:r>
            <a:r>
              <a:rPr lang="da-DK" dirty="0"/>
              <a:t> A og Dans C</a:t>
            </a:r>
          </a:p>
        </p:txBody>
      </p:sp>
      <p:graphicFrame>
        <p:nvGraphicFramePr>
          <p:cNvPr id="4" name="Pladsholder til indhold 3">
            <a:extLst>
              <a:ext uri="{FF2B5EF4-FFF2-40B4-BE49-F238E27FC236}">
                <a16:creationId xmlns:a16="http://schemas.microsoft.com/office/drawing/2014/main" id="{3A84D59D-DA6C-4F7B-A8D5-E56CD62D34C0}"/>
              </a:ext>
            </a:extLst>
          </p:cNvPr>
          <p:cNvGraphicFramePr>
            <a:graphicFrameLocks noGrp="1"/>
          </p:cNvGraphicFramePr>
          <p:nvPr>
            <p:ph idx="1"/>
            <p:extLst>
              <p:ext uri="{D42A27DB-BD31-4B8C-83A1-F6EECF244321}">
                <p14:modId xmlns:p14="http://schemas.microsoft.com/office/powerpoint/2010/main" val="2016900831"/>
              </p:ext>
            </p:extLst>
          </p:nvPr>
        </p:nvGraphicFramePr>
        <p:xfrm>
          <a:off x="1066800" y="1927949"/>
          <a:ext cx="10220036" cy="4514661"/>
        </p:xfrm>
        <a:graphic>
          <a:graphicData uri="http://schemas.openxmlformats.org/drawingml/2006/table">
            <a:tbl>
              <a:tblPr firstRow="1" firstCol="1" bandRow="1">
                <a:tableStyleId>{5C22544A-7EE6-4342-B048-85BDC9FD1C3A}</a:tableStyleId>
              </a:tblPr>
              <a:tblGrid>
                <a:gridCol w="10220036">
                  <a:extLst>
                    <a:ext uri="{9D8B030D-6E8A-4147-A177-3AD203B41FA5}">
                      <a16:colId xmlns:a16="http://schemas.microsoft.com/office/drawing/2014/main" val="1115846218"/>
                    </a:ext>
                  </a:extLst>
                </a:gridCol>
              </a:tblGrid>
              <a:tr h="134023">
                <a:tc>
                  <a:txBody>
                    <a:bodyPr/>
                    <a:lstStyle/>
                    <a:p>
                      <a:pPr>
                        <a:lnSpc>
                          <a:spcPct val="115000"/>
                        </a:lnSpc>
                        <a:spcAft>
                          <a:spcPts val="800"/>
                        </a:spcAft>
                      </a:pPr>
                      <a:r>
                        <a:rPr lang="da-DK" sz="1000">
                          <a:effectLst/>
                        </a:rPr>
                        <a:t>Fag: Samf A og Dans C (2021)</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46422" marR="46422" marT="0" marB="0"/>
                </a:tc>
                <a:extLst>
                  <a:ext uri="{0D108BD9-81ED-4DB2-BD59-A6C34878D82A}">
                    <a16:rowId xmlns:a16="http://schemas.microsoft.com/office/drawing/2014/main" val="260142038"/>
                  </a:ext>
                </a:extLst>
              </a:tr>
              <a:tr h="134023">
                <a:tc>
                  <a:txBody>
                    <a:bodyPr/>
                    <a:lstStyle/>
                    <a:p>
                      <a:pPr>
                        <a:lnSpc>
                          <a:spcPct val="115000"/>
                        </a:lnSpc>
                        <a:spcAft>
                          <a:spcPts val="800"/>
                        </a:spcAft>
                      </a:pPr>
                      <a:r>
                        <a:rPr lang="da-DK" sz="1000">
                          <a:effectLst/>
                        </a:rPr>
                        <a:t>Emne: Samfundets afspejling af LBGT i dans</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46422" marR="46422" marT="0" marB="0"/>
                </a:tc>
                <a:extLst>
                  <a:ext uri="{0D108BD9-81ED-4DB2-BD59-A6C34878D82A}">
                    <a16:rowId xmlns:a16="http://schemas.microsoft.com/office/drawing/2014/main" val="993810345"/>
                  </a:ext>
                </a:extLst>
              </a:tr>
              <a:tr h="3664190">
                <a:tc>
                  <a:txBody>
                    <a:bodyPr/>
                    <a:lstStyle/>
                    <a:p>
                      <a:pPr>
                        <a:lnSpc>
                          <a:spcPct val="115000"/>
                        </a:lnSpc>
                        <a:spcAft>
                          <a:spcPts val="800"/>
                        </a:spcAft>
                      </a:pPr>
                      <a:r>
                        <a:rPr lang="da-DK" sz="1000" dirty="0">
                          <a:effectLst/>
                        </a:rPr>
                        <a:t>Opgaveformulering:</a:t>
                      </a:r>
                    </a:p>
                    <a:p>
                      <a:pPr>
                        <a:lnSpc>
                          <a:spcPct val="115000"/>
                        </a:lnSpc>
                        <a:spcAft>
                          <a:spcPts val="800"/>
                        </a:spcAft>
                      </a:pPr>
                      <a:r>
                        <a:rPr lang="da-DK" sz="1000" dirty="0">
                          <a:effectLst/>
                        </a:rPr>
                        <a:t> </a:t>
                      </a:r>
                    </a:p>
                    <a:p>
                      <a:pPr>
                        <a:lnSpc>
                          <a:spcPct val="115000"/>
                        </a:lnSpc>
                        <a:spcAft>
                          <a:spcPts val="800"/>
                        </a:spcAft>
                      </a:pPr>
                      <a:r>
                        <a:rPr lang="da-DK" sz="1000" dirty="0">
                          <a:effectLst/>
                        </a:rPr>
                        <a:t>Har det betydning for kønssocialiseringen, at par af samme køn danser sammen i </a:t>
                      </a:r>
                      <a:r>
                        <a:rPr lang="da-DK" sz="1000" dirty="0" err="1">
                          <a:effectLst/>
                        </a:rPr>
                        <a:t>TV-programmet</a:t>
                      </a:r>
                      <a:r>
                        <a:rPr lang="da-DK" sz="1000" dirty="0">
                          <a:effectLst/>
                        </a:rPr>
                        <a:t> ”Vild med dans”? </a:t>
                      </a:r>
                    </a:p>
                    <a:p>
                      <a:pPr>
                        <a:lnSpc>
                          <a:spcPct val="115000"/>
                        </a:lnSpc>
                        <a:spcAft>
                          <a:spcPts val="800"/>
                        </a:spcAft>
                      </a:pPr>
                      <a:r>
                        <a:rPr lang="da-DK" sz="1000" dirty="0">
                          <a:effectLst/>
                        </a:rPr>
                        <a:t> </a:t>
                      </a:r>
                    </a:p>
                    <a:p>
                      <a:pPr>
                        <a:lnSpc>
                          <a:spcPct val="115000"/>
                        </a:lnSpc>
                        <a:spcAft>
                          <a:spcPts val="800"/>
                        </a:spcAft>
                      </a:pPr>
                      <a:r>
                        <a:rPr lang="da-DK" sz="1000" dirty="0">
                          <a:effectLst/>
                        </a:rPr>
                        <a:t>• Redegør for kønssocialisering og identitetsdannelse i det senmoderne samfund med inddragelse af sociologisk teori, herunder Judith Butlers teori om det performative køn. </a:t>
                      </a:r>
                    </a:p>
                    <a:p>
                      <a:pPr>
                        <a:lnSpc>
                          <a:spcPct val="115000"/>
                        </a:lnSpc>
                        <a:spcAft>
                          <a:spcPts val="800"/>
                        </a:spcAft>
                      </a:pPr>
                      <a:r>
                        <a:rPr lang="da-DK" sz="1000" dirty="0">
                          <a:effectLst/>
                        </a:rPr>
                        <a:t> </a:t>
                      </a:r>
                    </a:p>
                    <a:p>
                      <a:pPr>
                        <a:lnSpc>
                          <a:spcPct val="115000"/>
                        </a:lnSpc>
                        <a:spcAft>
                          <a:spcPts val="800"/>
                        </a:spcAft>
                      </a:pPr>
                      <a:r>
                        <a:rPr lang="da-DK" sz="1000" dirty="0">
                          <a:effectLst/>
                        </a:rPr>
                        <a:t>• Analysér på et dansefagligt grundlag to selvvalgte danseperformances af samme dansegenre. En med Silas Holst og Jacob Fauerby og en med et andet par, også fra ”Vild med dans” 2019. </a:t>
                      </a:r>
                    </a:p>
                    <a:p>
                      <a:pPr>
                        <a:lnSpc>
                          <a:spcPct val="115000"/>
                        </a:lnSpc>
                        <a:spcAft>
                          <a:spcPts val="800"/>
                        </a:spcAft>
                      </a:pPr>
                      <a:r>
                        <a:rPr lang="da-DK" sz="1000" dirty="0">
                          <a:effectLst/>
                        </a:rPr>
                        <a:t> </a:t>
                      </a:r>
                    </a:p>
                    <a:p>
                      <a:pPr>
                        <a:lnSpc>
                          <a:spcPct val="115000"/>
                        </a:lnSpc>
                        <a:spcAft>
                          <a:spcPts val="800"/>
                        </a:spcAft>
                      </a:pPr>
                      <a:r>
                        <a:rPr lang="da-DK" sz="1000" dirty="0">
                          <a:effectLst/>
                        </a:rPr>
                        <a:t>• Vurder i forlængelse af ovenstående, hvorledes køn kommer til udtryk i de to danse. </a:t>
                      </a:r>
                    </a:p>
                    <a:p>
                      <a:pPr>
                        <a:lnSpc>
                          <a:spcPct val="115000"/>
                        </a:lnSpc>
                        <a:spcAft>
                          <a:spcPts val="800"/>
                        </a:spcAft>
                      </a:pPr>
                      <a:r>
                        <a:rPr lang="da-DK" sz="1000" dirty="0">
                          <a:effectLst/>
                        </a:rPr>
                        <a:t> </a:t>
                      </a:r>
                    </a:p>
                    <a:p>
                      <a:pPr>
                        <a:lnSpc>
                          <a:spcPct val="115000"/>
                        </a:lnSpc>
                        <a:spcAft>
                          <a:spcPts val="800"/>
                        </a:spcAft>
                      </a:pPr>
                      <a:r>
                        <a:rPr lang="da-DK" sz="1000" dirty="0">
                          <a:effectLst/>
                        </a:rPr>
                        <a:t>• Diskutér om medier og et program som ”Vild med dans” kan have betydning for holdningen til og viden om LGBT+. I diskussionen bedes du inddrage bilaget "I Danmark er </a:t>
                      </a:r>
                      <a:r>
                        <a:rPr lang="da-DK" sz="1000" dirty="0" err="1">
                          <a:effectLst/>
                        </a:rPr>
                        <a:t>LGBTdiskrimination</a:t>
                      </a:r>
                      <a:r>
                        <a:rPr lang="da-DK" sz="1000" dirty="0">
                          <a:effectLst/>
                        </a:rPr>
                        <a:t> åbenbart OK" og sociologisk viden om køn og socialisering, herunder Axel </a:t>
                      </a:r>
                      <a:r>
                        <a:rPr lang="da-DK" sz="1000" dirty="0" err="1">
                          <a:effectLst/>
                        </a:rPr>
                        <a:t>Honneths</a:t>
                      </a:r>
                      <a:r>
                        <a:rPr lang="da-DK" sz="1000" dirty="0">
                          <a:effectLst/>
                        </a:rPr>
                        <a:t> teori om anerkendelse og Butlers teori om performativt køn. </a:t>
                      </a:r>
                    </a:p>
                    <a:p>
                      <a:pPr>
                        <a:lnSpc>
                          <a:spcPct val="115000"/>
                        </a:lnSpc>
                        <a:spcAft>
                          <a:spcPts val="800"/>
                        </a:spcAft>
                      </a:pPr>
                      <a:r>
                        <a:rPr lang="da-DK" sz="1000" dirty="0">
                          <a:effectLst/>
                        </a:rPr>
                        <a:t> </a:t>
                      </a:r>
                    </a:p>
                    <a:p>
                      <a:pPr>
                        <a:lnSpc>
                          <a:spcPct val="115000"/>
                        </a:lnSpc>
                        <a:spcAft>
                          <a:spcPts val="800"/>
                        </a:spcAft>
                      </a:pPr>
                      <a:r>
                        <a:rPr lang="da-DK" sz="1000" dirty="0">
                          <a:effectLst/>
                        </a:rPr>
                        <a:t>Bilag: Kronik: I Danmark er LGBT-diskrimination åbenbart OK, 24. juni 2020 SUSANNE BRANNER JESPERSEN</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422" marR="46422" marT="0" marB="0"/>
                </a:tc>
                <a:extLst>
                  <a:ext uri="{0D108BD9-81ED-4DB2-BD59-A6C34878D82A}">
                    <a16:rowId xmlns:a16="http://schemas.microsoft.com/office/drawing/2014/main" val="1178263127"/>
                  </a:ext>
                </a:extLst>
              </a:tr>
            </a:tbl>
          </a:graphicData>
        </a:graphic>
      </p:graphicFrame>
    </p:spTree>
    <p:extLst>
      <p:ext uri="{BB962C8B-B14F-4D97-AF65-F5344CB8AC3E}">
        <p14:creationId xmlns:p14="http://schemas.microsoft.com/office/powerpoint/2010/main" val="224280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00CFC-DA09-43FE-8999-579C1912C6F3}"/>
              </a:ext>
            </a:extLst>
          </p:cNvPr>
          <p:cNvSpPr>
            <a:spLocks noGrp="1"/>
          </p:cNvSpPr>
          <p:nvPr>
            <p:ph type="title"/>
          </p:nvPr>
        </p:nvSpPr>
        <p:spPr/>
        <p:txBody>
          <a:bodyPr/>
          <a:lstStyle/>
          <a:p>
            <a:r>
              <a:rPr lang="da-DK" dirty="0" err="1"/>
              <a:t>Samf</a:t>
            </a:r>
            <a:r>
              <a:rPr lang="da-DK" dirty="0"/>
              <a:t> A og Dans C</a:t>
            </a:r>
          </a:p>
        </p:txBody>
      </p:sp>
      <p:graphicFrame>
        <p:nvGraphicFramePr>
          <p:cNvPr id="4" name="Pladsholder til indhold 3">
            <a:extLst>
              <a:ext uri="{FF2B5EF4-FFF2-40B4-BE49-F238E27FC236}">
                <a16:creationId xmlns:a16="http://schemas.microsoft.com/office/drawing/2014/main" id="{DC8C8739-F274-47DC-BE5F-AB849079FB0F}"/>
              </a:ext>
            </a:extLst>
          </p:cNvPr>
          <p:cNvGraphicFramePr>
            <a:graphicFrameLocks noGrp="1"/>
          </p:cNvGraphicFramePr>
          <p:nvPr>
            <p:ph idx="1"/>
            <p:extLst>
              <p:ext uri="{D42A27DB-BD31-4B8C-83A1-F6EECF244321}">
                <p14:modId xmlns:p14="http://schemas.microsoft.com/office/powerpoint/2010/main" val="956079831"/>
              </p:ext>
            </p:extLst>
          </p:nvPr>
        </p:nvGraphicFramePr>
        <p:xfrm>
          <a:off x="1066799" y="1919256"/>
          <a:ext cx="9887527" cy="4302271"/>
        </p:xfrm>
        <a:graphic>
          <a:graphicData uri="http://schemas.openxmlformats.org/drawingml/2006/table">
            <a:tbl>
              <a:tblPr firstRow="1" firstCol="1" bandRow="1">
                <a:tableStyleId>{5C22544A-7EE6-4342-B048-85BDC9FD1C3A}</a:tableStyleId>
              </a:tblPr>
              <a:tblGrid>
                <a:gridCol w="9887527">
                  <a:extLst>
                    <a:ext uri="{9D8B030D-6E8A-4147-A177-3AD203B41FA5}">
                      <a16:colId xmlns:a16="http://schemas.microsoft.com/office/drawing/2014/main" val="1108566186"/>
                    </a:ext>
                  </a:extLst>
                </a:gridCol>
              </a:tblGrid>
              <a:tr h="160707">
                <a:tc>
                  <a:txBody>
                    <a:bodyPr/>
                    <a:lstStyle/>
                    <a:p>
                      <a:pPr>
                        <a:lnSpc>
                          <a:spcPct val="115000"/>
                        </a:lnSpc>
                        <a:spcAft>
                          <a:spcPts val="800"/>
                        </a:spcAft>
                      </a:pPr>
                      <a:r>
                        <a:rPr lang="da-DK" sz="1000">
                          <a:effectLst/>
                        </a:rPr>
                        <a:t>Fag: Samfundsfag A og Dans C (2020)</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49980" marR="49980" marT="0" marB="0"/>
                </a:tc>
                <a:extLst>
                  <a:ext uri="{0D108BD9-81ED-4DB2-BD59-A6C34878D82A}">
                    <a16:rowId xmlns:a16="http://schemas.microsoft.com/office/drawing/2014/main" val="1938858333"/>
                  </a:ext>
                </a:extLst>
              </a:tr>
              <a:tr h="160707">
                <a:tc>
                  <a:txBody>
                    <a:bodyPr/>
                    <a:lstStyle/>
                    <a:p>
                      <a:pPr>
                        <a:lnSpc>
                          <a:spcPct val="115000"/>
                        </a:lnSpc>
                        <a:spcAft>
                          <a:spcPts val="800"/>
                        </a:spcAft>
                      </a:pPr>
                      <a:r>
                        <a:rPr lang="da-DK" sz="1000">
                          <a:effectLst/>
                        </a:rPr>
                        <a:t>Emne: Kulturel frisættelse – kvindefrigørelse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49980" marR="49980" marT="0" marB="0"/>
                </a:tc>
                <a:extLst>
                  <a:ext uri="{0D108BD9-81ED-4DB2-BD59-A6C34878D82A}">
                    <a16:rowId xmlns:a16="http://schemas.microsoft.com/office/drawing/2014/main" val="1718408973"/>
                  </a:ext>
                </a:extLst>
              </a:tr>
              <a:tr h="3974737">
                <a:tc>
                  <a:txBody>
                    <a:bodyPr/>
                    <a:lstStyle/>
                    <a:p>
                      <a:pPr>
                        <a:lnSpc>
                          <a:spcPct val="115000"/>
                        </a:lnSpc>
                        <a:spcAft>
                          <a:spcPts val="800"/>
                        </a:spcAft>
                      </a:pPr>
                      <a:r>
                        <a:rPr lang="da-DK" sz="1000" dirty="0">
                          <a:effectLst/>
                        </a:rPr>
                        <a:t>Opgaveformulering:</a:t>
                      </a:r>
                    </a:p>
                    <a:p>
                      <a:pPr>
                        <a:lnSpc>
                          <a:spcPct val="115000"/>
                        </a:lnSpc>
                        <a:spcAft>
                          <a:spcPts val="800"/>
                        </a:spcAft>
                      </a:pPr>
                      <a:r>
                        <a:rPr lang="da-DK" sz="1000" dirty="0">
                          <a:effectLst/>
                        </a:rPr>
                        <a:t>Hvordan kan dans bidrage til en kulturel og seksuel frisættelse af kvinder? </a:t>
                      </a:r>
                    </a:p>
                    <a:p>
                      <a:pPr>
                        <a:lnSpc>
                          <a:spcPct val="115000"/>
                        </a:lnSpc>
                        <a:spcAft>
                          <a:spcPts val="800"/>
                        </a:spcAft>
                      </a:pPr>
                      <a:r>
                        <a:rPr lang="da-DK" sz="1000" dirty="0">
                          <a:effectLst/>
                        </a:rPr>
                        <a:t> </a:t>
                      </a:r>
                    </a:p>
                    <a:p>
                      <a:pPr>
                        <a:lnSpc>
                          <a:spcPct val="115000"/>
                        </a:lnSpc>
                        <a:spcAft>
                          <a:spcPts val="800"/>
                        </a:spcAft>
                      </a:pPr>
                      <a:r>
                        <a:rPr lang="da-DK" sz="1000" dirty="0">
                          <a:effectLst/>
                        </a:rPr>
                        <a:t>Problemstillinger: </a:t>
                      </a:r>
                    </a:p>
                    <a:p>
                      <a:pPr marL="342900" lvl="0" indent="-342900">
                        <a:lnSpc>
                          <a:spcPct val="115000"/>
                        </a:lnSpc>
                        <a:spcAft>
                          <a:spcPts val="800"/>
                        </a:spcAft>
                        <a:buFont typeface="Symbol" panose="05050102010706020507" pitchFamily="18" charset="2"/>
                        <a:buChar char=""/>
                      </a:pPr>
                      <a:r>
                        <a:rPr lang="da-DK" sz="1000" dirty="0">
                          <a:effectLst/>
                        </a:rPr>
                        <a:t>Redegør for moderne sociologiske kønsteorier og kønsbegreber og redegør for hvorledes fjerdegenerationsfeminister forholder sig til den generelle diskurs omkring seksualitet og retten til egen krop med udgangspunkt i: ”Ludermanifestet” er et ”fuck </a:t>
                      </a:r>
                      <a:r>
                        <a:rPr lang="da-DK" sz="1000" dirty="0" err="1">
                          <a:effectLst/>
                        </a:rPr>
                        <a:t>you</a:t>
                      </a:r>
                      <a:r>
                        <a:rPr lang="da-DK" sz="1000" dirty="0">
                          <a:effectLst/>
                        </a:rPr>
                        <a:t>” til dem der vil sætte kvinder i en social skammekrog” (Vedlagt) </a:t>
                      </a:r>
                    </a:p>
                    <a:p>
                      <a:pPr>
                        <a:lnSpc>
                          <a:spcPct val="115000"/>
                        </a:lnSpc>
                        <a:spcAft>
                          <a:spcPts val="800"/>
                        </a:spcAft>
                      </a:pPr>
                      <a:r>
                        <a:rPr lang="da-DK" sz="1000" dirty="0">
                          <a:effectLst/>
                        </a:rPr>
                        <a:t> </a:t>
                      </a:r>
                    </a:p>
                    <a:p>
                      <a:pPr marL="342900" lvl="0" indent="-342900">
                        <a:lnSpc>
                          <a:spcPct val="115000"/>
                        </a:lnSpc>
                        <a:spcAft>
                          <a:spcPts val="800"/>
                        </a:spcAft>
                        <a:buFont typeface="Symbol" panose="05050102010706020507" pitchFamily="18" charset="2"/>
                        <a:buChar char=""/>
                      </a:pPr>
                      <a:r>
                        <a:rPr lang="da-DK" sz="1000" dirty="0">
                          <a:effectLst/>
                        </a:rPr>
                        <a:t>Derudover ønskes en dansefagliganalyse af en selvvalgt sekvens fra ”The Ashley </a:t>
                      </a:r>
                      <a:r>
                        <a:rPr lang="da-DK" sz="1000" dirty="0" err="1">
                          <a:effectLst/>
                        </a:rPr>
                        <a:t>Bouder</a:t>
                      </a:r>
                      <a:r>
                        <a:rPr lang="da-DK" sz="1000" dirty="0">
                          <a:effectLst/>
                        </a:rPr>
                        <a:t> Projekt” og af en selvvalgt sekvens med “Twerk queen Louise”, med fokus på om de to dansesekvenser kan bidrage til en frisættelse fra det traditionelle kvindesyn. </a:t>
                      </a:r>
                    </a:p>
                    <a:p>
                      <a:pPr>
                        <a:lnSpc>
                          <a:spcPct val="115000"/>
                        </a:lnSpc>
                        <a:spcAft>
                          <a:spcPts val="800"/>
                        </a:spcAft>
                      </a:pPr>
                      <a:r>
                        <a:rPr lang="da-DK" sz="1000" dirty="0">
                          <a:effectLst/>
                        </a:rPr>
                        <a:t> </a:t>
                      </a:r>
                    </a:p>
                    <a:p>
                      <a:pPr marL="342900" lvl="0" indent="-342900">
                        <a:lnSpc>
                          <a:spcPct val="115000"/>
                        </a:lnSpc>
                        <a:spcAft>
                          <a:spcPts val="800"/>
                        </a:spcAft>
                        <a:buFont typeface="Symbol" panose="05050102010706020507" pitchFamily="18" charset="2"/>
                        <a:buChar char=""/>
                      </a:pPr>
                      <a:r>
                        <a:rPr lang="da-DK" sz="1000" dirty="0">
                          <a:effectLst/>
                        </a:rPr>
                        <a:t>På baggrund af analyserne ønskes en diskussion af om man er født ind i kvinderollen eller om samfundet skaber denne rolle. Inddrag i den forbindelse teori om aktør versus struktur og selvvalgt sociologisk teori. </a:t>
                      </a:r>
                    </a:p>
                    <a:p>
                      <a:pPr>
                        <a:lnSpc>
                          <a:spcPct val="115000"/>
                        </a:lnSpc>
                        <a:spcAft>
                          <a:spcPts val="800"/>
                        </a:spcAft>
                      </a:pPr>
                      <a:r>
                        <a:rPr lang="da-DK" sz="1000" dirty="0">
                          <a:effectLst/>
                        </a:rPr>
                        <a:t> </a:t>
                      </a:r>
                    </a:p>
                    <a:p>
                      <a:pPr marL="342900" lvl="0" indent="-342900">
                        <a:lnSpc>
                          <a:spcPct val="115000"/>
                        </a:lnSpc>
                        <a:spcAft>
                          <a:spcPts val="800"/>
                        </a:spcAft>
                        <a:buFont typeface="Symbol" panose="05050102010706020507" pitchFamily="18" charset="2"/>
                        <a:buChar char=""/>
                      </a:pPr>
                      <a:r>
                        <a:rPr lang="da-DK" sz="1000" dirty="0">
                          <a:effectLst/>
                        </a:rPr>
                        <a:t>På baggrund af ovenstående ønskes en vurdering af, om dans kan bidrage til en kulturel og seksuel frisættelse af kvinder.</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80" marR="49980" marT="0" marB="0"/>
                </a:tc>
                <a:extLst>
                  <a:ext uri="{0D108BD9-81ED-4DB2-BD59-A6C34878D82A}">
                    <a16:rowId xmlns:a16="http://schemas.microsoft.com/office/drawing/2014/main" val="1659421630"/>
                  </a:ext>
                </a:extLst>
              </a:tr>
            </a:tbl>
          </a:graphicData>
        </a:graphic>
      </p:graphicFrame>
    </p:spTree>
    <p:extLst>
      <p:ext uri="{BB962C8B-B14F-4D97-AF65-F5344CB8AC3E}">
        <p14:creationId xmlns:p14="http://schemas.microsoft.com/office/powerpoint/2010/main" val="412049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64ADE-0900-47B5-A5B7-B398956FB987}"/>
              </a:ext>
            </a:extLst>
          </p:cNvPr>
          <p:cNvSpPr>
            <a:spLocks noGrp="1"/>
          </p:cNvSpPr>
          <p:nvPr>
            <p:ph type="title"/>
          </p:nvPr>
        </p:nvSpPr>
        <p:spPr/>
        <p:txBody>
          <a:bodyPr/>
          <a:lstStyle/>
          <a:p>
            <a:r>
              <a:rPr lang="da-DK" dirty="0"/>
              <a:t>Engelsk A og Dans C</a:t>
            </a:r>
          </a:p>
        </p:txBody>
      </p:sp>
      <p:graphicFrame>
        <p:nvGraphicFramePr>
          <p:cNvPr id="4" name="Pladsholder til indhold 3">
            <a:extLst>
              <a:ext uri="{FF2B5EF4-FFF2-40B4-BE49-F238E27FC236}">
                <a16:creationId xmlns:a16="http://schemas.microsoft.com/office/drawing/2014/main" id="{80687B4B-4ADC-4A16-B3B2-72A5C8067B26}"/>
              </a:ext>
            </a:extLst>
          </p:cNvPr>
          <p:cNvGraphicFramePr>
            <a:graphicFrameLocks noGrp="1"/>
          </p:cNvGraphicFramePr>
          <p:nvPr>
            <p:ph idx="1"/>
            <p:extLst>
              <p:ext uri="{D42A27DB-BD31-4B8C-83A1-F6EECF244321}">
                <p14:modId xmlns:p14="http://schemas.microsoft.com/office/powerpoint/2010/main" val="2582309966"/>
              </p:ext>
            </p:extLst>
          </p:nvPr>
        </p:nvGraphicFramePr>
        <p:xfrm>
          <a:off x="1066799" y="2158840"/>
          <a:ext cx="9869055" cy="4056566"/>
        </p:xfrm>
        <a:graphic>
          <a:graphicData uri="http://schemas.openxmlformats.org/drawingml/2006/table">
            <a:tbl>
              <a:tblPr firstRow="1" firstCol="1" bandRow="1">
                <a:tableStyleId>{5C22544A-7EE6-4342-B048-85BDC9FD1C3A}</a:tableStyleId>
              </a:tblPr>
              <a:tblGrid>
                <a:gridCol w="9869055">
                  <a:extLst>
                    <a:ext uri="{9D8B030D-6E8A-4147-A177-3AD203B41FA5}">
                      <a16:colId xmlns:a16="http://schemas.microsoft.com/office/drawing/2014/main" val="2638763661"/>
                    </a:ext>
                  </a:extLst>
                </a:gridCol>
              </a:tblGrid>
              <a:tr h="234732">
                <a:tc>
                  <a:txBody>
                    <a:bodyPr/>
                    <a:lstStyle/>
                    <a:p>
                      <a:pPr>
                        <a:lnSpc>
                          <a:spcPct val="115000"/>
                        </a:lnSpc>
                        <a:spcAft>
                          <a:spcPts val="800"/>
                        </a:spcAft>
                      </a:pPr>
                      <a:r>
                        <a:rPr lang="da-DK" sz="1200">
                          <a:effectLst/>
                        </a:rPr>
                        <a:t>Fag: Engelsk A, Dans C (2020)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9494896"/>
                  </a:ext>
                </a:extLst>
              </a:tr>
              <a:tr h="234732">
                <a:tc>
                  <a:txBody>
                    <a:bodyPr/>
                    <a:lstStyle/>
                    <a:p>
                      <a:pPr>
                        <a:lnSpc>
                          <a:spcPct val="115000"/>
                        </a:lnSpc>
                        <a:spcAft>
                          <a:spcPts val="800"/>
                        </a:spcAft>
                      </a:pPr>
                      <a:r>
                        <a:rPr lang="da-DK" sz="1200">
                          <a:effectLst/>
                        </a:rPr>
                        <a:t>Emne: Isadora Duncans liv</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4615365"/>
                  </a:ext>
                </a:extLst>
              </a:tr>
              <a:tr h="3587102">
                <a:tc>
                  <a:txBody>
                    <a:bodyPr/>
                    <a:lstStyle/>
                    <a:p>
                      <a:pPr>
                        <a:lnSpc>
                          <a:spcPct val="115000"/>
                        </a:lnSpc>
                        <a:spcAft>
                          <a:spcPts val="800"/>
                        </a:spcAft>
                      </a:pPr>
                      <a:r>
                        <a:rPr lang="da-DK" sz="1200" dirty="0">
                          <a:effectLst/>
                        </a:rPr>
                        <a:t>Opgaveformulering: </a:t>
                      </a:r>
                      <a:endParaRPr lang="da-DK" sz="1100" dirty="0">
                        <a:effectLst/>
                      </a:endParaRPr>
                    </a:p>
                    <a:p>
                      <a:pPr marL="342900" lvl="0" indent="-342900">
                        <a:lnSpc>
                          <a:spcPct val="115000"/>
                        </a:lnSpc>
                        <a:spcAft>
                          <a:spcPts val="800"/>
                        </a:spcAft>
                        <a:buFont typeface="Symbol" panose="05050102010706020507" pitchFamily="18" charset="2"/>
                        <a:buChar char=""/>
                      </a:pPr>
                      <a:r>
                        <a:rPr lang="da-DK" sz="1200" dirty="0">
                          <a:effectLst/>
                        </a:rPr>
                        <a:t>Redegør for hvorledes Isadora Duncans (1877-1927) måde at anvende dansen som udtryksform på, adskilte sig fra datidens ballet. </a:t>
                      </a:r>
                      <a:endParaRPr lang="da-DK" sz="1100" dirty="0">
                        <a:effectLst/>
                      </a:endParaRPr>
                    </a:p>
                    <a:p>
                      <a:pPr>
                        <a:lnSpc>
                          <a:spcPct val="115000"/>
                        </a:lnSpc>
                        <a:spcAft>
                          <a:spcPts val="800"/>
                        </a:spcAft>
                      </a:pPr>
                      <a:r>
                        <a:rPr lang="da-DK" sz="1200" dirty="0">
                          <a:effectLst/>
                        </a:rPr>
                        <a:t> </a:t>
                      </a:r>
                      <a:endParaRPr lang="da-DK" sz="1100" dirty="0">
                        <a:effectLst/>
                      </a:endParaRPr>
                    </a:p>
                    <a:p>
                      <a:pPr marL="342900" lvl="0" indent="-342900">
                        <a:lnSpc>
                          <a:spcPct val="115000"/>
                        </a:lnSpc>
                        <a:buFont typeface="Symbol" panose="05050102010706020507" pitchFamily="18" charset="2"/>
                        <a:buChar char=""/>
                      </a:pPr>
                      <a:r>
                        <a:rPr lang="da-DK" sz="1200" dirty="0">
                          <a:effectLst/>
                        </a:rPr>
                        <a:t>Lav en engelskfaglig analyse af Duncans selvbiografi My Life, hvori du blandt andet fokuserer på Duncans skildring af den kvindeundertrykkelse, hun oplever gennem sit liv, samt hendes forhold til dansen. </a:t>
                      </a:r>
                      <a:endParaRPr lang="da-DK" sz="1100" dirty="0">
                        <a:effectLst/>
                      </a:endParaRPr>
                    </a:p>
                    <a:p>
                      <a:pPr marL="457200">
                        <a:lnSpc>
                          <a:spcPct val="107000"/>
                        </a:lnSpc>
                      </a:pPr>
                      <a:r>
                        <a:rPr lang="da-DK" sz="1200" dirty="0">
                          <a:effectLst/>
                        </a:rPr>
                        <a:t> </a:t>
                      </a:r>
                      <a:endParaRPr lang="da-DK" sz="1100" dirty="0">
                        <a:effectLst/>
                      </a:endParaRPr>
                    </a:p>
                    <a:p>
                      <a:pPr marL="457200">
                        <a:lnSpc>
                          <a:spcPct val="115000"/>
                        </a:lnSpc>
                      </a:pPr>
                      <a:r>
                        <a:rPr lang="da-DK" sz="1200" dirty="0">
                          <a:effectLst/>
                        </a:rPr>
                        <a:t> </a:t>
                      </a:r>
                      <a:endParaRPr lang="da-DK" sz="1100" dirty="0">
                        <a:effectLst/>
                      </a:endParaRPr>
                    </a:p>
                    <a:p>
                      <a:pPr marL="342900" lvl="0" indent="-342900">
                        <a:lnSpc>
                          <a:spcPct val="115000"/>
                        </a:lnSpc>
                        <a:spcAft>
                          <a:spcPts val="800"/>
                        </a:spcAft>
                        <a:buFont typeface="Symbol" panose="05050102010706020507" pitchFamily="18" charset="2"/>
                        <a:buChar char=""/>
                      </a:pPr>
                      <a:r>
                        <a:rPr lang="da-DK" sz="1200" dirty="0">
                          <a:effectLst/>
                        </a:rPr>
                        <a:t>Derudover ønskes en danseanalyse af en selvvalgt sekvens baseret på et af Duncans værker. </a:t>
                      </a:r>
                      <a:endParaRPr lang="da-DK" sz="1100" dirty="0">
                        <a:effectLst/>
                      </a:endParaRPr>
                    </a:p>
                    <a:p>
                      <a:pPr>
                        <a:lnSpc>
                          <a:spcPct val="115000"/>
                        </a:lnSpc>
                        <a:spcAft>
                          <a:spcPts val="800"/>
                        </a:spcAft>
                      </a:pPr>
                      <a:r>
                        <a:rPr lang="da-DK" sz="1200" dirty="0">
                          <a:effectLst/>
                        </a:rPr>
                        <a:t> </a:t>
                      </a:r>
                      <a:endParaRPr lang="da-DK" sz="1100" dirty="0">
                        <a:effectLst/>
                      </a:endParaRPr>
                    </a:p>
                    <a:p>
                      <a:pPr marL="342900" lvl="0" indent="-342900">
                        <a:lnSpc>
                          <a:spcPct val="115000"/>
                        </a:lnSpc>
                        <a:spcAft>
                          <a:spcPts val="800"/>
                        </a:spcAft>
                        <a:buFont typeface="Symbol" panose="05050102010706020507" pitchFamily="18" charset="2"/>
                        <a:buChar char=""/>
                      </a:pPr>
                      <a:r>
                        <a:rPr lang="da-DK" sz="1200" dirty="0">
                          <a:effectLst/>
                        </a:rPr>
                        <a:t>Diskuter I hvilken grad Isadora Duncan har haft indflydelse på udviklingen af kvindesynet. Inddrag vedlagte artikel ”Training in Style of Isadora Duncan” (1997) i din diskussion.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377396"/>
                  </a:ext>
                </a:extLst>
              </a:tr>
            </a:tbl>
          </a:graphicData>
        </a:graphic>
      </p:graphicFrame>
    </p:spTree>
    <p:extLst>
      <p:ext uri="{BB962C8B-B14F-4D97-AF65-F5344CB8AC3E}">
        <p14:creationId xmlns:p14="http://schemas.microsoft.com/office/powerpoint/2010/main" val="2869106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CAD0B-E9D9-4FDF-975E-92747F3B170E}"/>
              </a:ext>
            </a:extLst>
          </p:cNvPr>
          <p:cNvSpPr>
            <a:spLocks noGrp="1"/>
          </p:cNvSpPr>
          <p:nvPr>
            <p:ph type="title"/>
          </p:nvPr>
        </p:nvSpPr>
        <p:spPr/>
        <p:txBody>
          <a:bodyPr/>
          <a:lstStyle/>
          <a:p>
            <a:r>
              <a:rPr lang="da-DK" dirty="0"/>
              <a:t>Engelsk A og Dans C</a:t>
            </a:r>
          </a:p>
        </p:txBody>
      </p:sp>
      <p:graphicFrame>
        <p:nvGraphicFramePr>
          <p:cNvPr id="4" name="Pladsholder til indhold 3">
            <a:extLst>
              <a:ext uri="{FF2B5EF4-FFF2-40B4-BE49-F238E27FC236}">
                <a16:creationId xmlns:a16="http://schemas.microsoft.com/office/drawing/2014/main" id="{3D2221A2-174E-4E3C-9BA6-406AF0403D6D}"/>
              </a:ext>
            </a:extLst>
          </p:cNvPr>
          <p:cNvGraphicFramePr>
            <a:graphicFrameLocks noGrp="1"/>
          </p:cNvGraphicFramePr>
          <p:nvPr>
            <p:ph idx="1"/>
            <p:extLst>
              <p:ext uri="{D42A27DB-BD31-4B8C-83A1-F6EECF244321}">
                <p14:modId xmlns:p14="http://schemas.microsoft.com/office/powerpoint/2010/main" val="1871130721"/>
              </p:ext>
            </p:extLst>
          </p:nvPr>
        </p:nvGraphicFramePr>
        <p:xfrm>
          <a:off x="1066800" y="2100739"/>
          <a:ext cx="9776691" cy="3932238"/>
        </p:xfrm>
        <a:graphic>
          <a:graphicData uri="http://schemas.openxmlformats.org/drawingml/2006/table">
            <a:tbl>
              <a:tblPr firstRow="1" firstCol="1" bandRow="1">
                <a:tableStyleId>{5C22544A-7EE6-4342-B048-85BDC9FD1C3A}</a:tableStyleId>
              </a:tblPr>
              <a:tblGrid>
                <a:gridCol w="9776691">
                  <a:extLst>
                    <a:ext uri="{9D8B030D-6E8A-4147-A177-3AD203B41FA5}">
                      <a16:colId xmlns:a16="http://schemas.microsoft.com/office/drawing/2014/main" val="2826687215"/>
                    </a:ext>
                  </a:extLst>
                </a:gridCol>
              </a:tblGrid>
              <a:tr h="197722">
                <a:tc>
                  <a:txBody>
                    <a:bodyPr/>
                    <a:lstStyle/>
                    <a:p>
                      <a:pPr algn="l">
                        <a:lnSpc>
                          <a:spcPct val="115000"/>
                        </a:lnSpc>
                        <a:spcAft>
                          <a:spcPts val="800"/>
                        </a:spcAft>
                      </a:pPr>
                      <a:r>
                        <a:rPr lang="da-DK" sz="1200">
                          <a:effectLst/>
                        </a:rPr>
                        <a:t>Fag: Engelsk A og Dans C (2020)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tc>
                <a:extLst>
                  <a:ext uri="{0D108BD9-81ED-4DB2-BD59-A6C34878D82A}">
                    <a16:rowId xmlns:a16="http://schemas.microsoft.com/office/drawing/2014/main" val="934517571"/>
                  </a:ext>
                </a:extLst>
              </a:tr>
              <a:tr h="197722">
                <a:tc>
                  <a:txBody>
                    <a:bodyPr/>
                    <a:lstStyle/>
                    <a:p>
                      <a:pPr algn="l">
                        <a:lnSpc>
                          <a:spcPct val="115000"/>
                        </a:lnSpc>
                        <a:spcAft>
                          <a:spcPts val="800"/>
                        </a:spcAft>
                      </a:pPr>
                      <a:r>
                        <a:rPr lang="da-DK" sz="1200">
                          <a:effectLst/>
                        </a:rPr>
                        <a:t>Emne: Kunst som protestform</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tc>
                <a:extLst>
                  <a:ext uri="{0D108BD9-81ED-4DB2-BD59-A6C34878D82A}">
                    <a16:rowId xmlns:a16="http://schemas.microsoft.com/office/drawing/2014/main" val="2898536600"/>
                  </a:ext>
                </a:extLst>
              </a:tr>
              <a:tr h="3536794">
                <a:tc>
                  <a:txBody>
                    <a:bodyPr/>
                    <a:lstStyle/>
                    <a:p>
                      <a:pPr algn="l">
                        <a:lnSpc>
                          <a:spcPct val="115000"/>
                        </a:lnSpc>
                        <a:spcAft>
                          <a:spcPts val="800"/>
                        </a:spcAft>
                      </a:pPr>
                      <a:r>
                        <a:rPr lang="da-DK" sz="1200" dirty="0">
                          <a:effectLst/>
                        </a:rPr>
                        <a:t>Opgaveformulering:</a:t>
                      </a:r>
                      <a:endParaRPr lang="da-DK" sz="1100" dirty="0">
                        <a:effectLst/>
                      </a:endParaRPr>
                    </a:p>
                    <a:p>
                      <a:pPr algn="l">
                        <a:lnSpc>
                          <a:spcPct val="115000"/>
                        </a:lnSpc>
                        <a:spcAft>
                          <a:spcPts val="800"/>
                        </a:spcAft>
                      </a:pPr>
                      <a:r>
                        <a:rPr lang="da-DK" sz="1200" dirty="0">
                          <a:effectLst/>
                        </a:rPr>
                        <a:t> </a:t>
                      </a:r>
                      <a:endParaRPr lang="da-DK" sz="1100" dirty="0">
                        <a:effectLst/>
                      </a:endParaRPr>
                    </a:p>
                    <a:p>
                      <a:pPr marL="342900" lvl="0" indent="-342900" algn="l">
                        <a:lnSpc>
                          <a:spcPct val="115000"/>
                        </a:lnSpc>
                        <a:spcAft>
                          <a:spcPts val="800"/>
                        </a:spcAft>
                        <a:buFont typeface="Symbol" panose="05050102010706020507" pitchFamily="18" charset="2"/>
                        <a:buChar char=""/>
                      </a:pPr>
                      <a:r>
                        <a:rPr lang="da-DK" sz="1200" dirty="0">
                          <a:effectLst/>
                        </a:rPr>
                        <a:t>Redegør for bevægelsen Harlem </a:t>
                      </a:r>
                      <a:r>
                        <a:rPr lang="da-DK" sz="1200" dirty="0" err="1">
                          <a:effectLst/>
                        </a:rPr>
                        <a:t>Renaissance</a:t>
                      </a:r>
                      <a:r>
                        <a:rPr lang="da-DK" sz="1200" dirty="0">
                          <a:effectLst/>
                        </a:rPr>
                        <a:t>, med særlig fokus </a:t>
                      </a:r>
                      <a:r>
                        <a:rPr lang="da-DK" sz="1200" dirty="0" err="1">
                          <a:effectLst/>
                        </a:rPr>
                        <a:t>Langston</a:t>
                      </a:r>
                      <a:r>
                        <a:rPr lang="da-DK" sz="1200" dirty="0">
                          <a:effectLst/>
                        </a:rPr>
                        <a:t> Hughes og Josephine Bakers rolle i bevægelsen. </a:t>
                      </a:r>
                      <a:endParaRPr lang="da-DK" sz="1100" dirty="0">
                        <a:effectLst/>
                      </a:endParaRPr>
                    </a:p>
                    <a:p>
                      <a:pPr algn="l">
                        <a:lnSpc>
                          <a:spcPct val="115000"/>
                        </a:lnSpc>
                        <a:spcAft>
                          <a:spcPts val="800"/>
                        </a:spcAft>
                      </a:pPr>
                      <a:r>
                        <a:rPr lang="da-DK" sz="1200" dirty="0">
                          <a:effectLst/>
                        </a:rPr>
                        <a:t> </a:t>
                      </a:r>
                      <a:endParaRPr lang="da-DK" sz="1100" dirty="0">
                        <a:effectLst/>
                      </a:endParaRPr>
                    </a:p>
                    <a:p>
                      <a:pPr marL="342900" lvl="0" indent="-342900" algn="l">
                        <a:lnSpc>
                          <a:spcPct val="115000"/>
                        </a:lnSpc>
                        <a:spcAft>
                          <a:spcPts val="800"/>
                        </a:spcAft>
                        <a:buFont typeface="Symbol" panose="05050102010706020507" pitchFamily="18" charset="2"/>
                        <a:buChar char=""/>
                      </a:pPr>
                      <a:r>
                        <a:rPr lang="da-DK" sz="1200" dirty="0">
                          <a:effectLst/>
                        </a:rPr>
                        <a:t>Lav en engelskfaglig analyse og fortolkning af et antal selvvalgte digte fra perioden. Digtet I, Too af </a:t>
                      </a:r>
                      <a:r>
                        <a:rPr lang="da-DK" sz="1200" dirty="0" err="1">
                          <a:effectLst/>
                        </a:rPr>
                        <a:t>Langston</a:t>
                      </a:r>
                      <a:r>
                        <a:rPr lang="da-DK" sz="1200" dirty="0">
                          <a:effectLst/>
                        </a:rPr>
                        <a:t> Hughes skal indgå i opgaven. Desuden ønskes en danseanalyse af en selvvalgt sekvens danset af Josephine Baker. Både den danse- og engelskfaglige analyse skal fokusere på, hvordan det analyserede materiale kan ses som udtryk for en ny sort selvforståelse. </a:t>
                      </a:r>
                      <a:endParaRPr lang="da-DK" sz="1100" dirty="0">
                        <a:effectLst/>
                      </a:endParaRPr>
                    </a:p>
                    <a:p>
                      <a:pPr algn="l">
                        <a:lnSpc>
                          <a:spcPct val="115000"/>
                        </a:lnSpc>
                        <a:spcAft>
                          <a:spcPts val="800"/>
                        </a:spcAft>
                      </a:pPr>
                      <a:r>
                        <a:rPr lang="da-DK" sz="1200" dirty="0">
                          <a:effectLst/>
                        </a:rPr>
                        <a:t> </a:t>
                      </a:r>
                      <a:endParaRPr lang="da-DK" sz="1100" dirty="0">
                        <a:effectLst/>
                      </a:endParaRPr>
                    </a:p>
                    <a:p>
                      <a:pPr marL="342900" lvl="0" indent="-342900" algn="l">
                        <a:lnSpc>
                          <a:spcPct val="115000"/>
                        </a:lnSpc>
                        <a:spcAft>
                          <a:spcPts val="800"/>
                        </a:spcAft>
                        <a:buFont typeface="Symbol" panose="05050102010706020507" pitchFamily="18" charset="2"/>
                        <a:buChar char=""/>
                      </a:pPr>
                      <a:r>
                        <a:rPr lang="da-DK" sz="1200" dirty="0">
                          <a:effectLst/>
                        </a:rPr>
                        <a:t>Diskuter afslutningsvis, hvad det er, kunstformer som poesi og dans kan, som andre protestformer ikke kan, og vurder hvorvidt disse kunstformer stadig spiller en rolle i nutidens protestbevægelser.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tc>
                <a:extLst>
                  <a:ext uri="{0D108BD9-81ED-4DB2-BD59-A6C34878D82A}">
                    <a16:rowId xmlns:a16="http://schemas.microsoft.com/office/drawing/2014/main" val="743199345"/>
                  </a:ext>
                </a:extLst>
              </a:tr>
            </a:tbl>
          </a:graphicData>
        </a:graphic>
      </p:graphicFrame>
    </p:spTree>
    <p:extLst>
      <p:ext uri="{BB962C8B-B14F-4D97-AF65-F5344CB8AC3E}">
        <p14:creationId xmlns:p14="http://schemas.microsoft.com/office/powerpoint/2010/main" val="2082883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DC6C0-2D75-46AD-82E6-B09D78340C36}"/>
              </a:ext>
            </a:extLst>
          </p:cNvPr>
          <p:cNvSpPr>
            <a:spLocks noGrp="1"/>
          </p:cNvSpPr>
          <p:nvPr>
            <p:ph type="title"/>
          </p:nvPr>
        </p:nvSpPr>
        <p:spPr/>
        <p:txBody>
          <a:bodyPr/>
          <a:lstStyle/>
          <a:p>
            <a:r>
              <a:rPr lang="da-DK" dirty="0"/>
              <a:t>Engelsk A og Dans C</a:t>
            </a:r>
          </a:p>
        </p:txBody>
      </p:sp>
      <p:graphicFrame>
        <p:nvGraphicFramePr>
          <p:cNvPr id="5" name="Objekt 4">
            <a:extLst>
              <a:ext uri="{FF2B5EF4-FFF2-40B4-BE49-F238E27FC236}">
                <a16:creationId xmlns:a16="http://schemas.microsoft.com/office/drawing/2014/main" id="{B3ED5910-828E-444E-9888-FC1AD3FB6378}"/>
              </a:ext>
            </a:extLst>
          </p:cNvPr>
          <p:cNvGraphicFramePr>
            <a:graphicFrameLocks noChangeAspect="1"/>
          </p:cNvGraphicFramePr>
          <p:nvPr>
            <p:extLst>
              <p:ext uri="{D42A27DB-BD31-4B8C-83A1-F6EECF244321}">
                <p14:modId xmlns:p14="http://schemas.microsoft.com/office/powerpoint/2010/main" val="1018477338"/>
              </p:ext>
            </p:extLst>
          </p:nvPr>
        </p:nvGraphicFramePr>
        <p:xfrm>
          <a:off x="1972310" y="2537953"/>
          <a:ext cx="6000750" cy="3276600"/>
        </p:xfrm>
        <a:graphic>
          <a:graphicData uri="http://schemas.openxmlformats.org/presentationml/2006/ole">
            <mc:AlternateContent xmlns:mc="http://schemas.openxmlformats.org/markup-compatibility/2006">
              <mc:Choice xmlns:v="urn:schemas-microsoft-com:vml" Requires="v">
                <p:oleObj name="Bitmapbillede" r:id="rId2" imgW="6542857" imgH="3572374" progId="Paint.Picture">
                  <p:embed/>
                </p:oleObj>
              </mc:Choice>
              <mc:Fallback>
                <p:oleObj name="Bitmapbillede" r:id="rId2" imgW="6542857" imgH="3572374" progId="Paint.Picture">
                  <p:embed/>
                  <p:pic>
                    <p:nvPicPr>
                      <p:cNvPr id="5" name="Objekt 4">
                        <a:extLst>
                          <a:ext uri="{FF2B5EF4-FFF2-40B4-BE49-F238E27FC236}">
                            <a16:creationId xmlns:a16="http://schemas.microsoft.com/office/drawing/2014/main" id="{B3ED5910-828E-444E-9888-FC1AD3FB6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310" y="2537953"/>
                        <a:ext cx="6000750" cy="327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Pladsholder til indhold 6">
            <a:extLst>
              <a:ext uri="{FF2B5EF4-FFF2-40B4-BE49-F238E27FC236}">
                <a16:creationId xmlns:a16="http://schemas.microsoft.com/office/drawing/2014/main" id="{CAD58EF1-7262-4075-A0D4-262C16A26D5B}"/>
              </a:ext>
            </a:extLst>
          </p:cNvPr>
          <p:cNvSpPr>
            <a:spLocks noGrp="1"/>
          </p:cNvSpPr>
          <p:nvPr>
            <p:ph idx="1"/>
          </p:nvPr>
        </p:nvSpPr>
        <p:spPr/>
        <p:txBody>
          <a:bodyPr/>
          <a:lstStyle/>
          <a:p>
            <a:endParaRPr lang="da-DK" dirty="0"/>
          </a:p>
        </p:txBody>
      </p:sp>
    </p:spTree>
    <p:extLst>
      <p:ext uri="{BB962C8B-B14F-4D97-AF65-F5344CB8AC3E}">
        <p14:creationId xmlns:p14="http://schemas.microsoft.com/office/powerpoint/2010/main" val="111773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20BA-45A1-4463-8930-DAC643108964}"/>
              </a:ext>
            </a:extLst>
          </p:cNvPr>
          <p:cNvSpPr>
            <a:spLocks noGrp="1"/>
          </p:cNvSpPr>
          <p:nvPr>
            <p:ph type="title"/>
          </p:nvPr>
        </p:nvSpPr>
        <p:spPr/>
        <p:txBody>
          <a:bodyPr/>
          <a:lstStyle/>
          <a:p>
            <a:r>
              <a:rPr lang="da-DK" dirty="0"/>
              <a:t>Musik A og Dans C</a:t>
            </a:r>
          </a:p>
        </p:txBody>
      </p:sp>
      <p:sp>
        <p:nvSpPr>
          <p:cNvPr id="4" name="Rectangle 2">
            <a:extLst>
              <a:ext uri="{FF2B5EF4-FFF2-40B4-BE49-F238E27FC236}">
                <a16:creationId xmlns:a16="http://schemas.microsoft.com/office/drawing/2014/main" id="{C8BB461F-718C-4FD8-98E7-19A89E842D22}"/>
              </a:ext>
            </a:extLst>
          </p:cNvPr>
          <p:cNvSpPr>
            <a:spLocks noChangeArrowheads="1"/>
          </p:cNvSpPr>
          <p:nvPr/>
        </p:nvSpPr>
        <p:spPr bwMode="auto">
          <a:xfrm>
            <a:off x="1357746" y="22444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graphicFrame>
        <p:nvGraphicFramePr>
          <p:cNvPr id="5" name="Objekt 4">
            <a:extLst>
              <a:ext uri="{FF2B5EF4-FFF2-40B4-BE49-F238E27FC236}">
                <a16:creationId xmlns:a16="http://schemas.microsoft.com/office/drawing/2014/main" id="{50072431-48F4-47C1-90F7-922AD69BC499}"/>
              </a:ext>
            </a:extLst>
          </p:cNvPr>
          <p:cNvGraphicFramePr>
            <a:graphicFrameLocks noChangeAspect="1"/>
          </p:cNvGraphicFramePr>
          <p:nvPr>
            <p:extLst>
              <p:ext uri="{D42A27DB-BD31-4B8C-83A1-F6EECF244321}">
                <p14:modId xmlns:p14="http://schemas.microsoft.com/office/powerpoint/2010/main" val="3618797057"/>
              </p:ext>
            </p:extLst>
          </p:nvPr>
        </p:nvGraphicFramePr>
        <p:xfrm>
          <a:off x="1357746" y="2244436"/>
          <a:ext cx="6124575" cy="3390900"/>
        </p:xfrm>
        <a:graphic>
          <a:graphicData uri="http://schemas.openxmlformats.org/presentationml/2006/ole">
            <mc:AlternateContent xmlns:mc="http://schemas.openxmlformats.org/markup-compatibility/2006">
              <mc:Choice xmlns:v="urn:schemas-microsoft-com:vml" Requires="v">
                <p:oleObj name="Bitmapbillede" r:id="rId2" imgW="6496957" imgH="3600000" progId="Paint.Picture">
                  <p:embed/>
                </p:oleObj>
              </mc:Choice>
              <mc:Fallback>
                <p:oleObj name="Bitmapbillede" r:id="rId2" imgW="6496957" imgH="3600000" progId="Paint.Picture">
                  <p:embed/>
                  <p:pic>
                    <p:nvPicPr>
                      <p:cNvPr id="5" name="Objekt 4">
                        <a:extLst>
                          <a:ext uri="{FF2B5EF4-FFF2-40B4-BE49-F238E27FC236}">
                            <a16:creationId xmlns:a16="http://schemas.microsoft.com/office/drawing/2014/main" id="{50072431-48F4-47C1-90F7-922AD69BC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746" y="2244436"/>
                        <a:ext cx="6124575" cy="339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858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2740A66F-3ADD-4839-8B09-009CB85FD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1029" name="Rectangle 72">
            <a:extLst>
              <a:ext uri="{FF2B5EF4-FFF2-40B4-BE49-F238E27FC236}">
                <a16:creationId xmlns:a16="http://schemas.microsoft.com/office/drawing/2014/main" id="{07DC2E2C-0686-4A5F-ACCB-AD01FD9EF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2" name="Titel 1">
            <a:extLst>
              <a:ext uri="{FF2B5EF4-FFF2-40B4-BE49-F238E27FC236}">
                <a16:creationId xmlns:a16="http://schemas.microsoft.com/office/drawing/2014/main" id="{00D0AC52-E58D-40C8-88C4-7E946EE9339B}"/>
              </a:ext>
            </a:extLst>
          </p:cNvPr>
          <p:cNvSpPr>
            <a:spLocks noGrp="1"/>
          </p:cNvSpPr>
          <p:nvPr>
            <p:ph type="title"/>
          </p:nvPr>
        </p:nvSpPr>
        <p:spPr>
          <a:xfrm>
            <a:off x="868680" y="642593"/>
            <a:ext cx="6281928" cy="1744183"/>
          </a:xfrm>
        </p:spPr>
        <p:txBody>
          <a:bodyPr>
            <a:normAutofit/>
          </a:bodyPr>
          <a:lstStyle/>
          <a:p>
            <a:r>
              <a:rPr lang="da-DK" dirty="0"/>
              <a:t>Generelt </a:t>
            </a:r>
          </a:p>
        </p:txBody>
      </p:sp>
      <p:sp>
        <p:nvSpPr>
          <p:cNvPr id="3" name="Pladsholder til indhold 2">
            <a:extLst>
              <a:ext uri="{FF2B5EF4-FFF2-40B4-BE49-F238E27FC236}">
                <a16:creationId xmlns:a16="http://schemas.microsoft.com/office/drawing/2014/main" id="{E52921C0-264D-4387-8C2C-3BB6F4984795}"/>
              </a:ext>
            </a:extLst>
          </p:cNvPr>
          <p:cNvSpPr>
            <a:spLocks noGrp="1"/>
          </p:cNvSpPr>
          <p:nvPr>
            <p:ph idx="1"/>
          </p:nvPr>
        </p:nvSpPr>
        <p:spPr>
          <a:xfrm>
            <a:off x="868680" y="2386584"/>
            <a:ext cx="6281928" cy="3648456"/>
          </a:xfrm>
        </p:spPr>
        <p:txBody>
          <a:bodyPr>
            <a:normAutofit/>
          </a:bodyPr>
          <a:lstStyle/>
          <a:p>
            <a:pPr>
              <a:lnSpc>
                <a:spcPct val="90000"/>
              </a:lnSpc>
            </a:pPr>
            <a:r>
              <a:rPr lang="da-DK" sz="1100" dirty="0"/>
              <a:t>Arbejde med en problemstilling, som overskrider det enkelte fag</a:t>
            </a:r>
          </a:p>
          <a:p>
            <a:pPr>
              <a:lnSpc>
                <a:spcPct val="90000"/>
              </a:lnSpc>
            </a:pPr>
            <a:r>
              <a:rPr lang="da-DK" sz="1100" dirty="0"/>
              <a:t>Behandling af problemstillinger ved hjælp af viden, kundskaber og metoder fra de indgående fag, med inddragelse af basal videnskabsteori</a:t>
            </a:r>
          </a:p>
          <a:p>
            <a:pPr>
              <a:lnSpc>
                <a:spcPct val="90000"/>
              </a:lnSpc>
            </a:pPr>
            <a:r>
              <a:rPr lang="da-DK" sz="1100" dirty="0"/>
              <a:t>Fagligt samspil – fagene samarbejder om at belyse et fagligt område eller problemstilling</a:t>
            </a:r>
          </a:p>
          <a:p>
            <a:pPr>
              <a:lnSpc>
                <a:spcPct val="90000"/>
              </a:lnSpc>
            </a:pPr>
            <a:r>
              <a:rPr lang="da-DK" sz="1100" dirty="0"/>
              <a:t>Innovative løsninger kan være en del af arbejdet med en problemstilling</a:t>
            </a:r>
          </a:p>
          <a:p>
            <a:pPr>
              <a:lnSpc>
                <a:spcPct val="90000"/>
              </a:lnSpc>
            </a:pPr>
            <a:r>
              <a:rPr lang="da-DK" sz="1100" dirty="0"/>
              <a:t>Der skal anvendes mere end en metode til at belyse problematikken, der må gerne anvendes samme metode i begge fag, men der skal indgår mindst to metoder.</a:t>
            </a:r>
          </a:p>
          <a:p>
            <a:pPr>
              <a:lnSpc>
                <a:spcPct val="90000"/>
              </a:lnSpc>
            </a:pPr>
            <a:r>
              <a:rPr lang="da-DK" sz="1100" dirty="0"/>
              <a:t>Forskel på tilgang og metode</a:t>
            </a:r>
          </a:p>
          <a:p>
            <a:pPr>
              <a:lnSpc>
                <a:spcPct val="90000"/>
              </a:lnSpc>
            </a:pPr>
            <a:r>
              <a:rPr lang="da-DK" sz="1100" b="1" dirty="0"/>
              <a:t>Tilgang</a:t>
            </a:r>
            <a:r>
              <a:rPr lang="da-DK" sz="1100" dirty="0"/>
              <a:t>: måde man griber projektet an, indgangsvinkel</a:t>
            </a:r>
          </a:p>
          <a:p>
            <a:pPr>
              <a:lnSpc>
                <a:spcPct val="90000"/>
              </a:lnSpc>
            </a:pPr>
            <a:r>
              <a:rPr lang="da-DK" sz="1100" b="1" dirty="0"/>
              <a:t>Metode</a:t>
            </a:r>
            <a:r>
              <a:rPr lang="da-DK" sz="1100" dirty="0"/>
              <a:t>: systematisk og fastlagt fremgangsmåde som anvendes til at løse et problem</a:t>
            </a:r>
          </a:p>
          <a:p>
            <a:pPr>
              <a:lnSpc>
                <a:spcPct val="90000"/>
              </a:lnSpc>
            </a:pPr>
            <a:r>
              <a:rPr lang="da-DK" sz="1100" dirty="0"/>
              <a:t>Det er studieretningsprojektets konkrete problemstilling, der afgør, hvilke faglige mål for fagene, der indgår i arbejdet. </a:t>
            </a:r>
          </a:p>
          <a:p>
            <a:pPr>
              <a:lnSpc>
                <a:spcPct val="90000"/>
              </a:lnSpc>
            </a:pPr>
            <a:r>
              <a:rPr lang="da-DK" sz="1100" dirty="0"/>
              <a:t>Det andet fag dans kan kombineres med </a:t>
            </a:r>
            <a:r>
              <a:rPr lang="da-DK" sz="1100" u="sng" dirty="0"/>
              <a:t>skal være et studieretningsfag på A-niveau</a:t>
            </a:r>
            <a:r>
              <a:rPr lang="da-DK" sz="1100" dirty="0"/>
              <a:t>. </a:t>
            </a:r>
          </a:p>
        </p:txBody>
      </p:sp>
      <p:pic>
        <p:nvPicPr>
          <p:cNvPr id="1026" name="Picture 2" descr="Dans en våldsam sport? – Jamtlinedancers.se">
            <a:extLst>
              <a:ext uri="{FF2B5EF4-FFF2-40B4-BE49-F238E27FC236}">
                <a16:creationId xmlns:a16="http://schemas.microsoft.com/office/drawing/2014/main" id="{2BAF883A-AA76-47D2-8FD2-DCF08E44FD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91" r="20934" b="-1"/>
          <a:stretch/>
        </p:blipFill>
        <p:spPr bwMode="auto">
          <a:xfrm>
            <a:off x="8013033" y="10"/>
            <a:ext cx="417896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801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59B3D-07C3-4A1D-B178-E6575EDCCF86}"/>
              </a:ext>
            </a:extLst>
          </p:cNvPr>
          <p:cNvSpPr>
            <a:spLocks noGrp="1"/>
          </p:cNvSpPr>
          <p:nvPr>
            <p:ph type="title"/>
          </p:nvPr>
        </p:nvSpPr>
        <p:spPr>
          <a:xfrm>
            <a:off x="6579450" y="727627"/>
            <a:ext cx="4957553" cy="1645920"/>
          </a:xfrm>
        </p:spPr>
        <p:txBody>
          <a:bodyPr>
            <a:normAutofit/>
          </a:bodyPr>
          <a:lstStyle/>
          <a:p>
            <a:r>
              <a:rPr lang="da-DK" dirty="0"/>
              <a:t>Mulighed for innovation i SRP</a:t>
            </a:r>
          </a:p>
        </p:txBody>
      </p:sp>
      <p:pic>
        <p:nvPicPr>
          <p:cNvPr id="2050" name="Picture 2" descr="Move: Choreographing You - Announcements - e-flux">
            <a:extLst>
              <a:ext uri="{FF2B5EF4-FFF2-40B4-BE49-F238E27FC236}">
                <a16:creationId xmlns:a16="http://schemas.microsoft.com/office/drawing/2014/main" id="{8317FC6B-D9EE-4006-9B6E-019494D5E0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2053" y="1414870"/>
            <a:ext cx="5312766" cy="3992164"/>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B6279387-8AC8-4ACA-B9FE-7796CECBC94A}"/>
              </a:ext>
            </a:extLst>
          </p:cNvPr>
          <p:cNvSpPr>
            <a:spLocks noGrp="1"/>
          </p:cNvSpPr>
          <p:nvPr>
            <p:ph idx="1"/>
          </p:nvPr>
        </p:nvSpPr>
        <p:spPr>
          <a:xfrm>
            <a:off x="6579450" y="2538919"/>
            <a:ext cx="4957554" cy="3496120"/>
          </a:xfrm>
        </p:spPr>
        <p:txBody>
          <a:bodyPr>
            <a:normAutofit/>
          </a:bodyPr>
          <a:lstStyle/>
          <a:p>
            <a:pPr>
              <a:lnSpc>
                <a:spcPct val="90000"/>
              </a:lnSpc>
            </a:pPr>
            <a:r>
              <a:rPr lang="da-DK" sz="1100"/>
              <a:t>Studieretningsopgaven kan indeholde innovation. Her skal der også ligge et skriftligt afsluttende produkt, som fagligt dokumenterer arbejdet. Kravene til dette produkt er de samme som til opgaver, der ikke arbejder med innovation.</a:t>
            </a:r>
          </a:p>
          <a:p>
            <a:pPr>
              <a:lnSpc>
                <a:spcPct val="90000"/>
              </a:lnSpc>
            </a:pPr>
            <a:r>
              <a:rPr lang="da-DK" sz="1100"/>
              <a:t>Innovation: udvikler en løsning på et problem. Det kan være fagligt, alment, konkret og/eller autentisk.</a:t>
            </a:r>
          </a:p>
          <a:p>
            <a:pPr>
              <a:lnSpc>
                <a:spcPct val="90000"/>
              </a:lnSpc>
            </a:pPr>
            <a:r>
              <a:rPr lang="da-DK" sz="1100"/>
              <a:t>Innovativt løsningsforslag: forslaget har værdi for andre og tilfører den konkrete sammenhæng noget nyt. Behøver ikke være nyt i absolut forstand, men i den konkrete sammenhæng.</a:t>
            </a:r>
          </a:p>
          <a:p>
            <a:pPr>
              <a:lnSpc>
                <a:spcPct val="90000"/>
              </a:lnSpc>
            </a:pPr>
            <a:r>
              <a:rPr lang="da-DK" sz="1100"/>
              <a:t>I det skriftlige produkt og/eller mundtlige eksamen prioriterer og begrunder eleven, hvordan fag og faglige metoder anvendes i forskellige dele af udarbejdelsen og vurderingen af det innovative løsningsforslag.</a:t>
            </a:r>
          </a:p>
          <a:p>
            <a:pPr>
              <a:lnSpc>
                <a:spcPct val="90000"/>
              </a:lnSpc>
            </a:pPr>
            <a:r>
              <a:rPr lang="da-DK" sz="1100"/>
              <a:t>I kunstneriske fag eller ved opgaver med innovative løsninger, kan en del af det anvendte materiale være </a:t>
            </a:r>
            <a:r>
              <a:rPr lang="da-DK" sz="1100" u="sng"/>
              <a:t>et selvproduceret produkt</a:t>
            </a:r>
            <a:r>
              <a:rPr lang="da-DK" sz="1100"/>
              <a:t>. Arbejdet med dette skal dokumenteres i opgaven, da en væsentlig del af bedømmelsen er det skriftlige produkt. </a:t>
            </a:r>
          </a:p>
        </p:txBody>
      </p:sp>
    </p:spTree>
    <p:extLst>
      <p:ext uri="{BB962C8B-B14F-4D97-AF65-F5344CB8AC3E}">
        <p14:creationId xmlns:p14="http://schemas.microsoft.com/office/powerpoint/2010/main" val="171622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6EF2F4-5FF5-474F-A420-518A9DD8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B8982E-766D-4BBB-87A5-C8C28C7E1292}"/>
              </a:ext>
            </a:extLst>
          </p:cNvPr>
          <p:cNvSpPr>
            <a:spLocks noGrp="1"/>
          </p:cNvSpPr>
          <p:nvPr>
            <p:ph type="title"/>
          </p:nvPr>
        </p:nvSpPr>
        <p:spPr>
          <a:xfrm>
            <a:off x="5867874" y="892120"/>
            <a:ext cx="5447250" cy="1645920"/>
          </a:xfrm>
        </p:spPr>
        <p:txBody>
          <a:bodyPr>
            <a:normAutofit/>
          </a:bodyPr>
          <a:lstStyle/>
          <a:p>
            <a:r>
              <a:rPr lang="da-DK" dirty="0"/>
              <a:t>Metoder i dans</a:t>
            </a:r>
          </a:p>
        </p:txBody>
      </p:sp>
      <p:sp>
        <p:nvSpPr>
          <p:cNvPr id="73" name="Rectangle 72">
            <a:extLst>
              <a:ext uri="{FF2B5EF4-FFF2-40B4-BE49-F238E27FC236}">
                <a16:creationId xmlns:a16="http://schemas.microsoft.com/office/drawing/2014/main" id="{9E0EF556-FC2F-4D25-8D8D-75B710749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Rectangle 74">
            <a:extLst>
              <a:ext uri="{FF2B5EF4-FFF2-40B4-BE49-F238E27FC236}">
                <a16:creationId xmlns:a16="http://schemas.microsoft.com/office/drawing/2014/main" id="{EFB05BAA-852B-4548-96FE-4603763AE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69458" cy="5571072"/>
          </a:xfrm>
          <a:prstGeom prst="rect">
            <a:avLst/>
          </a:prstGeom>
          <a:solidFill>
            <a:schemeClr val="tx1"/>
          </a:solidFill>
          <a:ln w="6350" cap="flat" cmpd="sng" algn="ctr">
            <a:noFill/>
            <a:prstDash val="solid"/>
          </a:ln>
          <a:effectLst>
            <a:outerShdw blurRad="50800" algn="ctr" rotWithShape="0">
              <a:prstClr val="black">
                <a:alpha val="66000"/>
              </a:prstClr>
            </a:outerShdw>
            <a:softEdge rad="0"/>
          </a:effectLst>
        </p:spPr>
        <p:txBody>
          <a:bodyPr/>
          <a:lstStyle/>
          <a:p>
            <a:endParaRPr lang="da-DK"/>
          </a:p>
        </p:txBody>
      </p:sp>
      <p:sp>
        <p:nvSpPr>
          <p:cNvPr id="77" name="Rectangle 76">
            <a:extLst>
              <a:ext uri="{FF2B5EF4-FFF2-40B4-BE49-F238E27FC236}">
                <a16:creationId xmlns:a16="http://schemas.microsoft.com/office/drawing/2014/main" id="{4D5AF6DC-79C3-4E95-9EA6-EDB895B2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3" y="806751"/>
            <a:ext cx="3616369" cy="5244498"/>
          </a:xfrm>
          <a:prstGeom prst="rect">
            <a:avLst/>
          </a:prstGeom>
          <a:noFill/>
          <a:ln w="6350" cap="sq" cmpd="sng" algn="ctr">
            <a:solidFill>
              <a:schemeClr val="bg2"/>
            </a:solidFill>
            <a:prstDash val="solid"/>
            <a:miter lim="800000"/>
          </a:ln>
          <a:effectLst/>
        </p:spPr>
        <p:txBody>
          <a:bodyPr/>
          <a:lstStyle/>
          <a:p>
            <a:endParaRPr lang="da-DK"/>
          </a:p>
        </p:txBody>
      </p:sp>
      <p:pic>
        <p:nvPicPr>
          <p:cNvPr id="3074" name="Picture 2" descr="Rudolf Laban Books Europe">
            <a:extLst>
              <a:ext uri="{FF2B5EF4-FFF2-40B4-BE49-F238E27FC236}">
                <a16:creationId xmlns:a16="http://schemas.microsoft.com/office/drawing/2014/main" id="{2AF17AC1-A63B-454F-976F-5FC6D4F0C8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75" r="-2" b="-2"/>
          <a:stretch/>
        </p:blipFill>
        <p:spPr bwMode="auto">
          <a:xfrm>
            <a:off x="984475" y="976156"/>
            <a:ext cx="3287185" cy="4905689"/>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AAFD4F8E-CB1E-4A90-B509-26F03392EA8B}"/>
              </a:ext>
            </a:extLst>
          </p:cNvPr>
          <p:cNvSpPr>
            <a:spLocks noGrp="1"/>
          </p:cNvSpPr>
          <p:nvPr>
            <p:ph idx="1"/>
          </p:nvPr>
        </p:nvSpPr>
        <p:spPr>
          <a:xfrm>
            <a:off x="5867873" y="2679192"/>
            <a:ext cx="5447251" cy="3535344"/>
          </a:xfrm>
        </p:spPr>
        <p:txBody>
          <a:bodyPr>
            <a:normAutofit/>
          </a:bodyPr>
          <a:lstStyle/>
          <a:p>
            <a:pPr>
              <a:lnSpc>
                <a:spcPct val="90000"/>
              </a:lnSpc>
            </a:pPr>
            <a:r>
              <a:rPr lang="da-DK" sz="1100" b="1" dirty="0"/>
              <a:t>Humanistiske metoder</a:t>
            </a:r>
            <a:r>
              <a:rPr lang="da-DK" sz="1100" dirty="0"/>
              <a:t>: beskrivelse, fortolkning og analyse af kulturprodukter og af deres betydninger, intentioner og konsekvenser (man kunne analysere en ballet fra romantikken og se hvordan den afspejler en kunstnerisk periode, </a:t>
            </a:r>
            <a:r>
              <a:rPr lang="da-DK" sz="1100" dirty="0" err="1"/>
              <a:t>dance-hall</a:t>
            </a:r>
            <a:r>
              <a:rPr lang="da-DK" sz="1100" dirty="0"/>
              <a:t> og dens betydning for den jamaicanske identitet, dans som frigørende redskab hos de moderne dansere etc.)</a:t>
            </a:r>
          </a:p>
          <a:p>
            <a:pPr>
              <a:lnSpc>
                <a:spcPct val="90000"/>
              </a:lnSpc>
            </a:pPr>
            <a:r>
              <a:rPr lang="da-DK" sz="1100" b="1" dirty="0"/>
              <a:t>Samfundsvidenskabelige metoder: </a:t>
            </a:r>
            <a:r>
              <a:rPr lang="da-DK" sz="1100" dirty="0"/>
              <a:t>kvalitative, kvantitative og komparative metoder kan også bruges i faget dans til at undersøge sociale, økonomiske og politiske forhold og sammenhænge. Man kunne lave et feltarbejde indenfor en given dansekultur, og lave kvalitative og kvantitative undersøgelser/interview eksempelvis undersøge hvad dans betyder for livskvaliteten for ældre på et plejehjem, for jer selv som elever på et gymnasium etc.)</a:t>
            </a:r>
          </a:p>
        </p:txBody>
      </p:sp>
      <p:sp>
        <p:nvSpPr>
          <p:cNvPr id="79" name="Rectangle 78">
            <a:extLst>
              <a:ext uri="{FF2B5EF4-FFF2-40B4-BE49-F238E27FC236}">
                <a16:creationId xmlns:a16="http://schemas.microsoft.com/office/drawing/2014/main" id="{41DA4749-033D-4AE1-B718-6929162BE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3402" y="381000"/>
            <a:ext cx="6187172" cy="6096802"/>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Tree>
    <p:extLst>
      <p:ext uri="{BB962C8B-B14F-4D97-AF65-F5344CB8AC3E}">
        <p14:creationId xmlns:p14="http://schemas.microsoft.com/office/powerpoint/2010/main" val="324388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9BA7040-64DC-46B9-A934-91869AE6D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F1420D-667D-43D1-A2C2-A5B99AA20E9A}"/>
              </a:ext>
            </a:extLst>
          </p:cNvPr>
          <p:cNvSpPr>
            <a:spLocks noGrp="1"/>
          </p:cNvSpPr>
          <p:nvPr>
            <p:ph type="title"/>
          </p:nvPr>
        </p:nvSpPr>
        <p:spPr>
          <a:xfrm>
            <a:off x="6846137" y="727626"/>
            <a:ext cx="4602152" cy="1718225"/>
          </a:xfrm>
        </p:spPr>
        <p:txBody>
          <a:bodyPr>
            <a:normAutofit/>
          </a:bodyPr>
          <a:lstStyle/>
          <a:p>
            <a:r>
              <a:rPr lang="da-DK" sz="4400"/>
              <a:t>Fagspecifikke metoder i dans</a:t>
            </a:r>
          </a:p>
        </p:txBody>
      </p:sp>
      <p:sp>
        <p:nvSpPr>
          <p:cNvPr id="73" name="Rectangle 72">
            <a:extLst>
              <a:ext uri="{FF2B5EF4-FFF2-40B4-BE49-F238E27FC236}">
                <a16:creationId xmlns:a16="http://schemas.microsoft.com/office/drawing/2014/main" id="{CCA59D3B-D545-49BF-83DC-64DD1F75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EE2E0B0-C2EC-4680-8898-B75F3DCDD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9" y="640080"/>
            <a:ext cx="5056652" cy="5577840"/>
          </a:xfrm>
          <a:prstGeom prst="rect">
            <a:avLst/>
          </a:prstGeom>
          <a:solidFill>
            <a:schemeClr val="tx1"/>
          </a:solidFill>
          <a:ln w="6350" cap="flat" cmpd="sng" algn="ctr">
            <a:noFill/>
            <a:prstDash val="solid"/>
          </a:ln>
          <a:effectLst>
            <a:outerShdw blurRad="50800" algn="ctr" rotWithShape="0">
              <a:prstClr val="black">
                <a:alpha val="66000"/>
              </a:prstClr>
            </a:outerShdw>
            <a:softEdge rad="0"/>
          </a:effectLst>
        </p:spPr>
        <p:txBody>
          <a:bodyPr/>
          <a:lstStyle/>
          <a:p>
            <a:endParaRPr lang="da-DK"/>
          </a:p>
        </p:txBody>
      </p:sp>
      <p:sp>
        <p:nvSpPr>
          <p:cNvPr id="77" name="Rectangle 76">
            <a:extLst>
              <a:ext uri="{FF2B5EF4-FFF2-40B4-BE49-F238E27FC236}">
                <a16:creationId xmlns:a16="http://schemas.microsoft.com/office/drawing/2014/main" id="{20E3396B-B8A3-476D-99B8-F94666A26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20" y="809471"/>
            <a:ext cx="4713890" cy="5239058"/>
          </a:xfrm>
          <a:prstGeom prst="rect">
            <a:avLst/>
          </a:prstGeom>
          <a:noFill/>
          <a:ln w="6350" cap="sq" cmpd="sng" algn="ctr">
            <a:solidFill>
              <a:schemeClr val="bg2"/>
            </a:solidFill>
            <a:prstDash val="solid"/>
            <a:miter lim="800000"/>
          </a:ln>
          <a:effectLst/>
        </p:spPr>
        <p:txBody>
          <a:bodyPr/>
          <a:lstStyle/>
          <a:p>
            <a:endParaRPr lang="da-DK"/>
          </a:p>
        </p:txBody>
      </p:sp>
      <p:pic>
        <p:nvPicPr>
          <p:cNvPr id="4098" name="Picture 2" descr="Men Performing Classical And Folk Dance Of India-vektorgrafik och fler  bilder på Indien - iStock">
            <a:extLst>
              <a:ext uri="{FF2B5EF4-FFF2-40B4-BE49-F238E27FC236}">
                <a16:creationId xmlns:a16="http://schemas.microsoft.com/office/drawing/2014/main" id="{222407FC-40AE-401B-A2C7-2137FA9826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44" r="14284" b="2"/>
          <a:stretch/>
        </p:blipFill>
        <p:spPr bwMode="auto">
          <a:xfrm>
            <a:off x="990134" y="983514"/>
            <a:ext cx="4363063" cy="4890972"/>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9B5C1E99-9A98-4AC1-9125-45E7261F1BA5}"/>
              </a:ext>
            </a:extLst>
          </p:cNvPr>
          <p:cNvSpPr>
            <a:spLocks noGrp="1"/>
          </p:cNvSpPr>
          <p:nvPr>
            <p:ph idx="1"/>
          </p:nvPr>
        </p:nvSpPr>
        <p:spPr>
          <a:xfrm>
            <a:off x="6846137" y="2538919"/>
            <a:ext cx="4602152" cy="3596880"/>
          </a:xfrm>
        </p:spPr>
        <p:txBody>
          <a:bodyPr>
            <a:normAutofit/>
          </a:bodyPr>
          <a:lstStyle/>
          <a:p>
            <a:pPr>
              <a:lnSpc>
                <a:spcPct val="90000"/>
              </a:lnSpc>
            </a:pPr>
            <a:r>
              <a:rPr lang="da-DK" sz="1300"/>
              <a:t>I faget dans, kan man låne metoder fra de andre fag, men det har også sine egne metoder, som det ville være </a:t>
            </a:r>
            <a:r>
              <a:rPr lang="da-DK" sz="1300" u="sng"/>
              <a:t>en god idé </a:t>
            </a:r>
            <a:r>
              <a:rPr lang="da-DK" sz="1300"/>
              <a:t>at bruge, hvis det kan ses som relevant for opgaven problemstilling.</a:t>
            </a:r>
          </a:p>
          <a:p>
            <a:pPr marL="0" indent="0">
              <a:lnSpc>
                <a:spcPct val="90000"/>
              </a:lnSpc>
              <a:buNone/>
            </a:pPr>
            <a:endParaRPr lang="da-DK" sz="1300"/>
          </a:p>
          <a:p>
            <a:pPr>
              <a:lnSpc>
                <a:spcPct val="90000"/>
              </a:lnSpc>
            </a:pPr>
            <a:r>
              <a:rPr lang="da-DK" sz="1300"/>
              <a:t>Danseanalyse</a:t>
            </a:r>
          </a:p>
          <a:p>
            <a:pPr>
              <a:lnSpc>
                <a:spcPct val="90000"/>
              </a:lnSpc>
            </a:pPr>
            <a:r>
              <a:rPr lang="da-DK" sz="1300"/>
              <a:t>Laban-analyse</a:t>
            </a:r>
          </a:p>
          <a:p>
            <a:pPr>
              <a:lnSpc>
                <a:spcPct val="90000"/>
              </a:lnSpc>
            </a:pPr>
            <a:r>
              <a:rPr lang="da-DK" sz="1300"/>
              <a:t>Oplevelsesbeskrivelser</a:t>
            </a:r>
          </a:p>
          <a:p>
            <a:pPr>
              <a:lnSpc>
                <a:spcPct val="90000"/>
              </a:lnSpc>
            </a:pPr>
            <a:r>
              <a:rPr lang="da-DK" sz="1300"/>
              <a:t>De enkelte koreografers individuelle teorier om dans (Graham-teknik, ballet-teknik etc.)</a:t>
            </a:r>
          </a:p>
          <a:p>
            <a:pPr>
              <a:lnSpc>
                <a:spcPct val="90000"/>
              </a:lnSpc>
            </a:pPr>
            <a:r>
              <a:rPr lang="da-DK" sz="1300"/>
              <a:t>De enkelte samværsdanses specifikke bevægelsesmønstre, og betydninger (tango, salsa, les lanciers etc.)</a:t>
            </a:r>
          </a:p>
          <a:p>
            <a:pPr>
              <a:lnSpc>
                <a:spcPct val="90000"/>
              </a:lnSpc>
            </a:pPr>
            <a:r>
              <a:rPr lang="da-DK" sz="1300" err="1"/>
              <a:t>Sceen</a:t>
            </a:r>
            <a:r>
              <a:rPr lang="da-DK" sz="1300"/>
              <a:t>-dance: her ville det også være oplagt at inddrage mediefaglige metoder </a:t>
            </a:r>
          </a:p>
          <a:p>
            <a:pPr>
              <a:lnSpc>
                <a:spcPct val="90000"/>
              </a:lnSpc>
            </a:pPr>
            <a:endParaRPr lang="da-DK" sz="1300"/>
          </a:p>
        </p:txBody>
      </p:sp>
      <p:sp>
        <p:nvSpPr>
          <p:cNvPr id="79" name="Rectangle 78">
            <a:extLst>
              <a:ext uri="{FF2B5EF4-FFF2-40B4-BE49-F238E27FC236}">
                <a16:creationId xmlns:a16="http://schemas.microsoft.com/office/drawing/2014/main" id="{026C0AF6-054E-47CE-954B-5E6EB785B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2365" y="374904"/>
            <a:ext cx="5117780"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da-DK"/>
          </a:p>
        </p:txBody>
      </p:sp>
    </p:spTree>
    <p:extLst>
      <p:ext uri="{BB962C8B-B14F-4D97-AF65-F5344CB8AC3E}">
        <p14:creationId xmlns:p14="http://schemas.microsoft.com/office/powerpoint/2010/main" val="121740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9BBC1C-53D8-45CF-BA1B-33469AE42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4"/>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AECFF5A-FFE8-4387-94AB-029C2000F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15" name="Rectangle 14">
            <a:extLst>
              <a:ext uri="{FF2B5EF4-FFF2-40B4-BE49-F238E27FC236}">
                <a16:creationId xmlns:a16="http://schemas.microsoft.com/office/drawing/2014/main" id="{3C5253AC-398C-4DEE-AC83-CB99763C3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2" name="Titel 1">
            <a:extLst>
              <a:ext uri="{FF2B5EF4-FFF2-40B4-BE49-F238E27FC236}">
                <a16:creationId xmlns:a16="http://schemas.microsoft.com/office/drawing/2014/main" id="{473F3442-6125-320B-9339-127AAE3B449C}"/>
              </a:ext>
            </a:extLst>
          </p:cNvPr>
          <p:cNvSpPr>
            <a:spLocks noGrp="1"/>
          </p:cNvSpPr>
          <p:nvPr>
            <p:ph type="title"/>
          </p:nvPr>
        </p:nvSpPr>
        <p:spPr>
          <a:xfrm>
            <a:off x="9157546" y="612842"/>
            <a:ext cx="2624331" cy="3332877"/>
          </a:xfrm>
        </p:spPr>
        <p:txBody>
          <a:bodyPr anchor="b">
            <a:noAutofit/>
          </a:bodyPr>
          <a:lstStyle/>
          <a:p>
            <a:r>
              <a:rPr lang="da-DK" sz="2400" dirty="0">
                <a:solidFill>
                  <a:srgbClr val="FFFFFF"/>
                </a:solidFill>
              </a:rPr>
              <a:t>Den videnskabelige basismodel</a:t>
            </a:r>
            <a:br>
              <a:rPr lang="da-DK" sz="2400" dirty="0">
                <a:solidFill>
                  <a:srgbClr val="FFFFFF"/>
                </a:solidFill>
              </a:rPr>
            </a:br>
            <a:br>
              <a:rPr lang="da-DK" sz="2400" dirty="0">
                <a:solidFill>
                  <a:srgbClr val="FFFFFF"/>
                </a:solidFill>
              </a:rPr>
            </a:br>
            <a:br>
              <a:rPr lang="da-DK" sz="2400" dirty="0">
                <a:solidFill>
                  <a:srgbClr val="FFFFFF"/>
                </a:solidFill>
              </a:rPr>
            </a:br>
            <a:br>
              <a:rPr lang="da-DK" sz="2400" dirty="0">
                <a:solidFill>
                  <a:srgbClr val="FFFFFF"/>
                </a:solidFill>
              </a:rPr>
            </a:br>
            <a:br>
              <a:rPr lang="da-DK" sz="2400" dirty="0">
                <a:solidFill>
                  <a:srgbClr val="FFFFFF"/>
                </a:solidFill>
              </a:rPr>
            </a:br>
            <a:br>
              <a:rPr lang="da-DK" sz="2400" dirty="0">
                <a:solidFill>
                  <a:srgbClr val="FFFFFF"/>
                </a:solidFill>
              </a:rPr>
            </a:br>
            <a:r>
              <a:rPr lang="da-DK" sz="2400" dirty="0">
                <a:solidFill>
                  <a:srgbClr val="FFFFFF"/>
                </a:solidFill>
              </a:rPr>
              <a:t>Originalen:</a:t>
            </a:r>
          </a:p>
        </p:txBody>
      </p:sp>
      <p:sp>
        <p:nvSpPr>
          <p:cNvPr id="17" name="Rectangle 16">
            <a:extLst>
              <a:ext uri="{FF2B5EF4-FFF2-40B4-BE49-F238E27FC236}">
                <a16:creationId xmlns:a16="http://schemas.microsoft.com/office/drawing/2014/main" id="{118C3648-83C0-4CB5-8223-4BDE40CB1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374904"/>
            <a:ext cx="8212114"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da-DK"/>
          </a:p>
        </p:txBody>
      </p:sp>
      <p:pic>
        <p:nvPicPr>
          <p:cNvPr id="4" name="Pladsholder til indhold 3">
            <a:extLst>
              <a:ext uri="{FF2B5EF4-FFF2-40B4-BE49-F238E27FC236}">
                <a16:creationId xmlns:a16="http://schemas.microsoft.com/office/drawing/2014/main" id="{DCF99541-FA06-E292-21B3-D00E6AD40446}"/>
              </a:ext>
            </a:extLst>
          </p:cNvPr>
          <p:cNvPicPr>
            <a:picLocks noChangeAspect="1"/>
          </p:cNvPicPr>
          <p:nvPr/>
        </p:nvPicPr>
        <p:blipFill>
          <a:blip r:embed="rId2"/>
          <a:stretch>
            <a:fillRect/>
          </a:stretch>
        </p:blipFill>
        <p:spPr>
          <a:xfrm>
            <a:off x="559273" y="1619875"/>
            <a:ext cx="7950903" cy="4730786"/>
          </a:xfrm>
          <a:prstGeom prst="rect">
            <a:avLst/>
          </a:prstGeom>
        </p:spPr>
      </p:pic>
      <p:pic>
        <p:nvPicPr>
          <p:cNvPr id="7" name="Pladsholder til indhold 6">
            <a:extLst>
              <a:ext uri="{FF2B5EF4-FFF2-40B4-BE49-F238E27FC236}">
                <a16:creationId xmlns:a16="http://schemas.microsoft.com/office/drawing/2014/main" id="{424DC1AA-0A84-BCB1-E18A-1801D6F1C254}"/>
              </a:ext>
            </a:extLst>
          </p:cNvPr>
          <p:cNvPicPr>
            <a:picLocks noGrp="1" noChangeAspect="1"/>
          </p:cNvPicPr>
          <p:nvPr>
            <p:ph idx="1"/>
          </p:nvPr>
        </p:nvPicPr>
        <p:blipFill>
          <a:blip r:embed="rId3"/>
          <a:stretch>
            <a:fillRect/>
          </a:stretch>
        </p:blipFill>
        <p:spPr>
          <a:xfrm>
            <a:off x="9185169" y="4197667"/>
            <a:ext cx="2624137" cy="2285429"/>
          </a:xfrm>
          <a:prstGeom prst="rect">
            <a:avLst/>
          </a:prstGeom>
        </p:spPr>
      </p:pic>
      <p:sp>
        <p:nvSpPr>
          <p:cNvPr id="9" name="Tekstfelt 8">
            <a:extLst>
              <a:ext uri="{FF2B5EF4-FFF2-40B4-BE49-F238E27FC236}">
                <a16:creationId xmlns:a16="http://schemas.microsoft.com/office/drawing/2014/main" id="{3599466D-7528-6D2E-19D7-529ACC0E8BFD}"/>
              </a:ext>
            </a:extLst>
          </p:cNvPr>
          <p:cNvSpPr txBox="1"/>
          <p:nvPr/>
        </p:nvSpPr>
        <p:spPr>
          <a:xfrm>
            <a:off x="900649" y="612843"/>
            <a:ext cx="7236955" cy="646331"/>
          </a:xfrm>
          <a:prstGeom prst="rect">
            <a:avLst/>
          </a:prstGeom>
          <a:noFill/>
        </p:spPr>
        <p:txBody>
          <a:bodyPr wrap="square" rtlCol="0">
            <a:spAutoFit/>
          </a:bodyPr>
          <a:lstStyle/>
          <a:p>
            <a:r>
              <a:rPr lang="da-DK" dirty="0"/>
              <a:t>Som den skal forstås – GULD til den mundtlige del, hvis du har tænkt lidt.</a:t>
            </a:r>
          </a:p>
        </p:txBody>
      </p:sp>
    </p:spTree>
    <p:extLst>
      <p:ext uri="{BB962C8B-B14F-4D97-AF65-F5344CB8AC3E}">
        <p14:creationId xmlns:p14="http://schemas.microsoft.com/office/powerpoint/2010/main" val="318970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69FF0-B4E8-4CFB-96A3-F00A8B5BF8E7}"/>
              </a:ext>
            </a:extLst>
          </p:cNvPr>
          <p:cNvSpPr>
            <a:spLocks noGrp="1"/>
          </p:cNvSpPr>
          <p:nvPr>
            <p:ph type="title"/>
          </p:nvPr>
        </p:nvSpPr>
        <p:spPr>
          <a:xfrm>
            <a:off x="6579450" y="727627"/>
            <a:ext cx="4957553" cy="1645920"/>
          </a:xfrm>
        </p:spPr>
        <p:txBody>
          <a:bodyPr>
            <a:normAutofit/>
          </a:bodyPr>
          <a:lstStyle/>
          <a:p>
            <a:r>
              <a:rPr lang="da-DK" sz="3700"/>
              <a:t>Problemformulering og opgaveformulering</a:t>
            </a:r>
          </a:p>
        </p:txBody>
      </p:sp>
      <p:pic>
        <p:nvPicPr>
          <p:cNvPr id="5122" name="Picture 2">
            <a:extLst>
              <a:ext uri="{FF2B5EF4-FFF2-40B4-BE49-F238E27FC236}">
                <a16:creationId xmlns:a16="http://schemas.microsoft.com/office/drawing/2014/main" id="{C1BC1978-8EA2-4100-B427-A6130736AA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9535" y="782052"/>
            <a:ext cx="5257801" cy="5257801"/>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73B2DF27-18B2-4696-8420-F119CE8186A8}"/>
              </a:ext>
            </a:extLst>
          </p:cNvPr>
          <p:cNvSpPr>
            <a:spLocks noGrp="1"/>
          </p:cNvSpPr>
          <p:nvPr>
            <p:ph idx="1"/>
          </p:nvPr>
        </p:nvSpPr>
        <p:spPr>
          <a:xfrm>
            <a:off x="6579450" y="2538919"/>
            <a:ext cx="4957554" cy="3496120"/>
          </a:xfrm>
        </p:spPr>
        <p:txBody>
          <a:bodyPr>
            <a:normAutofit/>
          </a:bodyPr>
          <a:lstStyle/>
          <a:p>
            <a:pPr>
              <a:lnSpc>
                <a:spcPct val="90000"/>
              </a:lnSpc>
            </a:pPr>
            <a:r>
              <a:rPr lang="da-DK" sz="1500" dirty="0"/>
              <a:t>Eleven udarbejder problemformuleringen (under vejledning</a:t>
            </a:r>
            <a:r>
              <a:rPr lang="da-DK" sz="1500" dirty="0">
                <a:sym typeface="Wingdings" panose="05000000000000000000" pitchFamily="2" charset="2"/>
              </a:rPr>
              <a:t>)</a:t>
            </a:r>
            <a:endParaRPr lang="da-DK" sz="1500" dirty="0"/>
          </a:p>
          <a:p>
            <a:pPr>
              <a:lnSpc>
                <a:spcPct val="90000"/>
              </a:lnSpc>
            </a:pPr>
            <a:r>
              <a:rPr lang="da-DK" sz="1500" dirty="0"/>
              <a:t>Vejlederne udarbejder opgaveformuleringen</a:t>
            </a:r>
          </a:p>
          <a:p>
            <a:pPr>
              <a:lnSpc>
                <a:spcPct val="90000"/>
              </a:lnSpc>
            </a:pPr>
            <a:r>
              <a:rPr lang="da-DK" sz="1500" dirty="0"/>
              <a:t>De to fag behøver ikke at have lige stor vægt i problemstillingen, men der skal være et fagligt samspil mellem fagene.</a:t>
            </a:r>
          </a:p>
          <a:p>
            <a:pPr>
              <a:lnSpc>
                <a:spcPct val="90000"/>
              </a:lnSpc>
            </a:pPr>
            <a:r>
              <a:rPr lang="da-DK" sz="1500" dirty="0"/>
              <a:t>Vejlederne kan tilføje bilag til opgaveformuleringen, som er ukendt for eleven, for at sikre de faglige mål bliver opfyldt.</a:t>
            </a:r>
          </a:p>
          <a:p>
            <a:pPr>
              <a:lnSpc>
                <a:spcPct val="90000"/>
              </a:lnSpc>
            </a:pPr>
            <a:r>
              <a:rPr lang="da-DK" sz="1500" dirty="0"/>
              <a:t>Man må gerne vælge samme område som andre fra sit fag, men man får forskellige opgaveformuleringer, og skal laver forskellige problemformuleringer. Fordelen er dog, at man kan </a:t>
            </a:r>
            <a:r>
              <a:rPr lang="da-DK" sz="1500" dirty="0" err="1"/>
              <a:t>vidensdele</a:t>
            </a:r>
            <a:r>
              <a:rPr lang="da-DK" sz="1500" dirty="0"/>
              <a:t> med hinanden. </a:t>
            </a:r>
          </a:p>
        </p:txBody>
      </p:sp>
    </p:spTree>
    <p:extLst>
      <p:ext uri="{BB962C8B-B14F-4D97-AF65-F5344CB8AC3E}">
        <p14:creationId xmlns:p14="http://schemas.microsoft.com/office/powerpoint/2010/main" val="356253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545C88-6A10-41E0-9679-026C5281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4"/>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Nycirkus lyfter festivalen i Göteborg | GP">
            <a:extLst>
              <a:ext uri="{FF2B5EF4-FFF2-40B4-BE49-F238E27FC236}">
                <a16:creationId xmlns:a16="http://schemas.microsoft.com/office/drawing/2014/main" id="{845536FB-A7D6-4E56-BFEB-74FEADC54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43" r="22535"/>
          <a:stretch/>
        </p:blipFill>
        <p:spPr bwMode="auto">
          <a:xfrm>
            <a:off x="410122" y="374904"/>
            <a:ext cx="8212114" cy="61081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4B63CBE-2162-4233-B8D1-F01182D39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374904"/>
            <a:ext cx="2783379" cy="610819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2" name="Titel 1">
            <a:extLst>
              <a:ext uri="{FF2B5EF4-FFF2-40B4-BE49-F238E27FC236}">
                <a16:creationId xmlns:a16="http://schemas.microsoft.com/office/drawing/2014/main" id="{72BE4D30-947D-48AB-8180-7702D0DE52A0}"/>
              </a:ext>
            </a:extLst>
          </p:cNvPr>
          <p:cNvSpPr>
            <a:spLocks noGrp="1"/>
          </p:cNvSpPr>
          <p:nvPr>
            <p:ph type="title"/>
          </p:nvPr>
        </p:nvSpPr>
        <p:spPr>
          <a:xfrm>
            <a:off x="9201753" y="612843"/>
            <a:ext cx="2432528" cy="1499738"/>
          </a:xfrm>
        </p:spPr>
        <p:txBody>
          <a:bodyPr anchor="b">
            <a:normAutofit/>
          </a:bodyPr>
          <a:lstStyle/>
          <a:p>
            <a:r>
              <a:rPr lang="da-DK" sz="2400">
                <a:solidFill>
                  <a:srgbClr val="FFFFFF"/>
                </a:solidFill>
              </a:rPr>
              <a:t>Materiale fra undervisningen</a:t>
            </a:r>
          </a:p>
        </p:txBody>
      </p:sp>
      <p:sp>
        <p:nvSpPr>
          <p:cNvPr id="3" name="Pladsholder til indhold 2">
            <a:extLst>
              <a:ext uri="{FF2B5EF4-FFF2-40B4-BE49-F238E27FC236}">
                <a16:creationId xmlns:a16="http://schemas.microsoft.com/office/drawing/2014/main" id="{1D1D366E-A516-46DA-A9B2-D23194D20232}"/>
              </a:ext>
            </a:extLst>
          </p:cNvPr>
          <p:cNvSpPr>
            <a:spLocks noGrp="1"/>
          </p:cNvSpPr>
          <p:nvPr>
            <p:ph idx="1"/>
          </p:nvPr>
        </p:nvSpPr>
        <p:spPr>
          <a:xfrm>
            <a:off x="9201753" y="2149813"/>
            <a:ext cx="2432527" cy="4046706"/>
          </a:xfrm>
        </p:spPr>
        <p:txBody>
          <a:bodyPr>
            <a:normAutofit/>
          </a:bodyPr>
          <a:lstStyle/>
          <a:p>
            <a:r>
              <a:rPr lang="da-DK" sz="1400">
                <a:solidFill>
                  <a:srgbClr val="FFFFFF"/>
                </a:solidFill>
              </a:rPr>
              <a:t>Man må godt lægge sit projekt i forlængelse af noget der er gennemgået i undervisningen, men man skal have nyt materiale og nye vinkler på stoffet.</a:t>
            </a:r>
          </a:p>
          <a:p>
            <a:r>
              <a:rPr lang="da-DK" sz="1400">
                <a:solidFill>
                  <a:srgbClr val="FFFFFF"/>
                </a:solidFill>
              </a:rPr>
              <a:t>Man må godt anvende teori og metoder fra undervisningen, og arbejde videre med disse.</a:t>
            </a:r>
          </a:p>
          <a:p>
            <a:endParaRPr lang="da-DK" sz="1400">
              <a:solidFill>
                <a:srgbClr val="FFFFFF"/>
              </a:solidFill>
            </a:endParaRPr>
          </a:p>
        </p:txBody>
      </p:sp>
    </p:spTree>
    <p:extLst>
      <p:ext uri="{BB962C8B-B14F-4D97-AF65-F5344CB8AC3E}">
        <p14:creationId xmlns:p14="http://schemas.microsoft.com/office/powerpoint/2010/main" val="181345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7456D-B899-412A-89FE-2DF22C693166}"/>
              </a:ext>
            </a:extLst>
          </p:cNvPr>
          <p:cNvSpPr>
            <a:spLocks noGrp="1"/>
          </p:cNvSpPr>
          <p:nvPr>
            <p:ph type="title"/>
          </p:nvPr>
        </p:nvSpPr>
        <p:spPr/>
        <p:txBody>
          <a:bodyPr/>
          <a:lstStyle/>
          <a:p>
            <a:r>
              <a:rPr lang="da-DK" dirty="0"/>
              <a:t>Den skriftlige opgave</a:t>
            </a:r>
          </a:p>
        </p:txBody>
      </p:sp>
      <p:sp>
        <p:nvSpPr>
          <p:cNvPr id="3" name="Pladsholder til indhold 2">
            <a:extLst>
              <a:ext uri="{FF2B5EF4-FFF2-40B4-BE49-F238E27FC236}">
                <a16:creationId xmlns:a16="http://schemas.microsoft.com/office/drawing/2014/main" id="{BF3D7805-2343-4BBC-8B9F-FA2BD75036A5}"/>
              </a:ext>
            </a:extLst>
          </p:cNvPr>
          <p:cNvSpPr>
            <a:spLocks noGrp="1"/>
          </p:cNvSpPr>
          <p:nvPr>
            <p:ph idx="1"/>
          </p:nvPr>
        </p:nvSpPr>
        <p:spPr/>
        <p:txBody>
          <a:bodyPr/>
          <a:lstStyle/>
          <a:p>
            <a:r>
              <a:rPr lang="da-DK" dirty="0"/>
              <a:t>15-20 normalsider </a:t>
            </a:r>
            <a:r>
              <a:rPr lang="da-DK" i="1" dirty="0"/>
              <a:t>(2400 tegn pr. side inklusiv mellemrum)</a:t>
            </a:r>
          </a:p>
          <a:p>
            <a:r>
              <a:rPr lang="da-DK" dirty="0"/>
              <a:t>Forside</a:t>
            </a:r>
          </a:p>
          <a:p>
            <a:r>
              <a:rPr lang="da-DK" dirty="0"/>
              <a:t>Resumé (10-20 linjer på dansk, der omfatter problemstilling, væsentlige resultater + konklusion)</a:t>
            </a:r>
          </a:p>
          <a:p>
            <a:r>
              <a:rPr lang="da-DK" dirty="0"/>
              <a:t>Indholdsfortegnelse </a:t>
            </a:r>
          </a:p>
          <a:p>
            <a:r>
              <a:rPr lang="da-DK" dirty="0"/>
              <a:t>Noter</a:t>
            </a:r>
          </a:p>
          <a:p>
            <a:r>
              <a:rPr lang="da-DK" dirty="0"/>
              <a:t>Litteraturliste </a:t>
            </a:r>
          </a:p>
          <a:p>
            <a:r>
              <a:rPr lang="da-DK" dirty="0"/>
              <a:t>Eventuelt bilag </a:t>
            </a:r>
          </a:p>
          <a:p>
            <a:endParaRPr lang="da-DK" dirty="0"/>
          </a:p>
          <a:p>
            <a:r>
              <a:rPr lang="da-DK" dirty="0"/>
              <a:t>Målgruppe: en interesseret læser på gymnasieniveau</a:t>
            </a:r>
          </a:p>
          <a:p>
            <a:endParaRPr lang="da-DK" dirty="0"/>
          </a:p>
        </p:txBody>
      </p:sp>
    </p:spTree>
    <p:extLst>
      <p:ext uri="{BB962C8B-B14F-4D97-AF65-F5344CB8AC3E}">
        <p14:creationId xmlns:p14="http://schemas.microsoft.com/office/powerpoint/2010/main" val="34953501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docProps/app.xml><?xml version="1.0" encoding="utf-8"?>
<Properties xmlns="http://schemas.openxmlformats.org/officeDocument/2006/extended-properties" xmlns:vt="http://schemas.openxmlformats.org/officeDocument/2006/docPropsVTypes">
  <Template>TM03457510[[fn=Savon]]</Template>
  <TotalTime>245</TotalTime>
  <Words>1935</Words>
  <Application>Microsoft Macintosh PowerPoint</Application>
  <PresentationFormat>Widescreen</PresentationFormat>
  <Paragraphs>137</Paragraphs>
  <Slides>19</Slides>
  <Notes>0</Notes>
  <HiddenSlides>0</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1</vt:i4>
      </vt:variant>
      <vt:variant>
        <vt:lpstr>Slidetitler</vt:lpstr>
      </vt:variant>
      <vt:variant>
        <vt:i4>19</vt:i4>
      </vt:variant>
    </vt:vector>
  </HeadingPairs>
  <TitlesOfParts>
    <vt:vector size="26" baseType="lpstr">
      <vt:lpstr>Arial</vt:lpstr>
      <vt:lpstr>Calibri</vt:lpstr>
      <vt:lpstr>Century Gothic</vt:lpstr>
      <vt:lpstr>Symbol</vt:lpstr>
      <vt:lpstr>Wingdings</vt:lpstr>
      <vt:lpstr>Savon</vt:lpstr>
      <vt:lpstr>Bitmapbillede</vt:lpstr>
      <vt:lpstr>Srp i dans</vt:lpstr>
      <vt:lpstr>Generelt </vt:lpstr>
      <vt:lpstr>Mulighed for innovation i SRP</vt:lpstr>
      <vt:lpstr>Metoder i dans</vt:lpstr>
      <vt:lpstr>Fagspecifikke metoder i dans</vt:lpstr>
      <vt:lpstr>Den videnskabelige basismodel      Originalen:</vt:lpstr>
      <vt:lpstr>Problemformulering og opgaveformulering</vt:lpstr>
      <vt:lpstr>Materiale fra undervisningen</vt:lpstr>
      <vt:lpstr>Den skriftlige opgave</vt:lpstr>
      <vt:lpstr>Den mundtlige eksamen</vt:lpstr>
      <vt:lpstr>Eksempler på SRP med dans</vt:lpstr>
      <vt:lpstr>Fysik A og Dans C</vt:lpstr>
      <vt:lpstr>Samf A og Dans C</vt:lpstr>
      <vt:lpstr>Samf A og Dans C</vt:lpstr>
      <vt:lpstr>Samf A og Dans C</vt:lpstr>
      <vt:lpstr>Engelsk A og Dans C</vt:lpstr>
      <vt:lpstr>Engelsk A og Dans C</vt:lpstr>
      <vt:lpstr>Engelsk A og Dans C</vt:lpstr>
      <vt:lpstr>Musik A og Dans 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Srp i dans</dc:title>
  <dc:creator>[NV]  Nanna Vinter</dc:creator>
  <cp:lastModifiedBy>Lise Stentebjerg</cp:lastModifiedBy>
  <cp:revision>10</cp:revision>
  <dcterms:created xsi:type="dcterms:W3CDTF">2022-01-13T09:25:55Z</dcterms:created>
  <dcterms:modified xsi:type="dcterms:W3CDTF">2026-02-16T09:03:18Z</dcterms:modified>
</cp:coreProperties>
</file>