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autoCompressPictures="0">
  <p:sldMasterIdLst>
    <p:sldMasterId id="2147483660" r:id="rId4"/>
  </p:sldMasterIdLst>
  <p:notesMasterIdLst>
    <p:notesMasterId r:id="rId25"/>
  </p:notesMasterIdLst>
  <p:sldIdLst>
    <p:sldId id="256" r:id="rId5"/>
    <p:sldId id="282" r:id="rId6"/>
    <p:sldId id="291" r:id="rId7"/>
    <p:sldId id="284" r:id="rId8"/>
    <p:sldId id="290" r:id="rId9"/>
    <p:sldId id="265" r:id="rId10"/>
    <p:sldId id="267" r:id="rId11"/>
    <p:sldId id="268" r:id="rId12"/>
    <p:sldId id="270" r:id="rId13"/>
    <p:sldId id="273" r:id="rId14"/>
    <p:sldId id="274" r:id="rId15"/>
    <p:sldId id="292" r:id="rId16"/>
    <p:sldId id="276" r:id="rId17"/>
    <p:sldId id="287" r:id="rId18"/>
    <p:sldId id="293" r:id="rId19"/>
    <p:sldId id="285" r:id="rId20"/>
    <p:sldId id="288" r:id="rId21"/>
    <p:sldId id="281" r:id="rId22"/>
    <p:sldId id="261" r:id="rId23"/>
    <p:sldId id="289" r:id="rId24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26"/>
    </p:embeddedFont>
    <p:embeddedFont>
      <p:font typeface="Royal Society of Chemistry" panose="00000400000000000000" pitchFamily="2" charset="0"/>
      <p:regular r:id="rId27"/>
    </p:embeddedFont>
  </p:embeddedFont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538B"/>
    <a:srgbClr val="9E1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85576" autoAdjust="0"/>
  </p:normalViewPr>
  <p:slideViewPr>
    <p:cSldViewPr snapToGrid="0" snapToObjects="1">
      <p:cViewPr varScale="1">
        <p:scale>
          <a:sx n="64" d="100"/>
          <a:sy n="64" d="100"/>
        </p:scale>
        <p:origin x="128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1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2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1D854-5FF1-45F9-80B2-D250ECC31216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DB5D6-6CB8-4F32-9DED-C086A75BAD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8412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20007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66924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Editor: Link senest besøgt 4/5-25.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5407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Link senest besøgt 4/5-26.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5715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dirty="0"/>
              <a:t>Er du i tvivl, så ring altid til skolen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77129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Almen eksamensbekendtgørelse (Bek </a:t>
            </a:r>
            <a:r>
              <a:rPr lang="da-DK" dirty="0" err="1"/>
              <a:t>nr</a:t>
            </a:r>
            <a:r>
              <a:rPr lang="da-DK" dirty="0"/>
              <a:t> 343) §13 betyder at I godt må aftale at overvære hinandens eksamener. Det kan være en rigtig god ide at gøre dette. </a:t>
            </a:r>
          </a:p>
          <a:p>
            <a:endParaRPr lang="da-DK" dirty="0"/>
          </a:p>
          <a:p>
            <a:r>
              <a:rPr lang="da-DK" dirty="0"/>
              <a:t>NB! Hvis der er tale om en gruppeforberedelse må du ikke være tilstede før du selv har været til prøve.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54381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BEK </a:t>
            </a:r>
            <a:r>
              <a:rPr lang="da-DK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nr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af 05/01/2026</a:t>
            </a:r>
            <a:r>
              <a:rPr lang="da-DK" dirty="0"/>
              <a:t>, §25: Se selve lovteksten for en helt præcis formulering om hvad der er tilladt og hvad der ikke er tilladt at aflevere, hvis du er i tvivl.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76723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For de skriftlige prøver regner vi fristen fra det tidspunkt karaktererne er tilgængelige i </a:t>
            </a:r>
            <a:r>
              <a:rPr lang="da-DK"/>
              <a:t>Lectio. </a:t>
            </a:r>
          </a:p>
          <a:p>
            <a:r>
              <a:rPr lang="da-DK"/>
              <a:t>For </a:t>
            </a:r>
            <a:r>
              <a:rPr lang="da-DK" dirty="0"/>
              <a:t>mundtlige prøver er det to uger fra eksamensdagen (hvor du får karakteren mundtligt).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12101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u="sng" dirty="0">
                <a:solidFill>
                  <a:schemeClr val="accent6">
                    <a:lumMod val="75000"/>
                  </a:schemeClr>
                </a:solidFill>
              </a:rPr>
              <a:t>Klager over gymnasiale prøver </a:t>
            </a:r>
          </a:p>
          <a:p>
            <a:r>
              <a:rPr lang="da-DK" dirty="0"/>
              <a:t>https://uvm.dk/uddannelse-til-unge/gymnasiale-uddannelser/proever-og-eksamen/klager-og-beviser/klager-over-proever/  </a:t>
            </a:r>
          </a:p>
          <a:p>
            <a:r>
              <a:rPr lang="da-DK" dirty="0"/>
              <a:t>(4/5-2026)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34520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Du kan altså ikke klage til styrelsen over en karakter eller rektors afgørelse i en </a:t>
            </a:r>
            <a:r>
              <a:rPr lang="da-DK"/>
              <a:t>klagesag.</a:t>
            </a:r>
            <a:endParaRPr lang="da-DK" dirty="0"/>
          </a:p>
          <a:p>
            <a:endParaRPr lang="da-DK" dirty="0"/>
          </a:p>
          <a:p>
            <a:r>
              <a:rPr lang="da-DK" dirty="0"/>
              <a:t>Link senest besøgt 4/5-26.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18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72824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20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587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Til editor: Datoerne skifter hvert år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569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DB5D6-6CB8-4F32-9DED-C086A75BAD0B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1469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Gælder ikke for prøver med lang forberedelse (24 timer)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Eleven henter hver eksamensdag ExamCookie på examcookie.dk og logger ind med unilogin inden eksamensopgaven udleveres – altså inden man bliver kaldt ind til prøve.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Programmet lukker selv inden prøven er slut.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OBS! Vær opmærksom på at logning begynder på det tidspunkt forberedelsestiden er sat til at begynde – også selvom der kommer forsinkelser. Grønt logo!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2513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Andre ordbøger er KUN tilladt, hvis læreren har skrevet dem ind i undervisningsbeskrivelsen OG du har fået instruktion i, hvilke dele af ordbogen du lovligt kan bruge.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25925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BEK </a:t>
            </a:r>
            <a:r>
              <a:rPr lang="da-DK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nr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af 05/01/2026 </a:t>
            </a:r>
            <a:r>
              <a:rPr lang="da-DK" dirty="0"/>
              <a:t>§33, stk. 2. </a:t>
            </a:r>
          </a:p>
          <a:p>
            <a:r>
              <a:rPr lang="da-DK" dirty="0"/>
              <a:t>Står der et specifikt materiale i undervisningsbeskrivelsen som er anvendt i undervisningen, fx en bestemt </a:t>
            </a:r>
            <a:r>
              <a:rPr lang="da-DK" dirty="0" err="1"/>
              <a:t>youtube</a:t>
            </a:r>
            <a:r>
              <a:rPr lang="da-DK" dirty="0"/>
              <a:t>-video, der ikke kan downloades før prøven, så må man lovligt have adgang til denne under forberedelsen, men man har ikke lovlig adgang til noget som helst andet.</a:t>
            </a:r>
          </a:p>
          <a:p>
            <a:r>
              <a:rPr lang="da-DK" dirty="0"/>
              <a:t>Denne bestemmelse gælder KUN materiale, der er nævnt i undervisningsbeskrivelsen – det er ikke eleven, der definerer om materialet kan downloades eller ej! </a:t>
            </a:r>
          </a:p>
          <a:p>
            <a:endParaRPr lang="da-DK" dirty="0"/>
          </a:p>
          <a:p>
            <a:r>
              <a:rPr lang="da-DK" dirty="0"/>
              <a:t>Generelt må man altså KUN bruge informationer online, hvis de er nævnt i undervisningsbeskrivelsen for holdet OG det ikke er teknisk muligt at bruge offline.</a:t>
            </a:r>
          </a:p>
          <a:p>
            <a:r>
              <a:rPr lang="da-DK" dirty="0"/>
              <a:t>Eksempler kan også være: </a:t>
            </a:r>
            <a:r>
              <a:rPr lang="da-DK" dirty="0" err="1"/>
              <a:t>gyldendals</a:t>
            </a:r>
            <a:r>
              <a:rPr lang="da-DK" dirty="0"/>
              <a:t> ordbøger, i-bøger som hele holdet har adgang til, holdets klassenotesbog (med låst samarbejdsområde). 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3411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Det er en god ide at blokere alle kommunikationstjenester før man går til prøve:</a:t>
            </a:r>
          </a:p>
          <a:p>
            <a:r>
              <a:rPr lang="da-DK" dirty="0"/>
              <a:t>Det kan fx være Facebook, Instagram, Dropbox, Google Docs.</a:t>
            </a:r>
          </a:p>
          <a:p>
            <a:r>
              <a:rPr lang="da-DK" dirty="0"/>
              <a:t>Bluetooth skal være slået fra på computeren.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6021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Det er IKKE nok at telefonen er i flytilstand/offline mode.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1432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Kun sygdom (med lægeerklæring) er gyldig grund til fravær ved prøver. Eleven betaler selv for lægeerklæringer.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B5D6-6CB8-4F32-9DED-C086A75BAD0B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1016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9B79F7-EF95-0658-2D23-8233C9955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6F4582D-FC66-642E-6132-F0EBEDB18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6C4D015-AF37-C8AD-B8FA-DDBEC743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B27DA3-85A7-1A41-3610-DA2E5E7CE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B141304-0AB4-68C1-C054-0FC9E9D00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168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E3D955-8EA6-9FEE-0EFF-7F6197F32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92ABDAF-C3D1-29AF-2D2D-FAF7F6275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3503BE-9C57-7B38-0E56-A9F08D6E4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1F3DE8D-D5F9-1CD1-CAFA-017148BE4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5209C6C-E2A4-1C06-3B50-68365FD05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711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53A42C1-5825-621D-B855-11E3E4AF37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E523C74-663C-33A0-CE0E-D1DFD3D0A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8B84CD5-E842-27D7-A946-D63BCA22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1157DB-7F30-781B-3882-D7F8E1B4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57AB8B-C72E-544D-D0FA-9717593EB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832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C47EBF-BE97-37FC-BBD6-A4362165B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C684306-9147-45A0-3C25-A65FA9BF8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8A6131-0CCC-4261-E0FA-7F1F97F2F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9C82A9E-4A48-9B66-9FB3-4326CBC5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EB4D8B-CDAE-22F2-55EF-14498B52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417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748C07-191A-C28C-7DC6-BF58964BF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7304EF4-1198-DD1C-6B89-26A922075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2080F8F-E40C-A910-6201-3E79F5CC3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F7F3F4D-DC96-EB22-3423-0A14F0010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18DE147-E559-9802-3528-0AAC28385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754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F3DF1E-5DDC-278C-4D40-2BC34CA52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2DD5F83-451B-D62A-6AB2-7F2D9D5BB8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1FB60F8-91D3-DB06-8DCD-5DBD4BAB5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81BB67F-BB47-3C68-8723-CEF3B235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85A1C80-5B70-A684-3BEA-5558762A4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A18A2F2-577A-70A0-BEA4-77CA03D0C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139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95AF0A-C79E-5A40-262E-A2174D2D3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EAA4B4B-EEC0-9290-093A-3326F2A18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BCEB8AD-199A-9466-BF41-A92B59439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653CAC4-6E0F-2AAB-8BB1-51F120CEE2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CCAF8CD-7365-41FC-8708-0C4D3357F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4FBE26A-18FB-9A5B-A2DB-22F16F0C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28CA579-49FF-8C91-36D6-26463AF52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CAC8326-DD10-D716-0373-F046386EE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223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F3DF9-BAF2-EA51-A33B-F1C52C83A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A4D0A51-4FF7-77A8-3661-D17252882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97D59BF-31E7-09DF-81F3-5CF55827D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0269987-3220-A08E-8907-626CF7596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593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D217417-44B4-CD04-D8ED-FD8303004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0107212-BA7B-21F2-20C0-22AF95919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AA56A25-B28B-2659-B04E-45E5FC0DF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961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C77A8E-25AD-DD0D-AC5C-ED6E0318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91CB96-8A3B-1408-ABA9-7C70C7051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F973B4A-EF2A-5178-F446-40BDDDAF9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8F2E4FD-AF49-E2D7-23C4-4D8D0CB9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4CECB72-A99A-9DEA-E462-3D7A85BC6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4C58E6-D801-D17B-BE34-FE8FF004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51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82EB46-7004-9180-47F8-B9447D7A4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DAF6CF2-1978-955B-E8C3-36F298CAB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2B43F77-9D29-E640-2509-1633F8875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EFBCDF3-9E65-FC4E-56BC-397D714D8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174FE9C-D3E6-C776-1305-E2BC6943F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5202936-89BB-A6CB-6DD2-AA957309C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8792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9264964-6656-15B8-7A3D-91F192A87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3121E00-150F-579C-6E41-A2A4030B8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8ED951-556A-A76D-8825-334AFEE146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D6DF81-E12D-AD4F-8730-2A114DDA550E}" type="datetimeFigureOut">
              <a:rPr lang="da-DK" smtClean="0"/>
              <a:t>07-05-2026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C0D8598-68EC-9042-841B-DBDD1D876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5B5617-EA74-A1A8-B6AB-7F5C6B21BE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3707C7-E84B-E041-B153-6622ECCAEB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007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vm.dk/uddannelse-til-unge/gymnasiale-uddannelser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tsinformation.dk/Forms/R0710.aspx?id=25308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tsinformation.dk/eli/lta/2026/3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uvm.dk/uddannelse-til-unge/gymnasiale-uddannelser/proever-og-eksamen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kuvm.dk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ges.dk/media/sj1hair4/eksamensregler-vges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uvm.dk/uddannelse-til-unge/gymnasiale-uddannelse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31CA1BF6-38B4-4097-9F56-4EAEEE35BB28}"/>
              </a:ext>
            </a:extLst>
          </p:cNvPr>
          <p:cNvSpPr txBox="1"/>
          <p:nvPr/>
        </p:nvSpPr>
        <p:spPr>
          <a:xfrm>
            <a:off x="1341781" y="4096144"/>
            <a:ext cx="64604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800" dirty="0">
                <a:solidFill>
                  <a:schemeClr val="accent3">
                    <a:lumMod val="75000"/>
                  </a:schemeClr>
                </a:solidFill>
              </a:rPr>
              <a:t>Eksamensorientering</a:t>
            </a:r>
          </a:p>
          <a:p>
            <a:pPr algn="ctr"/>
            <a:r>
              <a:rPr lang="da-DK" sz="4800" dirty="0">
                <a:solidFill>
                  <a:schemeClr val="accent3">
                    <a:lumMod val="75000"/>
                  </a:schemeClr>
                </a:solidFill>
              </a:rPr>
              <a:t>2026</a:t>
            </a:r>
          </a:p>
          <a:p>
            <a:pPr algn="ctr"/>
            <a:r>
              <a:rPr lang="da-DK" sz="4800" dirty="0">
                <a:solidFill>
                  <a:schemeClr val="accent3">
                    <a:lumMod val="75000"/>
                  </a:schemeClr>
                </a:solidFill>
              </a:rPr>
              <a:t>2.v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621BA816-E080-B22C-23C3-19AA02BC3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353" y="222765"/>
            <a:ext cx="7585293" cy="379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376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Eksamen i fagene (Læreplaner)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a-DK" sz="1400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https://uvm.dk/uddannelse-til-unge/gymnasiale-uddannelser/</a:t>
            </a:r>
            <a:r>
              <a:rPr lang="da-DK" sz="1400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(4/5-26) </a:t>
            </a:r>
          </a:p>
          <a:p>
            <a:pPr>
              <a:spcBef>
                <a:spcPts val="0"/>
              </a:spcBef>
            </a:pPr>
            <a:endParaRPr lang="da-DK" sz="1400" dirty="0">
              <a:solidFill>
                <a:srgbClr val="9E142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da-DK" dirty="0"/>
              <a:t>For hvert fag kan du finde link til ”</a:t>
            </a:r>
            <a:r>
              <a:rPr lang="da-DK" dirty="0">
                <a:solidFill>
                  <a:srgbClr val="9E1420"/>
                </a:solidFill>
              </a:rPr>
              <a:t>Læreplan</a:t>
            </a:r>
            <a:r>
              <a:rPr lang="da-DK" dirty="0"/>
              <a:t>”. 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a-DK" dirty="0"/>
              <a:t>Vælg den læreplan, der gælder for din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da-DK" dirty="0">
                <a:solidFill>
                  <a:srgbClr val="9E1420"/>
                </a:solidFill>
              </a:rPr>
              <a:t>uddannelse, fag og niveau (A, B eller C)</a:t>
            </a:r>
            <a:r>
              <a:rPr lang="da-DK" dirty="0"/>
              <a:t>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da-DK" sz="2800" dirty="0"/>
          </a:p>
          <a:p>
            <a:pPr marL="0" indent="0">
              <a:spcBef>
                <a:spcPts val="0"/>
              </a:spcBef>
              <a:buNone/>
            </a:pPr>
            <a:endParaRPr lang="da-DK" sz="20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a-DK" dirty="0"/>
              <a:t>Under hver læreplan er de vigtige afsnit: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da-DK" sz="2400" dirty="0">
                <a:solidFill>
                  <a:srgbClr val="1D538B"/>
                </a:solidFill>
              </a:rPr>
              <a:t>2.1. </a:t>
            </a:r>
            <a:r>
              <a:rPr lang="da-DK" sz="2400" dirty="0">
                <a:solidFill>
                  <a:srgbClr val="9E1420"/>
                </a:solidFill>
              </a:rPr>
              <a:t>Faglige mål</a:t>
            </a:r>
            <a:r>
              <a:rPr lang="da-DK" sz="2400" dirty="0"/>
              <a:t> </a:t>
            </a:r>
          </a:p>
          <a:p>
            <a:pPr marL="114300" indent="0" algn="r">
              <a:spcBef>
                <a:spcPts val="0"/>
              </a:spcBef>
              <a:buNone/>
            </a:pPr>
            <a:r>
              <a:rPr lang="da-DK" sz="2400" dirty="0"/>
              <a:t>Det er de mål du bliver bedømt i forhold til.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da-DK" sz="2400" dirty="0">
                <a:solidFill>
                  <a:srgbClr val="1D538B"/>
                </a:solidFill>
              </a:rPr>
              <a:t>4.2. </a:t>
            </a:r>
            <a:r>
              <a:rPr lang="da-DK" sz="2400" dirty="0">
                <a:solidFill>
                  <a:srgbClr val="9E1420"/>
                </a:solidFill>
              </a:rPr>
              <a:t>Prøveformer</a:t>
            </a:r>
            <a:r>
              <a:rPr lang="da-DK" sz="2400" dirty="0"/>
              <a:t> 		</a:t>
            </a:r>
          </a:p>
          <a:p>
            <a:pPr marL="114300" indent="0" algn="r">
              <a:spcBef>
                <a:spcPts val="0"/>
              </a:spcBef>
              <a:buNone/>
            </a:pPr>
            <a:r>
              <a:rPr lang="da-DK" sz="2400" dirty="0"/>
              <a:t>Sådan foregår eksamen i dit fag.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da-DK" sz="2400" dirty="0">
                <a:solidFill>
                  <a:srgbClr val="1D538B"/>
                </a:solidFill>
              </a:rPr>
              <a:t>4.3. </a:t>
            </a:r>
            <a:r>
              <a:rPr lang="da-DK" sz="2400" dirty="0">
                <a:solidFill>
                  <a:srgbClr val="9E1420"/>
                </a:solidFill>
              </a:rPr>
              <a:t>Bedømmelseskriterier</a:t>
            </a:r>
            <a:r>
              <a:rPr lang="da-DK" sz="2400" dirty="0"/>
              <a:t>	</a:t>
            </a:r>
          </a:p>
          <a:p>
            <a:pPr marL="114300" indent="0" algn="r">
              <a:spcBef>
                <a:spcPts val="0"/>
              </a:spcBef>
              <a:buNone/>
            </a:pPr>
            <a:r>
              <a:rPr lang="da-DK" sz="2400" dirty="0"/>
              <a:t>Hvad er det der bedømmes.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363DFF9A-014A-3BE1-077C-5ADDCCE86E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00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Karaktergivning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r>
              <a:rPr lang="da-DK" dirty="0">
                <a:solidFill>
                  <a:srgbClr val="1D538B"/>
                </a:solidFill>
              </a:rPr>
              <a:t>Du kan læse i Karakterbekendtgørelsen om de  generelle regler for karaktergivning.</a:t>
            </a:r>
          </a:p>
          <a:p>
            <a:r>
              <a:rPr lang="da-DK" sz="2400" dirty="0">
                <a:solidFill>
                  <a:srgbClr val="1D538B"/>
                </a:solidFill>
                <a:hlinkClick r:id="rId3"/>
              </a:rPr>
              <a:t>https://www.retsinformation.dk/Forms/R0710.aspx?id=25308</a:t>
            </a:r>
            <a:endParaRPr lang="da-DK" sz="2400" dirty="0">
              <a:solidFill>
                <a:srgbClr val="1D538B"/>
              </a:solidFill>
            </a:endParaRPr>
          </a:p>
          <a:p>
            <a:r>
              <a:rPr lang="da-DK" sz="2400" dirty="0"/>
              <a:t>– især kapitel 3 er vigtigt ift. eksamen.</a:t>
            </a:r>
          </a:p>
          <a:p>
            <a:endParaRPr lang="da-DK" sz="2400" dirty="0"/>
          </a:p>
          <a:p>
            <a:r>
              <a:rPr lang="da-DK" sz="2400" dirty="0"/>
              <a:t>Jeg gennemgår </a:t>
            </a:r>
            <a:r>
              <a:rPr lang="da-DK" sz="2400"/>
              <a:t>det vigtigste</a:t>
            </a:r>
            <a:r>
              <a:rPr lang="da-DK" sz="2400" dirty="0"/>
              <a:t>…</a:t>
            </a:r>
          </a:p>
          <a:p>
            <a:endParaRPr lang="da-DK" sz="2400" dirty="0"/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D51BE81B-90D1-BEE2-0ECA-6CFADA677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497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Almen prøvebekendtgørelse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r>
              <a:rPr lang="da-DK" dirty="0">
                <a:solidFill>
                  <a:srgbClr val="1D538B"/>
                </a:solidFill>
              </a:rPr>
              <a:t> Almen prøvebekendtgørelse handler om de generelle regler for eksamen.</a:t>
            </a:r>
            <a:r>
              <a:rPr lang="da-DK" dirty="0"/>
              <a:t> </a:t>
            </a:r>
            <a:r>
              <a:rPr lang="da-DK" sz="1800" dirty="0"/>
              <a:t>BEK </a:t>
            </a:r>
            <a:r>
              <a:rPr lang="da-DK" sz="1800" dirty="0" err="1"/>
              <a:t>nr</a:t>
            </a:r>
            <a:r>
              <a:rPr lang="da-DK" sz="1800" dirty="0"/>
              <a:t> 3 af 05/01/2026</a:t>
            </a:r>
            <a:endParaRPr lang="da-DK" sz="1800" dirty="0">
              <a:solidFill>
                <a:srgbClr val="1D538B"/>
              </a:solidFill>
            </a:endParaRPr>
          </a:p>
          <a:p>
            <a:r>
              <a:rPr lang="da-DK" sz="1600" dirty="0">
                <a:hlinkClick r:id="rId3"/>
              </a:rPr>
              <a:t>https://www.retsinformation.dk/eli/lta/2026/3</a:t>
            </a:r>
            <a:r>
              <a:rPr lang="da-DK" sz="1600" dirty="0"/>
              <a:t>  (4/5-26)</a:t>
            </a:r>
          </a:p>
          <a:p>
            <a:r>
              <a:rPr lang="da-DK" sz="2400" dirty="0"/>
              <a:t>Du kan finde alle relevante regler om eksamen samlet via linket:</a:t>
            </a:r>
          </a:p>
          <a:p>
            <a:r>
              <a:rPr lang="da-DK" sz="1600" u="sng" dirty="0">
                <a:hlinkClick r:id="rId4"/>
              </a:rPr>
              <a:t>https://uvm.dk/uddannelse-til-unge/gymnasiale-uddannelser/proever-og-eksamen/</a:t>
            </a:r>
            <a:r>
              <a:rPr lang="da-DK" sz="1600" u="sng" dirty="0"/>
              <a:t> </a:t>
            </a:r>
            <a:endParaRPr lang="da-DK" sz="2000" dirty="0"/>
          </a:p>
          <a:p>
            <a:endParaRPr lang="da-DK" sz="2000" dirty="0"/>
          </a:p>
          <a:p>
            <a:r>
              <a:rPr lang="da-DK" dirty="0"/>
              <a:t>Jeg gennemgår nogle af de vigtigste regler fra almen prøvebekendtgørelse.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73344EF0-0FD0-FA6B-73AC-E343F062DD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091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Sygdom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a-DK" dirty="0"/>
              <a:t>§ 16. </a:t>
            </a:r>
            <a:r>
              <a:rPr lang="da-DK" dirty="0">
                <a:latin typeface="Royal Society of Chemistry" panose="00000400000000000000" pitchFamily="2" charset="0"/>
              </a:rPr>
              <a:t>Sygdom giver</a:t>
            </a:r>
            <a:r>
              <a:rPr lang="da-DK" dirty="0"/>
              <a:t> ret til sygeeksamen</a:t>
            </a:r>
          </a:p>
          <a:p>
            <a:pPr marL="0" indent="0" algn="ctr">
              <a:buNone/>
            </a:pPr>
            <a:endParaRPr lang="da-DK" sz="1200" dirty="0"/>
          </a:p>
          <a:p>
            <a:pPr marL="0" indent="0" algn="ctr">
              <a:buNone/>
            </a:pPr>
            <a:r>
              <a:rPr lang="da-DK" sz="1800" dirty="0"/>
              <a:t>hvis</a:t>
            </a:r>
            <a:r>
              <a:rPr lang="da-DK" sz="1600" dirty="0"/>
              <a:t> du giver</a:t>
            </a:r>
          </a:p>
          <a:p>
            <a:pPr marL="0" indent="0" algn="ctr">
              <a:buNone/>
            </a:pPr>
            <a:endParaRPr lang="da-DK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sygemelding inden prøvens afslutning</a:t>
            </a:r>
          </a:p>
          <a:p>
            <a:pPr marL="0" indent="0">
              <a:buNone/>
            </a:pPr>
            <a:r>
              <a:rPr lang="da-DK" dirty="0"/>
              <a:t>	(</a:t>
            </a:r>
            <a:r>
              <a:rPr lang="da-DK" b="1" u="sng" dirty="0">
                <a:solidFill>
                  <a:srgbClr val="1D538B"/>
                </a:solidFill>
              </a:rPr>
              <a:t>ring straks til skolen</a:t>
            </a:r>
            <a:r>
              <a:rPr lang="da-DK" dirty="0"/>
              <a:t> på telefon </a:t>
            </a:r>
            <a:r>
              <a:rPr lang="da-DK" dirty="0">
                <a:solidFill>
                  <a:srgbClr val="1D538B"/>
                </a:solidFill>
              </a:rPr>
              <a:t>75363277</a:t>
            </a:r>
            <a:r>
              <a:rPr lang="da-DK" dirty="0"/>
              <a:t>). </a:t>
            </a:r>
          </a:p>
          <a:p>
            <a:pPr marL="0" indent="0" algn="ctr">
              <a:buNone/>
            </a:pPr>
            <a:endParaRPr lang="da-DK" sz="1200" dirty="0"/>
          </a:p>
          <a:p>
            <a:pPr marL="0" indent="0" algn="ctr">
              <a:buNone/>
            </a:pPr>
            <a:r>
              <a:rPr lang="da-DK" sz="1600" dirty="0"/>
              <a:t>og </a:t>
            </a:r>
            <a:r>
              <a:rPr lang="da-DK" sz="1800" dirty="0"/>
              <a:t>kommer</a:t>
            </a:r>
            <a:r>
              <a:rPr lang="da-DK" sz="1600" dirty="0"/>
              <a:t> med en</a:t>
            </a:r>
          </a:p>
          <a:p>
            <a:pPr marL="0" indent="0" algn="ctr">
              <a:buNone/>
            </a:pPr>
            <a:endParaRPr lang="da-DK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2800" dirty="0">
                <a:solidFill>
                  <a:srgbClr val="9E1420"/>
                </a:solidFill>
              </a:rPr>
              <a:t>lægeerklæring</a:t>
            </a:r>
            <a:r>
              <a:rPr lang="da-DK" sz="2800" dirty="0"/>
              <a:t> hurtigst muligt (helst samme dag).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2400" dirty="0"/>
          </a:p>
          <a:p>
            <a:pPr>
              <a:buFont typeface="Arial" panose="020B0604020202020204" pitchFamily="34" charset="0"/>
              <a:buChar char="•"/>
            </a:pPr>
            <a:endParaRPr lang="da-DK" sz="2400" dirty="0"/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259CF8C4-80F3-F043-31D4-7BCD5FF91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096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Under prøven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sz="2400" dirty="0"/>
              <a:t>§ 19. prøveafholdelse – mundtlige prøver er offentlige. 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2800" dirty="0"/>
              <a:t>§ 26 </a:t>
            </a:r>
            <a:r>
              <a:rPr lang="da-DK" sz="2800" dirty="0" err="1"/>
              <a:t>stk</a:t>
            </a:r>
            <a:r>
              <a:rPr lang="da-DK" sz="2800" dirty="0"/>
              <a:t> 2. </a:t>
            </a:r>
            <a:r>
              <a:rPr lang="da-DK" sz="2800" dirty="0">
                <a:solidFill>
                  <a:srgbClr val="9E1420"/>
                </a:solidFill>
              </a:rPr>
              <a:t>en prøve er begyndt, når uddelingen af opgaverne er begyndt, eller når eksaminanden er  blevet gjort bekendt med eksamensspørgsmålet.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800" dirty="0">
                <a:solidFill>
                  <a:srgbClr val="1D538B"/>
                </a:solidFill>
              </a:rPr>
              <a:t>Når prøven er begyndt, skal der gives en karakter.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000" dirty="0">
                <a:solidFill>
                  <a:srgbClr val="9E1420"/>
                </a:solidFill>
              </a:rPr>
              <a:t>(NB! Forlader en elev forberedelseslokalet uden vagt betragtes prøven som afsluttet).</a:t>
            </a:r>
            <a:endParaRPr lang="da-DK" sz="12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chemeClr val="accent1">
                    <a:lumMod val="50000"/>
                  </a:schemeClr>
                </a:solidFill>
              </a:rPr>
              <a:t>§ 27. </a:t>
            </a:r>
            <a:r>
              <a:rPr lang="da-DK" sz="2400" dirty="0">
                <a:solidFill>
                  <a:srgbClr val="9E1420"/>
                </a:solidFill>
              </a:rPr>
              <a:t>udeblivelse/komme for sent </a:t>
            </a:r>
            <a:r>
              <a:rPr lang="da-DK" sz="2400" dirty="0">
                <a:latin typeface="Royal Society of Chemistry" panose="00000400000000000000" pitchFamily="2" charset="0"/>
              </a:rPr>
              <a:t>ɸ</a:t>
            </a:r>
            <a:r>
              <a:rPr lang="da-DK" sz="2400" dirty="0"/>
              <a:t> kontakt straks kontoret!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C39260B0-41FD-6DF3-7880-952FB351A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01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§37  Man må ikke snyde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a-DK" b="1" dirty="0">
                <a:solidFill>
                  <a:srgbClr val="9E1420"/>
                </a:solidFill>
              </a:rPr>
              <a:t>modtage eller give hjælp er forbudt</a:t>
            </a:r>
          </a:p>
          <a:p>
            <a:r>
              <a:rPr lang="da-DK" b="1" dirty="0">
                <a:latin typeface="Royal Society of Chemistry" panose="00000400000000000000" pitchFamily="2" charset="0"/>
              </a:rPr>
              <a:t>ɸ</a:t>
            </a:r>
            <a:r>
              <a:rPr lang="da-DK" dirty="0"/>
              <a:t> bortvisning </a:t>
            </a:r>
            <a:r>
              <a:rPr lang="da-DK" dirty="0">
                <a:latin typeface="Royal Society of Chemistry" panose="00000400000000000000" pitchFamily="2" charset="0"/>
              </a:rPr>
              <a:t>ɸ</a:t>
            </a:r>
            <a:r>
              <a:rPr lang="da-DK" dirty="0"/>
              <a:t> ny prøve ved næste normale termin.</a:t>
            </a:r>
          </a:p>
          <a:p>
            <a:endParaRPr lang="da-DK" dirty="0"/>
          </a:p>
          <a:p>
            <a:r>
              <a:rPr lang="da-DK" dirty="0"/>
              <a:t>At være på andre netværk end skolens netværk kan også medføre bortvisning</a:t>
            </a:r>
            <a:r>
              <a:rPr lang="da-DK" sz="1600" dirty="0"/>
              <a:t>.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4662F15E-57E1-97FB-AA53-482FCB81D5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429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Klage – hvordan?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a-DK" dirty="0"/>
              <a:t>BEK </a:t>
            </a:r>
            <a:r>
              <a:rPr lang="da-DK" dirty="0" err="1"/>
              <a:t>nr</a:t>
            </a:r>
            <a:r>
              <a:rPr lang="da-DK" dirty="0"/>
              <a:t> 3 af 05/01/2026, kapitel 10, §78, </a:t>
            </a:r>
            <a:r>
              <a:rPr lang="da-DK" dirty="0" err="1"/>
              <a:t>stk</a:t>
            </a:r>
            <a:r>
              <a:rPr lang="da-DK" dirty="0"/>
              <a:t> 2</a:t>
            </a:r>
            <a:r>
              <a:rPr lang="da-DK" sz="2800" dirty="0"/>
              <a:t>. </a:t>
            </a:r>
            <a:r>
              <a:rPr lang="da-DK" sz="2800" dirty="0">
                <a:solidFill>
                  <a:srgbClr val="1D538B"/>
                </a:solidFill>
              </a:rPr>
              <a:t>En klage indleveres senest </a:t>
            </a:r>
            <a:r>
              <a:rPr lang="da-DK" sz="2800" b="1" dirty="0">
                <a:solidFill>
                  <a:srgbClr val="9E1420"/>
                </a:solidFill>
              </a:rPr>
              <a:t>2 uger </a:t>
            </a:r>
            <a:r>
              <a:rPr lang="da-DK" sz="2800" dirty="0">
                <a:solidFill>
                  <a:srgbClr val="1D538B"/>
                </a:solidFill>
              </a:rPr>
              <a:t>efter, at bedømmelsen af prøven er bekendtgjort. 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1050" dirty="0">
              <a:solidFill>
                <a:srgbClr val="1D538B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a-DK" sz="2400" dirty="0"/>
              <a:t>(Det er en rigtig god ide at tage en snak med rektor først).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2400" dirty="0"/>
          </a:p>
          <a:p>
            <a:r>
              <a:rPr lang="da-DK" sz="2400" dirty="0"/>
              <a:t>§ 79. </a:t>
            </a:r>
            <a:r>
              <a:rPr lang="da-DK" sz="2400" dirty="0">
                <a:solidFill>
                  <a:srgbClr val="1D538B"/>
                </a:solidFill>
              </a:rPr>
              <a:t>Klagen skal være skriftlig og begrundet. </a:t>
            </a:r>
          </a:p>
          <a:p>
            <a:r>
              <a:rPr lang="da-DK" sz="2400" dirty="0">
                <a:solidFill>
                  <a:srgbClr val="1D538B"/>
                </a:solidFill>
              </a:rPr>
              <a:t>klagen kan  vedrøre</a:t>
            </a:r>
            <a:r>
              <a:rPr lang="da-DK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sz="2400" dirty="0"/>
              <a:t>eksaminationsgrundlaget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sz="2400" dirty="0"/>
              <a:t>prøveforløbet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sz="2400" dirty="0"/>
              <a:t>bedømmelsen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9D744A4C-DFA8-9418-9F93-1857951551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36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Klage - behandling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sz="2200" dirty="0"/>
              <a:t>Inden rektor træffer en afgørelse (hvis klagen fremmes) </a:t>
            </a:r>
            <a:r>
              <a:rPr lang="da-DK" sz="2200" dirty="0">
                <a:solidFill>
                  <a:srgbClr val="1D538B"/>
                </a:solidFill>
              </a:rPr>
              <a:t>forelægges klagen for eksaminator og censor til faglig udtalelse.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200" dirty="0"/>
              <a:t>Klager får herefter mulighed for at kommentere de faglige udtalelser. 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2400" dirty="0"/>
              <a:t>§ 82. Institutionens afgørelse skal være skriftlig og begrundet og kan gå ud på følgende: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sz="2400" dirty="0"/>
              <a:t>Tilbud om </a:t>
            </a:r>
            <a:r>
              <a:rPr lang="da-DK" sz="2400" dirty="0">
                <a:solidFill>
                  <a:srgbClr val="9E1420"/>
                </a:solidFill>
              </a:rPr>
              <a:t>ny bedømmelse </a:t>
            </a:r>
            <a:r>
              <a:rPr lang="da-DK" sz="2400" dirty="0"/>
              <a:t>(§85. kan resultere i lavere karakter).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sz="2400" dirty="0"/>
              <a:t>Tilbud om </a:t>
            </a:r>
            <a:r>
              <a:rPr lang="da-DK" sz="2400" dirty="0">
                <a:solidFill>
                  <a:srgbClr val="9E1420"/>
                </a:solidFill>
              </a:rPr>
              <a:t>ny prøve </a:t>
            </a:r>
            <a:r>
              <a:rPr lang="da-DK" sz="2400" dirty="0"/>
              <a:t>(§85. kan resultere i lavere karakter).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sz="2400" dirty="0"/>
              <a:t>At klageren </a:t>
            </a:r>
            <a:r>
              <a:rPr lang="da-DK" sz="2400" dirty="0">
                <a:solidFill>
                  <a:srgbClr val="9E1420"/>
                </a:solidFill>
              </a:rPr>
              <a:t>ikke får medhold </a:t>
            </a:r>
            <a:r>
              <a:rPr lang="da-DK" sz="2400" dirty="0"/>
              <a:t>i klagen.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DC6F3AAA-6AA6-D625-CCC1-90477BA3C5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721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Klage - ankemulighed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r>
              <a:rPr lang="da-DK" dirty="0"/>
              <a:t>§ 88. Kun klager vedrørende RETLIGE spørgsmål kan indbringes for </a:t>
            </a:r>
            <a:r>
              <a:rPr lang="da-DK" dirty="0">
                <a:solidFill>
                  <a:schemeClr val="bg1"/>
                </a:solidFill>
                <a:hlinkClick r:id="rId3"/>
              </a:rPr>
              <a:t>”Styrelsen for Undervisning og Kvalitet”</a:t>
            </a:r>
            <a:r>
              <a:rPr lang="da-DK" dirty="0"/>
              <a:t>.</a:t>
            </a:r>
          </a:p>
          <a:p>
            <a:r>
              <a:rPr lang="da-DK" sz="2800" dirty="0"/>
              <a:t>Retlige spørgsmål drejer sig om forhold vedrørende adgang til prøver, bortvisning fra prøver mv.</a:t>
            </a:r>
          </a:p>
          <a:p>
            <a:endParaRPr lang="da-DK" dirty="0"/>
          </a:p>
          <a:p>
            <a:r>
              <a:rPr lang="da-DK" dirty="0">
                <a:solidFill>
                  <a:srgbClr val="1D538B"/>
                </a:solidFill>
              </a:rPr>
              <a:t>Klager vedrørende bedømmelse af prøver kan IKKE indbringes for Styrelsen.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46868EF6-F137-7D27-AFE5-73F3D9E55A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35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7052" y="274637"/>
            <a:ext cx="1590261" cy="1761771"/>
          </a:xfrm>
        </p:spPr>
        <p:txBody>
          <a:bodyPr>
            <a:noAutofit/>
          </a:bodyPr>
          <a:lstStyle/>
          <a:p>
            <a:br>
              <a:rPr lang="da-DK" dirty="0">
                <a:solidFill>
                  <a:srgbClr val="9E142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</a:br>
            <a:r>
              <a:rPr lang="da-DK" sz="140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</a:t>
            </a:r>
            <a:endParaRPr lang="da-DK" sz="140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2281648"/>
            <a:ext cx="8229600" cy="3660925"/>
          </a:xfrm>
        </p:spPr>
        <p:txBody>
          <a:bodyPr/>
          <a:lstStyle/>
          <a:p>
            <a:pPr marL="0" indent="0" algn="ctr">
              <a:buNone/>
            </a:pPr>
            <a:endParaRPr lang="da-DK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da-DK" sz="66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Held og lykke med eksamen!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A9234B75-F868-78A2-953A-1D78DC903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572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Prøvekalender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da-DK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11. maj: De tidlige prøver offentliggøres</a:t>
            </a:r>
          </a:p>
          <a:p>
            <a:pPr>
              <a:spcBef>
                <a:spcPts val="0"/>
              </a:spcBef>
            </a:pPr>
            <a:endParaRPr lang="da-DK" dirty="0">
              <a:solidFill>
                <a:srgbClr val="9E142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da-DK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19. maj: Hele eksamensplanen offentliggøres</a:t>
            </a:r>
            <a:endParaRPr lang="da-DK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da-D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Se din personlige eksamensplan i Lectio.</a:t>
            </a:r>
          </a:p>
          <a:p>
            <a:pPr>
              <a:spcBef>
                <a:spcPts val="0"/>
              </a:spcBef>
            </a:pPr>
            <a:endParaRPr lang="da-D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Vigtigt! Du skal </a:t>
            </a:r>
            <a:r>
              <a:rPr lang="da-DK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logge ind på Lectio </a:t>
            </a: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a-DK" u="sng" dirty="0">
                <a:latin typeface="Calibri" panose="020F0502020204030204" pitchFamily="34" charset="0"/>
                <a:cs typeface="Calibri" panose="020F0502020204030204" pitchFamily="34" charset="0"/>
              </a:rPr>
              <a:t>computer</a:t>
            </a: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) og læse dine beskeder </a:t>
            </a:r>
            <a:r>
              <a:rPr lang="da-DK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 hverdage </a:t>
            </a: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i eksamensperioden – der kan komme vigtige beskeder om ændringer i planen.</a:t>
            </a:r>
          </a:p>
          <a:p>
            <a:pPr>
              <a:spcBef>
                <a:spcPts val="0"/>
              </a:spcBef>
            </a:pPr>
            <a:endParaRPr lang="da-DK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da-DK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ACD0DD93-EC2F-5FDE-6658-F13B766A8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999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dsholder til indhold 3" descr="Et billede, der indeholder clipart, vektorgrafik&#10;&#10;Automatisk genereret beskrivelse">
            <a:extLst>
              <a:ext uri="{FF2B5EF4-FFF2-40B4-BE49-F238E27FC236}">
                <a16:creationId xmlns:a16="http://schemas.microsoft.com/office/drawing/2014/main" id="{47C8C1C2-6B71-8F03-BD1D-1DF463947F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24000" y="1191079"/>
            <a:ext cx="6096000" cy="4057650"/>
          </a:xfr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597DF3F8-28EC-CCE0-434E-726AEB26AC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120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Lokale eksamensregler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da-DK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VG eksamensregler findes på </a:t>
            </a:r>
            <a:r>
              <a:rPr lang="da-DK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skolens hjemmeside</a:t>
            </a:r>
            <a:r>
              <a:rPr lang="da-DK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og i 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Lectio</a:t>
            </a:r>
          </a:p>
          <a:p>
            <a:pPr>
              <a:spcBef>
                <a:spcPts val="0"/>
              </a:spcBef>
            </a:pPr>
            <a:endParaRPr lang="da-DK" sz="900" dirty="0">
              <a:solidFill>
                <a:srgbClr val="9E142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da-DK" sz="1400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Lectio &gt; Dokumenter &gt; Alle 2. HF-elever &gt; Eksamen 2026 &gt; ”Eksamensregler VGES” (4/5-26)</a:t>
            </a:r>
            <a:endParaRPr lang="da-DK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da-D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Links til love, regler og læreplaner</a:t>
            </a:r>
          </a:p>
          <a:p>
            <a:pPr>
              <a:spcBef>
                <a:spcPts val="0"/>
              </a:spcBef>
            </a:pPr>
            <a:endParaRPr lang="da-DK" sz="1400" dirty="0">
              <a:solidFill>
                <a:srgbClr val="9E142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da-DK" sz="1400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https://uvm.dk/uddannelse-til-unge/gymnasiale-uddannelser/</a:t>
            </a:r>
            <a:r>
              <a:rPr lang="da-DK" sz="1400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(4/5-26)</a:t>
            </a:r>
            <a:endParaRPr lang="da-DK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da-DK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da-DK" sz="2000" dirty="0">
                <a:latin typeface="Calibri" panose="020F0502020204030204" pitchFamily="34" charset="0"/>
                <a:cs typeface="Calibri" panose="020F0502020204030204" pitchFamily="34" charset="0"/>
              </a:rPr>
              <a:t>De vigtigste regler gennemgår vi lidt senere</a:t>
            </a:r>
          </a:p>
          <a:p>
            <a:pPr>
              <a:spcBef>
                <a:spcPts val="0"/>
              </a:spcBef>
            </a:pPr>
            <a:endParaRPr lang="da-DK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da-DK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da-DK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A770701E-56DA-ADA3-7799-E5F45628BF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398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ExamCookie og eksamen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sz="1000" dirty="0"/>
          </a:p>
          <a:p>
            <a:r>
              <a:rPr lang="da-DK" dirty="0"/>
              <a:t>ExamCookie skal være aktiv i hele </a:t>
            </a:r>
            <a:r>
              <a:rPr lang="da-DK" dirty="0">
                <a:solidFill>
                  <a:srgbClr val="0070C0"/>
                </a:solidFill>
              </a:rPr>
              <a:t>forberedelsestiden</a:t>
            </a:r>
            <a:r>
              <a:rPr lang="da-DK" dirty="0"/>
              <a:t> ved de mundtlige prøver.</a:t>
            </a:r>
          </a:p>
          <a:p>
            <a:endParaRPr lang="da-DK" dirty="0"/>
          </a:p>
          <a:p>
            <a:r>
              <a:rPr lang="da-DK" sz="2000" dirty="0"/>
              <a:t>Information om ExamCookie finder du i Lectio.</a:t>
            </a:r>
            <a:endParaRPr lang="da-DK" sz="2000" dirty="0">
              <a:solidFill>
                <a:srgbClr val="9E1420"/>
              </a:solidFill>
            </a:endParaRPr>
          </a:p>
          <a:p>
            <a:endParaRPr lang="da-DK" sz="1200" dirty="0">
              <a:solidFill>
                <a:srgbClr val="9E142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Lectio &gt; Dokumenter &gt; Alle 2. HF-elever &gt; Eksamen 2026 &gt; ”2026 </a:t>
            </a:r>
            <a:r>
              <a:rPr lang="da-DK" sz="1200" dirty="0" err="1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examcookie</a:t>
            </a:r>
            <a:r>
              <a:rPr lang="da-DK" sz="1200" dirty="0">
                <a:solidFill>
                  <a:srgbClr val="9E14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Elevinformation VGES” (4/5-26)</a:t>
            </a:r>
            <a:endParaRPr lang="da-DK" sz="2000" dirty="0"/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3618ED9B-0697-B039-30B8-05D136E79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Ordbøger og eksamen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rmAutofit/>
          </a:bodyPr>
          <a:lstStyle/>
          <a:p>
            <a:endParaRPr lang="da-DK" dirty="0"/>
          </a:p>
          <a:p>
            <a:r>
              <a:rPr lang="da-DK" dirty="0"/>
              <a:t>Ordopslag i ”</a:t>
            </a:r>
            <a:r>
              <a:rPr lang="da-DK" dirty="0">
                <a:solidFill>
                  <a:srgbClr val="0070C0"/>
                </a:solidFill>
              </a:rPr>
              <a:t>Ordbogen.com</a:t>
            </a:r>
            <a:r>
              <a:rPr lang="da-DK" dirty="0"/>
              <a:t>” må bruges online i forberedelsestiden til mundtlig eksamen og ved skriftlig eksamen, når du må bruge computer.</a:t>
            </a:r>
          </a:p>
          <a:p>
            <a:endParaRPr lang="da-DK" dirty="0"/>
          </a:p>
          <a:p>
            <a:r>
              <a:rPr lang="da-DK" dirty="0"/>
              <a:t>Du må ikke bruge andre ordbøger uden tilladelse.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DB5631F4-6E0C-C51C-275F-76B9C0461E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156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Egne elektroniske hjælpemidler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rmAutofit fontScale="92500" lnSpcReduction="10000"/>
          </a:bodyPr>
          <a:lstStyle/>
          <a:p>
            <a:r>
              <a:rPr lang="da-DK" sz="26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Tilladte hjælpemidler er generelt det </a:t>
            </a:r>
            <a:r>
              <a:rPr lang="da-DK" sz="2600" kern="100" dirty="0">
                <a:solidFill>
                  <a:srgbClr val="1D538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undervisningsmateriale, der er brugt i undervisningen</a:t>
            </a:r>
            <a:r>
              <a:rPr lang="da-DK" sz="26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og det du selv har skrevet fx </a:t>
            </a:r>
            <a:r>
              <a:rPr lang="da-DK" sz="2600" kern="100" dirty="0">
                <a:solidFill>
                  <a:srgbClr val="1D538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egne notater og egne arbejder </a:t>
            </a:r>
            <a:r>
              <a:rPr lang="da-DK" sz="26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(egne skriftlige afleveringer). Det kan være fysiske bøger eller gemt lokalt på</a:t>
            </a:r>
            <a:r>
              <a:rPr lang="da-DK" sz="2600" kern="100" dirty="0">
                <a:solidFill>
                  <a:srgbClr val="1D538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elevens computer før prøvens start. </a:t>
            </a:r>
          </a:p>
          <a:p>
            <a:endParaRPr lang="da-DK" sz="1000" kern="100" dirty="0">
              <a:solidFill>
                <a:srgbClr val="1D538B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dirty="0"/>
              <a:t>Undervisningsbeskrivelsen i Lectio vigtig:</a:t>
            </a:r>
          </a:p>
          <a:p>
            <a:r>
              <a:rPr lang="da-DK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Eksaminanden må tilgå </a:t>
            </a:r>
            <a:r>
              <a:rPr lang="da-DK" sz="2600" kern="100" dirty="0">
                <a:solidFill>
                  <a:srgbClr val="1D538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digitale bøger og læremidler</a:t>
            </a:r>
            <a:r>
              <a:rPr lang="da-DK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som har været benyttet i undervisningen (hvis de fremgår af undervisnings-beskrivelsen). Det er ikke begrænset til enkelte kapitler i en given bog, som har været benyttet i undervisningen, men gælder hele bogen.</a:t>
            </a:r>
          </a:p>
          <a:p>
            <a:endParaRPr lang="da-DK" sz="900" dirty="0"/>
          </a:p>
          <a:p>
            <a:r>
              <a:rPr lang="da-DK" dirty="0">
                <a:highlight>
                  <a:srgbClr val="FFFF00"/>
                </a:highlight>
              </a:rPr>
              <a:t>Man må </a:t>
            </a:r>
            <a:r>
              <a:rPr lang="da-DK" u="sng" dirty="0">
                <a:highlight>
                  <a:srgbClr val="FFFF00"/>
                </a:highlight>
              </a:rPr>
              <a:t>ikke</a:t>
            </a:r>
            <a:r>
              <a:rPr lang="da-DK" dirty="0">
                <a:highlight>
                  <a:srgbClr val="FFFF00"/>
                </a:highlight>
              </a:rPr>
              <a:t> medbringe andres noter og arbejder.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73749C8B-EA0F-8A51-76B9-E6328A0E6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501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Computer og mundtlig eksamen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a-DK" dirty="0">
                <a:solidFill>
                  <a:srgbClr val="9E1420"/>
                </a:solidFill>
              </a:rPr>
              <a:t>Eneste tilladte elektronik er den maskine, hvor du har dine</a:t>
            </a:r>
            <a:r>
              <a:rPr lang="da-DK" dirty="0"/>
              <a:t> egne noter og andet elektronisk materiale fra undervisningen. </a:t>
            </a:r>
          </a:p>
          <a:p>
            <a:pPr>
              <a:spcBef>
                <a:spcPts val="0"/>
              </a:spcBef>
            </a:pPr>
            <a:r>
              <a:rPr lang="da-DK" dirty="0"/>
              <a:t>Du må altså </a:t>
            </a:r>
            <a:r>
              <a:rPr lang="da-DK" dirty="0">
                <a:solidFill>
                  <a:srgbClr val="9E1420"/>
                </a:solidFill>
              </a:rPr>
              <a:t>slet ikke medbringe andet elektronik </a:t>
            </a:r>
            <a:r>
              <a:rPr lang="da-DK" dirty="0"/>
              <a:t>i forberedelseslokalet.</a:t>
            </a:r>
          </a:p>
          <a:p>
            <a:pPr>
              <a:spcBef>
                <a:spcPts val="0"/>
              </a:spcBef>
            </a:pPr>
            <a:endParaRPr lang="da-DK" sz="1800" dirty="0"/>
          </a:p>
          <a:p>
            <a:pPr>
              <a:spcBef>
                <a:spcPts val="0"/>
              </a:spcBef>
            </a:pPr>
            <a:r>
              <a:rPr lang="da-DK" dirty="0"/>
              <a:t>Det er </a:t>
            </a:r>
            <a:r>
              <a:rPr lang="da-DK" dirty="0">
                <a:solidFill>
                  <a:srgbClr val="9E1420"/>
                </a:solidFill>
              </a:rPr>
              <a:t>DIT ansvar </a:t>
            </a:r>
            <a:r>
              <a:rPr lang="da-DK" dirty="0"/>
              <a:t>at ingen kan kontakte dig under eksamen eller forberedelse. 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CB665980-2EC6-1B4B-B3FA-2982950C3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155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Mobiltelefon og eksamen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r>
              <a:rPr lang="da-DK" dirty="0"/>
              <a:t>Ved </a:t>
            </a:r>
            <a:r>
              <a:rPr lang="da-DK" dirty="0">
                <a:solidFill>
                  <a:srgbClr val="9E1420"/>
                </a:solidFill>
              </a:rPr>
              <a:t>skriftlig og mundtlig </a:t>
            </a:r>
            <a:r>
              <a:rPr lang="da-DK" dirty="0"/>
              <a:t>eksamen afleveres alle mobiltelefoner </a:t>
            </a:r>
            <a:r>
              <a:rPr lang="da-DK" b="1" u="sng" dirty="0">
                <a:solidFill>
                  <a:srgbClr val="1D538B"/>
                </a:solidFill>
              </a:rPr>
              <a:t>helt slukket</a:t>
            </a:r>
            <a:r>
              <a:rPr lang="da-DK" b="1" dirty="0">
                <a:solidFill>
                  <a:srgbClr val="1D538B"/>
                </a:solidFill>
              </a:rPr>
              <a:t> </a:t>
            </a:r>
            <a:r>
              <a:rPr lang="da-DK" dirty="0"/>
              <a:t>inden prøvens start. </a:t>
            </a:r>
          </a:p>
          <a:p>
            <a:r>
              <a:rPr lang="da-DK" dirty="0">
                <a:solidFill>
                  <a:srgbClr val="9E1420"/>
                </a:solidFill>
              </a:rPr>
              <a:t>Mobiltelefoner</a:t>
            </a:r>
            <a:r>
              <a:rPr lang="da-DK" dirty="0">
                <a:solidFill>
                  <a:srgbClr val="1D538B"/>
                </a:solidFill>
              </a:rPr>
              <a:t> eller smartwatch og andet kommunikationsudstyr </a:t>
            </a:r>
            <a:r>
              <a:rPr lang="da-DK" dirty="0">
                <a:solidFill>
                  <a:srgbClr val="9E1420"/>
                </a:solidFill>
              </a:rPr>
              <a:t>i tasken </a:t>
            </a:r>
            <a:r>
              <a:rPr lang="da-DK" dirty="0">
                <a:solidFill>
                  <a:srgbClr val="1D538B"/>
                </a:solidFill>
              </a:rPr>
              <a:t>eller andre steder </a:t>
            </a:r>
            <a:r>
              <a:rPr lang="da-DK" dirty="0">
                <a:solidFill>
                  <a:srgbClr val="9E1420"/>
                </a:solidFill>
              </a:rPr>
              <a:t>kan medføre bortvisning</a:t>
            </a:r>
            <a:r>
              <a:rPr lang="da-DK" dirty="0">
                <a:solidFill>
                  <a:srgbClr val="1D538B"/>
                </a:solidFill>
              </a:rPr>
              <a:t>.</a:t>
            </a:r>
          </a:p>
          <a:p>
            <a:r>
              <a:rPr lang="da-DK" dirty="0"/>
              <a:t>Det er </a:t>
            </a:r>
            <a:r>
              <a:rPr lang="da-DK" b="1" dirty="0">
                <a:solidFill>
                  <a:srgbClr val="1D538B"/>
                </a:solidFill>
              </a:rPr>
              <a:t>DIT ansvar </a:t>
            </a:r>
            <a:r>
              <a:rPr lang="da-DK" dirty="0"/>
              <a:t>at du overholder reglerne om ikke at give eller modtage hjælp.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06A27DE0-A412-04F4-21A4-363556B52C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59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1D538B"/>
                </a:solidFill>
              </a:rPr>
              <a:t>Mødepligt</a:t>
            </a:r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2373"/>
          </a:xfrm>
        </p:spPr>
        <p:txBody>
          <a:bodyPr>
            <a:noAutofit/>
          </a:bodyPr>
          <a:lstStyle/>
          <a:p>
            <a:r>
              <a:rPr lang="da-DK" dirty="0"/>
              <a:t>Alle prøver og andre aktiviteter </a:t>
            </a:r>
            <a:r>
              <a:rPr lang="da-DK" dirty="0">
                <a:solidFill>
                  <a:srgbClr val="9E1420"/>
                </a:solidFill>
              </a:rPr>
              <a:t>SKAL</a:t>
            </a:r>
            <a:r>
              <a:rPr lang="da-DK" dirty="0"/>
              <a:t> du deltage i. Det gælder fx også bogaflevering. </a:t>
            </a:r>
          </a:p>
          <a:p>
            <a:endParaRPr lang="da-DK" sz="1000" dirty="0">
              <a:solidFill>
                <a:srgbClr val="9E1420"/>
              </a:solidFill>
            </a:endParaRPr>
          </a:p>
          <a:p>
            <a:r>
              <a:rPr lang="da-DK" dirty="0">
                <a:solidFill>
                  <a:srgbClr val="9E1420"/>
                </a:solidFill>
              </a:rPr>
              <a:t>Husk at tjekke din eksamensplan </a:t>
            </a:r>
            <a:r>
              <a:rPr lang="da-DK" dirty="0">
                <a:solidFill>
                  <a:srgbClr val="1D538B"/>
                </a:solidFill>
              </a:rPr>
              <a:t>hver dag </a:t>
            </a:r>
            <a:r>
              <a:rPr lang="da-DK" dirty="0">
                <a:solidFill>
                  <a:srgbClr val="9E1420"/>
                </a:solidFill>
              </a:rPr>
              <a:t>i Lectio (login på computeren). </a:t>
            </a:r>
          </a:p>
          <a:p>
            <a:endParaRPr lang="da-DK" sz="1000" dirty="0">
              <a:solidFill>
                <a:srgbClr val="9E1420"/>
              </a:solidFill>
            </a:endParaRPr>
          </a:p>
          <a:p>
            <a:endParaRPr lang="da-DK" sz="1000" u="sng" dirty="0">
              <a:solidFill>
                <a:srgbClr val="9E1420"/>
              </a:solidFill>
            </a:endParaRPr>
          </a:p>
          <a:p>
            <a:r>
              <a:rPr lang="da-DK" dirty="0"/>
              <a:t>Der kan komme ændringer i planen!</a:t>
            </a:r>
          </a:p>
        </p:txBody>
      </p:sp>
      <p:cxnSp>
        <p:nvCxnSpPr>
          <p:cNvPr id="15" name="Lige forbindelse 14"/>
          <p:cNvCxnSpPr/>
          <p:nvPr/>
        </p:nvCxnSpPr>
        <p:spPr>
          <a:xfrm>
            <a:off x="252000" y="252000"/>
            <a:ext cx="8640000" cy="0"/>
          </a:xfrm>
          <a:prstGeom prst="line">
            <a:avLst/>
          </a:prstGeom>
          <a:ln>
            <a:solidFill>
              <a:srgbClr val="1D53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27DB4C5C-39DD-7F5E-54B2-700281C3CD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87" y="6017279"/>
            <a:ext cx="1681443" cy="84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991138"/>
      </p:ext>
    </p:extLst>
  </p:cSld>
  <p:clrMapOvr>
    <a:masterClrMapping/>
  </p:clrMapOvr>
</p:sld>
</file>

<file path=ppt/theme/theme1.xml><?xml version="1.0" encoding="utf-8"?>
<a:theme xmlns:a="http://schemas.openxmlformats.org/drawingml/2006/main" name="VG&amp;E Power Point SKABELON NY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c6533394-ebcc-4749-ba22-4aacfa14e671" xsi:nil="true"/>
    <CultureName xmlns="c6533394-ebcc-4749-ba22-4aacfa14e671" xsi:nil="true"/>
    <Students xmlns="c6533394-ebcc-4749-ba22-4aacfa14e671">
      <UserInfo>
        <DisplayName/>
        <AccountId xsi:nil="true"/>
        <AccountType/>
      </UserInfo>
    </Students>
    <TeamsChannelId xmlns="c6533394-ebcc-4749-ba22-4aacfa14e671" xsi:nil="true"/>
    <Invited_Students xmlns="c6533394-ebcc-4749-ba22-4aacfa14e671" xsi:nil="true"/>
    <Math_Settings xmlns="c6533394-ebcc-4749-ba22-4aacfa14e671" xsi:nil="true"/>
    <Self_Registration_Enabled xmlns="c6533394-ebcc-4749-ba22-4aacfa14e671" xsi:nil="true"/>
    <Student_Groups xmlns="c6533394-ebcc-4749-ba22-4aacfa14e671">
      <UserInfo>
        <DisplayName/>
        <AccountId xsi:nil="true"/>
        <AccountType/>
      </UserInfo>
    </Student_Groups>
    <AppVersion xmlns="c6533394-ebcc-4749-ba22-4aacfa14e671" xsi:nil="true"/>
    <Has_Teacher_Only_SectionGroup xmlns="c6533394-ebcc-4749-ba22-4aacfa14e671" xsi:nil="true"/>
    <LMS_Mappings xmlns="c6533394-ebcc-4749-ba22-4aacfa14e671" xsi:nil="true"/>
    <NotebookType xmlns="c6533394-ebcc-4749-ba22-4aacfa14e671" xsi:nil="true"/>
    <FolderType xmlns="c6533394-ebcc-4749-ba22-4aacfa14e671" xsi:nil="true"/>
    <Teachers xmlns="c6533394-ebcc-4749-ba22-4aacfa14e671">
      <UserInfo>
        <DisplayName/>
        <AccountId xsi:nil="true"/>
        <AccountType/>
      </UserInfo>
    </Teachers>
    <DefaultSectionNames xmlns="c6533394-ebcc-4749-ba22-4aacfa14e671" xsi:nil="true"/>
    <Is_Collaboration_Space_Locked xmlns="c6533394-ebcc-4749-ba22-4aacfa14e671" xsi:nil="true"/>
    <Owner xmlns="c6533394-ebcc-4749-ba22-4aacfa14e671">
      <UserInfo>
        <DisplayName/>
        <AccountId xsi:nil="true"/>
        <AccountType/>
      </UserInfo>
    </Owner>
    <Distribution_Groups xmlns="c6533394-ebcc-4749-ba22-4aacfa14e671" xsi:nil="true"/>
    <Invited_Teachers xmlns="c6533394-ebcc-4749-ba22-4aacfa14e671" xsi:nil="true"/>
    <IsNotebookLocked xmlns="c6533394-ebcc-4749-ba22-4aacfa14e67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3BAB329A915194BADC86FD107DDE39A" ma:contentTypeVersion="31" ma:contentTypeDescription="Opret et nyt dokument." ma:contentTypeScope="" ma:versionID="47658366470a5e17bb4a7059f1853b60">
  <xsd:schema xmlns:xsd="http://www.w3.org/2001/XMLSchema" xmlns:xs="http://www.w3.org/2001/XMLSchema" xmlns:p="http://schemas.microsoft.com/office/2006/metadata/properties" xmlns:ns3="71b5a0c9-691c-4e77-854e-d308dc5fc189" xmlns:ns4="c6533394-ebcc-4749-ba22-4aacfa14e671" targetNamespace="http://schemas.microsoft.com/office/2006/metadata/properties" ma:root="true" ma:fieldsID="40cafd9875880131200505d87269c430" ns3:_="" ns4:_="">
    <xsd:import namespace="71b5a0c9-691c-4e77-854e-d308dc5fc189"/>
    <xsd:import namespace="c6533394-ebcc-4749-ba22-4aacfa14e67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Distribution_Groups" minOccurs="0"/>
                <xsd:element ref="ns4:LMS_Mapping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b5a0c9-691c-4e77-854e-d308dc5fc18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værdi for deling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533394-ebcc-4749-ba22-4aacfa14e6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NotebookType" ma:index="19" nillable="true" ma:displayName="Notebook Type" ma:internalName="NotebookType">
      <xsd:simpleType>
        <xsd:restriction base="dms:Text"/>
      </xsd:simpleType>
    </xsd:element>
    <xsd:element name="FolderType" ma:index="20" nillable="true" ma:displayName="Folder Type" ma:internalName="FolderType">
      <xsd:simpleType>
        <xsd:restriction base="dms:Text"/>
      </xsd:simpleType>
    </xsd:element>
    <xsd:element name="CultureName" ma:index="21" nillable="true" ma:displayName="Culture Name" ma:internalName="CultureName">
      <xsd:simpleType>
        <xsd:restriction base="dms:Text"/>
      </xsd:simpleType>
    </xsd:element>
    <xsd:element name="AppVersion" ma:index="22" nillable="true" ma:displayName="App Version" ma:internalName="AppVersion">
      <xsd:simpleType>
        <xsd:restriction base="dms:Text"/>
      </xsd:simpleType>
    </xsd:element>
    <xsd:element name="TeamsChannelId" ma:index="23" nillable="true" ma:displayName="Teams Channel Id" ma:internalName="TeamsChannelId">
      <xsd:simpleType>
        <xsd:restriction base="dms:Text"/>
      </xsd:simpleType>
    </xsd:element>
    <xsd:element name="Owner" ma:index="24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5" nillable="true" ma:displayName="Math Settings" ma:internalName="Math_Settings">
      <xsd:simpleType>
        <xsd:restriction base="dms:Text"/>
      </xsd:simpleType>
    </xsd:element>
    <xsd:element name="DefaultSectionNames" ma:index="2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7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1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2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7" nillable="true" ma:displayName="Is Collaboration Space Locked" ma:internalName="Is_Collaboration_Space_Locked">
      <xsd:simpleType>
        <xsd:restriction base="dms:Boolean"/>
      </xsd:simpleType>
    </xsd:element>
    <xsd:element name="IsNotebookLocked" ma:index="38" nillable="true" ma:displayName="Is Notebook Locked" ma:internalName="IsNotebookLocked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732B01-756E-4FE8-BBC6-F94B580324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F392F4-7B31-40EC-BA3E-EE4477A921DE}">
  <ds:schemaRefs>
    <ds:schemaRef ds:uri="http://purl.org/dc/terms/"/>
    <ds:schemaRef ds:uri="c6533394-ebcc-4749-ba22-4aacfa14e671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71b5a0c9-691c-4e77-854e-d308dc5fc18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BA02CF2-BD45-41F7-A561-9D01FACD52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b5a0c9-691c-4e77-854e-d308dc5fc189"/>
    <ds:schemaRef ds:uri="c6533394-ebcc-4749-ba22-4aacfa14e6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VG&amp;E Power Point SKABELON NY</Template>
  <TotalTime>0</TotalTime>
  <Words>1527</Words>
  <Application>Microsoft Office PowerPoint</Application>
  <PresentationFormat>Skærmshow (4:3)</PresentationFormat>
  <Paragraphs>185</Paragraphs>
  <Slides>20</Slides>
  <Notes>19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20</vt:i4>
      </vt:variant>
    </vt:vector>
  </HeadingPairs>
  <TitlesOfParts>
    <vt:vector size="28" baseType="lpstr">
      <vt:lpstr>Royal Society of Chemistry</vt:lpstr>
      <vt:lpstr>Calibri</vt:lpstr>
      <vt:lpstr>Wingdings</vt:lpstr>
      <vt:lpstr>Aptos Display</vt:lpstr>
      <vt:lpstr>Arial</vt:lpstr>
      <vt:lpstr>Aptos</vt:lpstr>
      <vt:lpstr>Arial Black</vt:lpstr>
      <vt:lpstr>VG&amp;E Power Point SKABELON NY</vt:lpstr>
      <vt:lpstr>PowerPoint-præsentation</vt:lpstr>
      <vt:lpstr>Prøvekalender</vt:lpstr>
      <vt:lpstr>Lokale eksamensregler</vt:lpstr>
      <vt:lpstr>ExamCookie og eksamen</vt:lpstr>
      <vt:lpstr>Ordbøger og eksamen</vt:lpstr>
      <vt:lpstr>Egne elektroniske hjælpemidler</vt:lpstr>
      <vt:lpstr>Computer og mundtlig eksamen</vt:lpstr>
      <vt:lpstr>Mobiltelefon og eksamen</vt:lpstr>
      <vt:lpstr>Mødepligt</vt:lpstr>
      <vt:lpstr>Eksamen i fagene (Læreplaner)</vt:lpstr>
      <vt:lpstr>Karaktergivning</vt:lpstr>
      <vt:lpstr>Almen prøvebekendtgørelse</vt:lpstr>
      <vt:lpstr>Sygdom</vt:lpstr>
      <vt:lpstr>Under prøven</vt:lpstr>
      <vt:lpstr>§37  Man må ikke snyde</vt:lpstr>
      <vt:lpstr>Klage – hvordan?</vt:lpstr>
      <vt:lpstr>Klage - behandling</vt:lpstr>
      <vt:lpstr>Klage - ankemulighed</vt:lpstr>
      <vt:lpstr> 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2019-05-15T11:43:20Z</dcterms:created>
  <dcterms:modified xsi:type="dcterms:W3CDTF">2026-05-07T08:18:01Z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0x01010093BAB329A915194BADC86FD107DDE39A</vt:lpwstr>
  </property>
</Properties>
</file>