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8" r:id="rId6"/>
    <p:sldId id="261" r:id="rId7"/>
    <p:sldId id="269" r:id="rId8"/>
    <p:sldId id="262" r:id="rId9"/>
    <p:sldId id="264" r:id="rId10"/>
    <p:sldId id="267" r:id="rId11"/>
    <p:sldId id="263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93"/>
    <p:restoredTop sz="93574"/>
  </p:normalViewPr>
  <p:slideViewPr>
    <p:cSldViewPr snapToGrid="0" snapToObjects="1">
      <p:cViewPr varScale="1">
        <p:scale>
          <a:sx n="59" d="100"/>
          <a:sy n="59" d="100"/>
        </p:scale>
        <p:origin x="12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29736-AA9F-E24D-A137-90197F8D860A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26D33-D906-D44D-A5D3-862F6AF87AC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8452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26D33-D906-D44D-A5D3-862F6AF87AC3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543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F2FE-340B-1F4F-9681-E20101B80629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66FB-BE10-C540-A153-243A5FD474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8995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F2FE-340B-1F4F-9681-E20101B80629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66FB-BE10-C540-A153-243A5FD474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8408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F2FE-340B-1F4F-9681-E20101B80629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66FB-BE10-C540-A153-243A5FD474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3819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F2FE-340B-1F4F-9681-E20101B80629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66FB-BE10-C540-A153-243A5FD474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933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F2FE-340B-1F4F-9681-E20101B80629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66FB-BE10-C540-A153-243A5FD474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9158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F2FE-340B-1F4F-9681-E20101B80629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66FB-BE10-C540-A153-243A5FD474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2764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F2FE-340B-1F4F-9681-E20101B80629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66FB-BE10-C540-A153-243A5FD474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5482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F2FE-340B-1F4F-9681-E20101B80629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66FB-BE10-C540-A153-243A5FD474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5085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F2FE-340B-1F4F-9681-E20101B80629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66FB-BE10-C540-A153-243A5FD474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701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F2FE-340B-1F4F-9681-E20101B80629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66FB-BE10-C540-A153-243A5FD474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6273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F2FE-340B-1F4F-9681-E20101B80629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66FB-BE10-C540-A153-243A5FD474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6856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EF2FE-340B-1F4F-9681-E20101B80629}" type="datetimeFigureOut">
              <a:rPr lang="da-DK" smtClean="0"/>
              <a:t>13-12-2024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D66FB-BE10-C540-A153-243A5FD474A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9903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Oplysningstid og enevælde.</a:t>
            </a:r>
            <a:br>
              <a:rPr lang="da-DK" dirty="0"/>
            </a:br>
            <a:r>
              <a:rPr lang="da-DK" dirty="0"/>
              <a:t>Version 2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ANS. 2018.</a:t>
            </a:r>
          </a:p>
        </p:txBody>
      </p:sp>
    </p:spTree>
    <p:extLst>
      <p:ext uri="{BB962C8B-B14F-4D97-AF65-F5344CB8AC3E}">
        <p14:creationId xmlns:p14="http://schemas.microsoft.com/office/powerpoint/2010/main" val="1369940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To historiske perioder - to forskellige strømninger på samme tid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Enevælde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Enevælde = en styreform i Europa fra midten af 1600-tallet til 1800-tallet og i Danmark 1660-1848.</a:t>
            </a:r>
          </a:p>
          <a:p>
            <a:r>
              <a:rPr lang="da-DK" dirty="0"/>
              <a:t>Magten hos én person.</a:t>
            </a:r>
          </a:p>
          <a:p>
            <a:r>
              <a:rPr lang="da-DK" dirty="0"/>
              <a:t>Begrænsninger af frihed.</a:t>
            </a:r>
          </a:p>
          <a:p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Oplysningstiden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a-DK" dirty="0"/>
              <a:t>Ideer om demokrati, ytringsfrihed, religionsfrihed mv., der herskede i Europa og Danmark fra ca. 1680 til 1800-tallet. 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114" y="3703320"/>
            <a:ext cx="1741715" cy="2861469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9092" y="4347369"/>
            <a:ext cx="3617068" cy="221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33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Her bliver enevælden indsat som en jordisk stedfortræder for Gud.</a:t>
            </a:r>
          </a:p>
        </p:txBody>
      </p:sp>
      <p:pic>
        <p:nvPicPr>
          <p:cNvPr id="4" name="Pladsholder til indhold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796" y="1825625"/>
            <a:ext cx="7832408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71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Her bor enevælden.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Versailles i Frankrig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62289" y="2505075"/>
            <a:ext cx="4912784" cy="3684588"/>
          </a:xfrm>
          <a:prstGeom prst="rect">
            <a:avLst/>
          </a:prstGeom>
        </p:spPr>
      </p:pic>
      <p:sp>
        <p:nvSpPr>
          <p:cNvPr id="6" name="Pladsholder til tekst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Amalienborg i Danmark</a:t>
            </a:r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2505075"/>
            <a:ext cx="5497420" cy="368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274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Befolkningens levevilkår under enevælden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Høj børnedødelighed.</a:t>
            </a:r>
          </a:p>
          <a:p>
            <a:endParaRPr lang="da-DK" dirty="0"/>
          </a:p>
          <a:p>
            <a:r>
              <a:rPr lang="da-DK" dirty="0"/>
              <a:t>De fleste mennesker boede på landet i landsbyer på fæstegårde eller som husmænd eller landhåndværkere under de store godser.</a:t>
            </a:r>
          </a:p>
          <a:p>
            <a:endParaRPr lang="da-DK" dirty="0"/>
          </a:p>
          <a:p>
            <a:r>
              <a:rPr lang="da-DK" dirty="0"/>
              <a:t>Stavnsbåndet (DK. 1733-1788/1800): En mand i alderen 4/14 – 36/40 år kunne ikke forlade det gods, som han hørte under ved fødslen.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68429" y="1378396"/>
            <a:ext cx="3831998" cy="479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00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4010" y="326345"/>
            <a:ext cx="10515600" cy="1325563"/>
          </a:xfrm>
        </p:spPr>
        <p:txBody>
          <a:bodyPr/>
          <a:lstStyle/>
          <a:p>
            <a:r>
              <a:rPr lang="da-DK" dirty="0"/>
              <a:t>Enevældens magtiscenesættelse</a:t>
            </a:r>
          </a:p>
        </p:txBody>
      </p:sp>
      <p:sp>
        <p:nvSpPr>
          <p:cNvPr id="6" name="Pladsholder til tekst 5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66951"/>
          </a:xfrm>
        </p:spPr>
        <p:txBody>
          <a:bodyPr>
            <a:normAutofit fontScale="25000" lnSpcReduction="20000"/>
          </a:bodyPr>
          <a:lstStyle/>
          <a:p>
            <a:endParaRPr lang="da-DK" dirty="0">
              <a:latin typeface="arial" charset="0"/>
            </a:endParaRPr>
          </a:p>
          <a:p>
            <a:endParaRPr lang="da-DK" dirty="0">
              <a:latin typeface="arial" charset="0"/>
            </a:endParaRPr>
          </a:p>
          <a:p>
            <a:r>
              <a:rPr lang="da-DK" sz="4800" dirty="0" err="1">
                <a:latin typeface="arial" charset="0"/>
              </a:rPr>
              <a:t>Benoît</a:t>
            </a:r>
            <a:r>
              <a:rPr lang="da-DK" sz="4800" dirty="0">
                <a:latin typeface="arial" charset="0"/>
              </a:rPr>
              <a:t> Le </a:t>
            </a:r>
            <a:r>
              <a:rPr lang="da-DK" sz="4800" dirty="0" err="1">
                <a:latin typeface="arial" charset="0"/>
              </a:rPr>
              <a:t>Coffres</a:t>
            </a:r>
            <a:r>
              <a:rPr lang="da-DK" sz="4800" dirty="0">
                <a:latin typeface="arial" charset="0"/>
              </a:rPr>
              <a:t> portræt af Frederik 4. i kroningsdragt fra ca. 1700. </a:t>
            </a:r>
            <a:endParaRPr lang="da-DK" sz="4800" dirty="0"/>
          </a:p>
          <a:p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7" y="2093118"/>
            <a:ext cx="3717699" cy="4656025"/>
          </a:xfrm>
          <a:prstGeom prst="rect">
            <a:avLst/>
          </a:prstGeom>
        </p:spPr>
      </p:pic>
      <p:sp>
        <p:nvSpPr>
          <p:cNvPr id="7" name="Pladsholder til tekst 6"/>
          <p:cNvSpPr>
            <a:spLocks noGrp="1"/>
          </p:cNvSpPr>
          <p:nvPr>
            <p:ph type="body" sz="quarter" idx="3"/>
          </p:nvPr>
        </p:nvSpPr>
        <p:spPr>
          <a:xfrm>
            <a:off x="7380513" y="1464725"/>
            <a:ext cx="5095875" cy="1018210"/>
          </a:xfrm>
        </p:spPr>
        <p:txBody>
          <a:bodyPr/>
          <a:lstStyle/>
          <a:p>
            <a:pPr lvl="0"/>
            <a:endParaRPr lang="da-DK" sz="1200" dirty="0"/>
          </a:p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4"/>
          </p:nvPr>
        </p:nvSpPr>
        <p:spPr>
          <a:xfrm>
            <a:off x="5856514" y="2256971"/>
            <a:ext cx="5183188" cy="404154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a-DK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41535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Mere om oplysningstiden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Naturretten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dirty="0"/>
              <a:t>Alle mennesker er født lige. Alle mennesker har de samme rettigheder.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da-DK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dirty="0"/>
              <a:t>Fx udtrykt i: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a-DK" dirty="0"/>
              <a:t>Den Amerikanske Uafhængighedserklæring 1776.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a-DK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a-DK" dirty="0"/>
              <a:t>Menneskerettighedserklæringen 1789.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da-DK" dirty="0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Fornuft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dirty="0"/>
              <a:t>Man skal kun acceptere det, man med sin fornuft kan indse er sandt.</a:t>
            </a:r>
          </a:p>
        </p:txBody>
      </p:sp>
    </p:spTree>
    <p:extLst>
      <p:ext uri="{BB962C8B-B14F-4D97-AF65-F5344CB8AC3E}">
        <p14:creationId xmlns:p14="http://schemas.microsoft.com/office/powerpoint/2010/main" val="787416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Enevælde og oplysningstid forenes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30414" y="1690688"/>
            <a:ext cx="3181915" cy="4351338"/>
          </a:xfrm>
          <a:prstGeom prst="rect">
            <a:avLst/>
          </a:prstGeom>
        </p:spPr>
      </p:pic>
      <p:sp>
        <p:nvSpPr>
          <p:cNvPr id="3" name="Pladsholder til tekst 2"/>
          <p:cNvSpPr>
            <a:spLocks noGrp="1"/>
          </p:cNvSpPr>
          <p:nvPr>
            <p:ph type="body" sz="half" idx="4294967295"/>
          </p:nvPr>
        </p:nvSpPr>
        <p:spPr>
          <a:xfrm>
            <a:off x="1320800" y="2057400"/>
            <a:ext cx="5500914" cy="3811588"/>
          </a:xfrm>
        </p:spPr>
        <p:txBody>
          <a:bodyPr/>
          <a:lstStyle/>
          <a:p>
            <a:r>
              <a:rPr lang="da-DK" dirty="0"/>
              <a:t>Christian 7. (konge fra 1766-1808)  - en sindssyg dansk enevældig konge.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703" y="3866357"/>
            <a:ext cx="5590041" cy="211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43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Struensee</a:t>
            </a:r>
            <a:r>
              <a:rPr lang="da-DK" dirty="0"/>
              <a:t> (1737-1772) </a:t>
            </a:r>
            <a:r>
              <a:rPr lang="mr-IN" dirty="0"/>
              <a:t>–</a:t>
            </a:r>
            <a:r>
              <a:rPr lang="da-DK" dirty="0"/>
              <a:t> Christian 7.s livlæge  og oplysningsmand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1"/>
            <a:ext cx="5157787" cy="2847296"/>
          </a:xfrm>
        </p:spPr>
        <p:txBody>
          <a:bodyPr>
            <a:normAutofit/>
          </a:bodyPr>
          <a:lstStyle/>
          <a:p>
            <a:endParaRPr lang="da-DK" dirty="0"/>
          </a:p>
          <a:p>
            <a:endParaRPr lang="da-DK" dirty="0"/>
          </a:p>
          <a:p>
            <a:r>
              <a:rPr lang="da-DK" dirty="0"/>
              <a:t>Gennemførte reformer præget af oplysningstidens ideer om videnskab og fornuft frem for religion og tradition.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8" y="3207657"/>
            <a:ext cx="5157787" cy="3120572"/>
          </a:xfrm>
          <a:prstGeom prst="rect">
            <a:avLst/>
          </a:prstGeom>
        </p:spPr>
      </p:pic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indhold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2641" y="1480503"/>
            <a:ext cx="3160833" cy="470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000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Struensees</a:t>
            </a:r>
            <a:r>
              <a:rPr lang="da-DK" dirty="0"/>
              <a:t> reformer </a:t>
            </a:r>
            <a:r>
              <a:rPr lang="mr-IN" dirty="0"/>
              <a:t>–</a:t>
            </a:r>
            <a:r>
              <a:rPr lang="da-DK" dirty="0"/>
              <a:t> hvordan er de udtryk for oplysningstidens tanker?</a:t>
            </a:r>
          </a:p>
        </p:txBody>
      </p:sp>
      <p:sp>
        <p:nvSpPr>
          <p:cNvPr id="9" name="Pladsholder til tekst 8"/>
          <p:cNvSpPr>
            <a:spLocks noGrp="1"/>
          </p:cNvSpPr>
          <p:nvPr>
            <p:ph type="body" idx="1"/>
          </p:nvPr>
        </p:nvSpPr>
        <p:spPr>
          <a:xfrm>
            <a:off x="839788" y="1509486"/>
            <a:ext cx="5157787" cy="1378857"/>
          </a:xfrm>
        </p:spPr>
        <p:txBody>
          <a:bodyPr/>
          <a:lstStyle/>
          <a:p>
            <a:r>
              <a:rPr lang="da-DK" dirty="0"/>
              <a:t>1771: </a:t>
            </a:r>
            <a:r>
              <a:rPr lang="da-DK" i="1" dirty="0"/>
              <a:t>Væk med straf for at have avlet ”uægte” børn </a:t>
            </a:r>
            <a:endParaRPr lang="da-DK" dirty="0"/>
          </a:p>
          <a:p>
            <a:endParaRPr lang="da-DK" dirty="0"/>
          </a:p>
        </p:txBody>
      </p:sp>
      <p:sp>
        <p:nvSpPr>
          <p:cNvPr id="10" name="Pladsholder til indhold 9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381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i="1" dirty="0"/>
              <a:t>”Alle bøder og straffe for at have avlet børn udenfor ægteskabet skal straks ophøre: ligeledes må enhver forskelsbehandling mellem </a:t>
            </a:r>
            <a:r>
              <a:rPr lang="da-DK" i="1" dirty="0" err="1"/>
              <a:t>sådanne</a:t>
            </a:r>
            <a:r>
              <a:rPr lang="da-DK" i="1" dirty="0"/>
              <a:t> og børn avlet indenfor ægteskabet i den kirkelige </a:t>
            </a:r>
            <a:r>
              <a:rPr lang="da-DK" i="1" dirty="0" err="1"/>
              <a:t>dåbshandling</a:t>
            </a:r>
            <a:r>
              <a:rPr lang="da-DK" i="1" dirty="0"/>
              <a:t> og i honoreringen af de gejstlige ikke mere finde sted. ”</a:t>
            </a:r>
            <a:endParaRPr lang="da-DK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</p:txBody>
      </p:sp>
      <p:sp>
        <p:nvSpPr>
          <p:cNvPr id="11" name="Pladsholder til tekst 10"/>
          <p:cNvSpPr>
            <a:spLocks noGrp="1"/>
          </p:cNvSpPr>
          <p:nvPr>
            <p:ph type="body" sz="quarter" idx="3"/>
          </p:nvPr>
        </p:nvSpPr>
        <p:spPr>
          <a:xfrm>
            <a:off x="6172200" y="1405054"/>
            <a:ext cx="5183188" cy="669073"/>
          </a:xfrm>
        </p:spPr>
        <p:txBody>
          <a:bodyPr/>
          <a:lstStyle/>
          <a:p>
            <a:r>
              <a:rPr lang="da-DK" dirty="0"/>
              <a:t>1770: Uindskrænket pressefrihed</a:t>
            </a:r>
          </a:p>
        </p:txBody>
      </p:sp>
      <p:sp>
        <p:nvSpPr>
          <p:cNvPr id="12" name="Pladsholder til indhold 11"/>
          <p:cNvSpPr>
            <a:spLocks noGrp="1"/>
          </p:cNvSpPr>
          <p:nvPr>
            <p:ph sz="quarter" idx="4"/>
          </p:nvPr>
        </p:nvSpPr>
        <p:spPr>
          <a:xfrm>
            <a:off x="6172200" y="2074127"/>
            <a:ext cx="5183188" cy="4115536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dirty="0"/>
              <a:t>”</a:t>
            </a:r>
            <a:r>
              <a:rPr lang="da-DK" b="1" i="1" dirty="0"/>
              <a:t> </a:t>
            </a:r>
            <a:r>
              <a:rPr lang="da-DK" i="1" dirty="0"/>
              <a:t>Vi er fuldt overbevist om, at det er til </a:t>
            </a:r>
            <a:r>
              <a:rPr lang="da-DK" i="1" dirty="0" err="1"/>
              <a:t>ligesa</a:t>
            </a:r>
            <a:r>
              <a:rPr lang="da-DK" i="1" dirty="0"/>
              <a:t>̊ stor skade for en upartisk undersøgelse af sandheden som for afsløringen af </a:t>
            </a:r>
            <a:r>
              <a:rPr lang="da-DK" i="1" dirty="0" err="1"/>
              <a:t>årelange</a:t>
            </a:r>
            <a:r>
              <a:rPr lang="da-DK" i="1" dirty="0"/>
              <a:t> fejltagelser og fordomme, </a:t>
            </a:r>
            <a:r>
              <a:rPr lang="da-DK" i="1" dirty="0" err="1"/>
              <a:t>når</a:t>
            </a:r>
            <a:r>
              <a:rPr lang="da-DK" i="1" dirty="0"/>
              <a:t> redeligt sindede patrioter for det almene vel samt deres medborgeres sande bedste af de forordninger og forudfattede meninger afskrækkes fra og forhindres i at skrive for at afdække misbrug og fordomme. Vi har derfor efter moden overvejelse besluttet at indføre en uindskrænket pressefrihed i vore lande og riger, </a:t>
            </a:r>
            <a:r>
              <a:rPr lang="da-DK" i="1" dirty="0" err="1"/>
              <a:t>således</a:t>
            </a:r>
            <a:r>
              <a:rPr lang="da-DK" i="1" dirty="0"/>
              <a:t> at ingen herefter er forpligtet til at lade de bøger og skrifter, som han vil udgive, underkaste den hidtil eksisterende censur og godkendelse. </a:t>
            </a:r>
            <a:r>
              <a:rPr lang="da-DK" dirty="0"/>
              <a:t>”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73339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Struensee</a:t>
            </a:r>
            <a:r>
              <a:rPr lang="da-DK" dirty="0"/>
              <a:t> arbejder under enevælden, men var inspireret oplysningstanker fra </a:t>
            </a:r>
            <a:r>
              <a:rPr lang="da-DK" dirty="0" err="1"/>
              <a:t>bl.a</a:t>
            </a:r>
            <a:r>
              <a:rPr lang="da-DK" dirty="0"/>
              <a:t>: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Montesquieu (1689-1755).</a:t>
            </a:r>
          </a:p>
          <a:p>
            <a:r>
              <a:rPr lang="da-DK" dirty="0"/>
              <a:t>Bl.a. Magtens 3-deling</a:t>
            </a:r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39788" y="2505075"/>
            <a:ext cx="2456392" cy="3684588"/>
          </a:xfrm>
          <a:prstGeom prst="rect">
            <a:avLst/>
          </a:prstGeom>
        </p:spPr>
      </p:pic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94427" y="1843087"/>
            <a:ext cx="5183188" cy="823912"/>
          </a:xfrm>
        </p:spPr>
        <p:txBody>
          <a:bodyPr>
            <a:normAutofit fontScale="92500" lnSpcReduction="20000"/>
          </a:bodyPr>
          <a:lstStyle/>
          <a:p>
            <a:r>
              <a:rPr lang="da-DK" sz="1800" dirty="0"/>
              <a:t>Voltaire (1694-1778): Bl.a. religionsfrihed. </a:t>
            </a:r>
          </a:p>
          <a:p>
            <a:r>
              <a:rPr lang="da-DK" sz="1800" b="0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"Jeg er </a:t>
            </a:r>
            <a:r>
              <a:rPr lang="da-DK" sz="1800" b="1" i="0" dirty="0">
                <a:solidFill>
                  <a:srgbClr val="767676"/>
                </a:solidFill>
                <a:effectLst/>
                <a:latin typeface="Arial" panose="020B0604020202020204" pitchFamily="34" charset="0"/>
              </a:rPr>
              <a:t>uenig</a:t>
            </a:r>
            <a:r>
              <a:rPr lang="da-DK" sz="1800" b="0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 i dét, du siger, men jeg vil til min død forsvare din </a:t>
            </a:r>
            <a:r>
              <a:rPr lang="da-DK" sz="1800" b="1" i="0" dirty="0">
                <a:solidFill>
                  <a:srgbClr val="767676"/>
                </a:solidFill>
                <a:effectLst/>
                <a:latin typeface="Arial" panose="020B0604020202020204" pitchFamily="34" charset="0"/>
              </a:rPr>
              <a:t>ret</a:t>
            </a:r>
            <a:r>
              <a:rPr lang="da-DK" sz="1800" b="0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 til at sige det."</a:t>
            </a:r>
            <a:endParaRPr lang="da-DK" sz="1800" dirty="0"/>
          </a:p>
          <a:p>
            <a:endParaRPr lang="da-DK" dirty="0"/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6172200" y="2505075"/>
            <a:ext cx="2986077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52643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505</Words>
  <Application>Microsoft Office PowerPoint</Application>
  <PresentationFormat>Widescreen</PresentationFormat>
  <Paragraphs>51</Paragraphs>
  <Slides>11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arial</vt:lpstr>
      <vt:lpstr>Calibri</vt:lpstr>
      <vt:lpstr>Calibri Light</vt:lpstr>
      <vt:lpstr>Kontortema</vt:lpstr>
      <vt:lpstr>Oplysningstid og enevælde. Version 2</vt:lpstr>
      <vt:lpstr>To historiske perioder - to forskellige strømninger på samme tid</vt:lpstr>
      <vt:lpstr>Her bliver enevælden indsat som en jordisk stedfortræder for Gud.</vt:lpstr>
      <vt:lpstr>Her bor enevælden.</vt:lpstr>
      <vt:lpstr>Befolkningens levevilkår under enevælden</vt:lpstr>
      <vt:lpstr>Enevældens magtiscenesættelse</vt:lpstr>
      <vt:lpstr>Mere om oplysningstiden</vt:lpstr>
      <vt:lpstr>Enevælde og oplysningstid forenes</vt:lpstr>
      <vt:lpstr>Struensee (1737-1772) – Christian 7.s livlæge  og oplysningsmand</vt:lpstr>
      <vt:lpstr>Struensees reformer – hvordan er de udtryk for oplysningstidens tanker?</vt:lpstr>
      <vt:lpstr>Struensee arbejder under enevælden, men var inspireret oplysningstanker fra bl.a: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Oplysningstid og enevælde</dc:title>
  <dc:creator>Microsoft Office-bruger</dc:creator>
  <cp:lastModifiedBy>Anne-Sofie Svendsen</cp:lastModifiedBy>
  <cp:revision>18</cp:revision>
  <dcterms:created xsi:type="dcterms:W3CDTF">2017-10-31T18:10:37Z</dcterms:created>
  <dcterms:modified xsi:type="dcterms:W3CDTF">2024-12-13T07:25:42Z</dcterms:modified>
</cp:coreProperties>
</file>