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4"/>
  </p:sldMasterIdLst>
  <p:notesMasterIdLst>
    <p:notesMasterId r:id="rId2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7" r:id="rId13"/>
    <p:sldId id="268" r:id="rId14"/>
    <p:sldId id="269" r:id="rId15"/>
    <p:sldId id="284" r:id="rId16"/>
    <p:sldId id="291" r:id="rId17"/>
    <p:sldId id="290" r:id="rId18"/>
    <p:sldId id="292" r:id="rId1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8C48EE-886A-CF4A-8337-02BF8BB6B4B8}" v="4" dt="2024-09-09T08:43:46.1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1"/>
    <p:restoredTop sz="94726"/>
  </p:normalViewPr>
  <p:slideViewPr>
    <p:cSldViewPr snapToGrid="0">
      <p:cViewPr varScale="1">
        <p:scale>
          <a:sx n="122" d="100"/>
          <a:sy n="122" d="100"/>
        </p:scale>
        <p:origin x="216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E081F-BB6C-45CA-A1EE-45546D4B6197}" type="datetimeFigureOut">
              <a:rPr lang="da-DK" smtClean="0"/>
              <a:t>17.09.2025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9B95F-671A-4F82-90A9-643FB90EEB3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368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A9B95F-671A-4F82-90A9-643FB90EEB35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2301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CDBBFB-CE1C-5B03-2671-94873E82C5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FBF0F93-DD71-1979-1465-99F7FFC34B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9A1CE3F-9C07-698B-70A4-B67087593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2960D-1CB3-498B-BA75-E1D2378C7F97}" type="datetimeFigureOut">
              <a:rPr lang="da-DK" smtClean="0"/>
              <a:t>17.09.2025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7ACBE28-EDF3-6F90-8A16-6651E1454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076E68-C82A-E503-1E99-A5F0F3454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D038-1012-45CF-9594-3ADBE0597D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9492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DCB222-330B-26F0-5B1E-B325EE2B9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F31558-494D-1819-D6D7-016974FE2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002C326-2307-BFE6-2765-45C7FBFE1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2960D-1CB3-498B-BA75-E1D2378C7F97}" type="datetimeFigureOut">
              <a:rPr lang="da-DK" smtClean="0"/>
              <a:t>17.09.2025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74F5965-7B3A-5059-C502-1C052ECA2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A01156F-008B-C9AD-C3F9-D8A9D8C41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D038-1012-45CF-9594-3ADBE0597D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8826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F81762-C823-CD07-44BF-1FA22B62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E18602D-A069-4365-796D-47263C3F5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4A4233-12F0-9791-A20A-1325E6FC0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2960D-1CB3-498B-BA75-E1D2378C7F97}" type="datetimeFigureOut">
              <a:rPr lang="da-DK" smtClean="0"/>
              <a:t>17.09.2025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3579933-0816-420E-7290-3F1DF3F30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F61509F-76AA-2A3E-455F-6FEB5E14F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D038-1012-45CF-9594-3ADBE0597D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8892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ABB1B1-D6E4-A9D0-6688-4D4E6CA60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B09C2E-DD60-BC84-EB7F-D491814DB5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D48F2A1-3529-39D4-64C2-20C763D4D0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CD111E0-5BFA-5654-9709-21BE55366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2960D-1CB3-498B-BA75-E1D2378C7F97}" type="datetimeFigureOut">
              <a:rPr lang="da-DK" smtClean="0"/>
              <a:t>17.09.2025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37AC048-0903-06C2-2214-6692C9EAF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77345E1-4B37-1A3F-0B21-F12B22B29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D038-1012-45CF-9594-3ADBE0597D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6054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91C792-029D-F71E-D85D-D4E3E3C34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95C07A0-3902-2A8D-D67C-29CC6D669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B75609C-6443-3C8E-0006-43FD601ABA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35F1178-9DE6-90C7-58C1-C131E0935E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6577AE6-4A90-CF1E-F1CC-2A9278BDDF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A0092F4-C40D-E36D-07D2-DF00CF846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2960D-1CB3-498B-BA75-E1D2378C7F97}" type="datetimeFigureOut">
              <a:rPr lang="da-DK" smtClean="0"/>
              <a:t>17.09.2025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5264E2D-22E0-D712-6547-65E148EE5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2CBD04A-B6F0-E0BC-54B0-1F8DCA9E6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D038-1012-45CF-9594-3ADBE0597D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3738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145894-7395-ADB1-7E7F-E9DDBC61D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66E9735-C35E-E16D-E152-C22E36E2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2960D-1CB3-498B-BA75-E1D2378C7F97}" type="datetimeFigureOut">
              <a:rPr lang="da-DK" smtClean="0"/>
              <a:t>17.09.2025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11A40A3-9313-C2CB-E147-BCF18952B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384E2E1-3250-25C7-532F-8AC842AC3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D038-1012-45CF-9594-3ADBE0597D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3388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D4AE668-55F5-F927-D1E6-BDA05FDE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2960D-1CB3-498B-BA75-E1D2378C7F97}" type="datetimeFigureOut">
              <a:rPr lang="da-DK" smtClean="0"/>
              <a:t>17.09.2025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9505C8F-302A-B2E3-266D-EBC684F09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A241FE4-7328-F24D-7EEF-59504328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D038-1012-45CF-9594-3ADBE0597D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1258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45161-F947-DF47-7F65-95234F8D4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38F007E-81E1-E499-0339-C3CD6EA64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9FC2281-15E1-11CA-5797-C7D075EF1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3F122EF-D5A2-1D1C-CA8F-72377733B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2960D-1CB3-498B-BA75-E1D2378C7F97}" type="datetimeFigureOut">
              <a:rPr lang="da-DK" smtClean="0"/>
              <a:t>17.09.2025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A997766-B3F6-239A-F8E1-F42E414B8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8B53F8B-197D-4A03-1B99-15A09426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D038-1012-45CF-9594-3ADBE0597D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867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98B46F-1ADA-5D7E-DBC2-6CE6EA3C5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8762A2D-E9F6-637A-ABFD-0180D06CEE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A16AE2A-7540-D287-37BC-E389007F8C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074B99E-EB0D-B3CA-7DD7-6A771EE39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2960D-1CB3-498B-BA75-E1D2378C7F97}" type="datetimeFigureOut">
              <a:rPr lang="da-DK" smtClean="0"/>
              <a:t>17.09.2025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2E1FFAD-650A-5008-1FFA-8C22C005A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F331E68-98B6-C9B7-9851-51CD88717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D038-1012-45CF-9594-3ADBE0597D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6623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F7DCDB-E290-4204-47AB-909250A0B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C8B755E-8586-823A-B362-4CBC6E86E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41FFF12-B796-202F-EB93-08C79FD95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2960D-1CB3-498B-BA75-E1D2378C7F97}" type="datetimeFigureOut">
              <a:rPr lang="da-DK" smtClean="0"/>
              <a:t>17.09.2025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4E7BCA4-0118-982D-6E56-C3E7E56BE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ECA4F5A-2326-8657-7F4B-75B92DF6D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D038-1012-45CF-9594-3ADBE0597D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3251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09719D2-8A09-1025-4CE7-DCE9AA6A9B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46C682E-7170-7263-08D9-D9084056D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DE806D7-CC1A-7BDC-7DB3-889F6DEAB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2960D-1CB3-498B-BA75-E1D2378C7F97}" type="datetimeFigureOut">
              <a:rPr lang="da-DK" smtClean="0"/>
              <a:t>17.09.2025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B3B68D8-3BC5-B49C-B03F-F8F14B803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4CB4CAF-98DD-0A33-21F1-BFF8AED10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D038-1012-45CF-9594-3ADBE0597D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4743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635680D-A55E-0CBD-447E-FB247FD93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8C2784C-B51A-E078-A6E2-EF9856495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B55AECD-9B8C-7B52-16A8-0DF176837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2960D-1CB3-498B-BA75-E1D2378C7F97}" type="datetimeFigureOut">
              <a:rPr lang="da-DK" smtClean="0"/>
              <a:t>17.09.2025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F05FB7-BE52-0B97-283F-0B954FBC95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08BD29-8E0C-F224-937D-9E36F62108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CD038-1012-45CF-9594-3ADBE0597D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832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4E487F-D349-33E1-626C-2C8DDCBD5B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01550"/>
            <a:ext cx="9144000" cy="2187421"/>
          </a:xfrm>
        </p:spPr>
        <p:txBody>
          <a:bodyPr>
            <a:normAutofit fontScale="90000"/>
          </a:bodyPr>
          <a:lstStyle/>
          <a:p>
            <a:br>
              <a:rPr lang="da-DK" sz="5400" b="1" dirty="0"/>
            </a:br>
            <a:br>
              <a:rPr lang="da-DK" sz="5400" b="1" dirty="0"/>
            </a:br>
            <a:br>
              <a:rPr lang="da-DK" sz="5400" b="1" dirty="0"/>
            </a:br>
            <a:r>
              <a:rPr lang="da-DK" sz="5400" b="1" dirty="0"/>
              <a:t>Studieretningspræsentationer</a:t>
            </a:r>
            <a:br>
              <a:rPr lang="da-DK" sz="5400" b="1" dirty="0"/>
            </a:br>
            <a:r>
              <a:rPr lang="da-DK" sz="5400" b="1" dirty="0"/>
              <a:t>efterår 2025</a:t>
            </a:r>
            <a:br>
              <a:rPr lang="da-DK" sz="5400" b="1" dirty="0"/>
            </a:br>
            <a:r>
              <a:rPr lang="da-DK" sz="5400" b="1" dirty="0"/>
              <a:t>Naturvidenskab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000392D-F425-EC7A-F107-0135BC971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D038-1012-45CF-9594-3ADBE0597D96}" type="slidenum">
              <a:rPr lang="da-DK" smtClean="0"/>
              <a:t>1</a:t>
            </a:fld>
            <a:endParaRPr lang="da-DK"/>
          </a:p>
        </p:txBody>
      </p:sp>
      <p:pic>
        <p:nvPicPr>
          <p:cNvPr id="6" name="Billede 5" descr="Et billede, der indeholder Font/skrifttype, tekst, Grafik, logo&#10;&#10;Automatisk genereret beskrivelse">
            <a:extLst>
              <a:ext uri="{FF2B5EF4-FFF2-40B4-BE49-F238E27FC236}">
                <a16:creationId xmlns:a16="http://schemas.microsoft.com/office/drawing/2014/main" id="{C1045F2B-017A-9C7A-D684-995260B6C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151" y="136525"/>
            <a:ext cx="3829584" cy="110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72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D6FE50-C32A-ECC1-0778-FF843BD15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Naturvidenskabelige studieretninger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F73212-5F5A-22D6-0BE0-F4DDD3060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2400" dirty="0"/>
              <a:t>På Herlev Gymnasium &amp; HF udbyder vi 3 naturvidenskabelige studieretninger:</a:t>
            </a:r>
          </a:p>
          <a:p>
            <a:pPr marL="0" indent="0">
              <a:buNone/>
            </a:pPr>
            <a:endParaRPr lang="da-DK" sz="2400" dirty="0"/>
          </a:p>
          <a:p>
            <a:r>
              <a:rPr lang="da-DK" sz="2400" dirty="0"/>
              <a:t>Naturvidenskab og teknologi</a:t>
            </a:r>
          </a:p>
          <a:p>
            <a:r>
              <a:rPr lang="da-DK" sz="2400" dirty="0"/>
              <a:t>Bioteknologi</a:t>
            </a:r>
          </a:p>
          <a:p>
            <a:r>
              <a:rPr lang="da-DK" sz="2400" dirty="0"/>
              <a:t>Miljø og sundhed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98255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10BA4D-DD7C-0EC9-154C-25A395C2D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2104423"/>
          </a:xfrm>
        </p:spPr>
        <p:txBody>
          <a:bodyPr>
            <a:normAutofit fontScale="90000"/>
          </a:bodyPr>
          <a:lstStyle/>
          <a:p>
            <a:pPr algn="ctr"/>
            <a:br>
              <a:rPr lang="da-DK" sz="4400" b="1" dirty="0"/>
            </a:br>
            <a:r>
              <a:rPr lang="da-DK" sz="4400" b="1" dirty="0"/>
              <a:t>Naturvidenskab og teknologi</a:t>
            </a:r>
            <a:br>
              <a:rPr lang="da-DK" sz="4400" b="1" dirty="0"/>
            </a:br>
            <a:r>
              <a:rPr lang="da-DK" sz="3600" b="1" dirty="0"/>
              <a:t>Studieretningsfagene er:</a:t>
            </a:r>
            <a:br>
              <a:rPr lang="da-DK" sz="4400" b="1" dirty="0"/>
            </a:br>
            <a:r>
              <a:rPr lang="da-DK" b="1" dirty="0"/>
              <a:t> </a:t>
            </a:r>
            <a:r>
              <a:rPr lang="da-DK" sz="3100" b="1" i="0" dirty="0">
                <a:solidFill>
                  <a:srgbClr val="70BF54"/>
                </a:solidFill>
                <a:effectLst/>
              </a:rPr>
              <a:t>Matematik A, Fysik B og Kemi B</a:t>
            </a:r>
            <a:endParaRPr lang="da-DK" sz="3100" dirty="0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CE02CD16-5DE8-FDA2-E0B6-D6845DEE32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331" y="2754132"/>
            <a:ext cx="11577277" cy="333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8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3692DC-0856-2136-DEB5-F5FF97F69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5285"/>
            <a:ext cx="10515600" cy="1001485"/>
          </a:xfrm>
        </p:spPr>
        <p:txBody>
          <a:bodyPr>
            <a:normAutofit fontScale="90000"/>
          </a:bodyPr>
          <a:lstStyle/>
          <a:p>
            <a:r>
              <a:rPr lang="da-DK" sz="4000" b="1" i="0" dirty="0">
                <a:solidFill>
                  <a:srgbClr val="70BF54"/>
                </a:solidFill>
                <a:effectLst/>
              </a:rPr>
              <a:t>Eksempler på særlige aktiviteter på studieretningen</a:t>
            </a:r>
            <a:br>
              <a:rPr lang="da-DK" b="0" i="0" dirty="0">
                <a:solidFill>
                  <a:srgbClr val="464645"/>
                </a:solidFill>
                <a:effectLst/>
              </a:rPr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BDFBA9-3692-41C3-8076-9EF16E284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6143"/>
            <a:ext cx="10515600" cy="438082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endParaRPr lang="da-DK" b="0" i="0" dirty="0">
              <a:solidFill>
                <a:srgbClr val="000000"/>
              </a:solidFill>
              <a:effectLst/>
              <a:latin typeface="+mj-l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Tværfagligt samarbejde (</a:t>
            </a:r>
            <a:r>
              <a:rPr lang="da-DK" dirty="0">
                <a:solidFill>
                  <a:srgbClr val="000000"/>
                </a:solidFill>
                <a:latin typeface="+mj-lt"/>
              </a:rPr>
              <a:t>Bevægelse, Raketter, Ledningsevne, Farver</a:t>
            </a: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Studieture Firenze, Amsterdam, Prag og Hamborg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Virksomhedsbesøg (</a:t>
            </a:r>
            <a:r>
              <a:rPr lang="da-DK" b="0" i="0" dirty="0" err="1">
                <a:solidFill>
                  <a:srgbClr val="000000"/>
                </a:solidFill>
                <a:effectLst/>
                <a:latin typeface="+mj-lt"/>
              </a:rPr>
              <a:t>Terma</a:t>
            </a: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, Herlev Hospital)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Besøg på museer og institutioner f.eks. Danmarks Tekniske Universitet (DTU), Københavns professionshøjskole (KP) og Københavns Universitet (KU)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Faglige besøg på f.eks. Eksperimentarium og i Tivoli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Foredrag</a:t>
            </a:r>
          </a:p>
          <a:p>
            <a:pPr marL="0" indent="0" algn="l">
              <a:buNone/>
            </a:pPr>
            <a:endParaRPr lang="da-DK" b="0" i="0" dirty="0">
              <a:solidFill>
                <a:srgbClr val="000000"/>
              </a:solidFill>
              <a:effectLst/>
              <a:latin typeface="GTWalsheim"/>
            </a:endParaRP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77732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6C1411-4FD3-8041-755D-AB9EF261D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Uddannelser du får adgang til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DA950D-5149-444E-8135-AEA921E11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Naturvidenskab og teknologi åbner for rigtig mange uddannelser som f.eks. </a:t>
            </a:r>
          </a:p>
          <a:p>
            <a:r>
              <a:rPr lang="da-DK" dirty="0">
                <a:solidFill>
                  <a:srgbClr val="464645"/>
                </a:solidFill>
                <a:latin typeface="+mj-lt"/>
              </a:rPr>
              <a:t>N</a:t>
            </a:r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aturvidenskabelige studier på universitetet </a:t>
            </a:r>
          </a:p>
          <a:p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Danmarks Tekniske Universitet (DTU)</a:t>
            </a:r>
          </a:p>
          <a:p>
            <a:r>
              <a:rPr lang="da-DK" dirty="0">
                <a:solidFill>
                  <a:srgbClr val="464645"/>
                </a:solidFill>
                <a:latin typeface="+mj-lt"/>
              </a:rPr>
              <a:t>M</a:t>
            </a:r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edicin (lægevidenskab) </a:t>
            </a:r>
          </a:p>
          <a:p>
            <a:r>
              <a:rPr lang="da-DK" dirty="0">
                <a:solidFill>
                  <a:srgbClr val="464645"/>
                </a:solidFill>
                <a:latin typeface="+mj-lt"/>
              </a:rPr>
              <a:t>F</a:t>
            </a:r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armaceutuddannelsen</a:t>
            </a:r>
          </a:p>
          <a:p>
            <a:r>
              <a:rPr lang="da-DK" dirty="0">
                <a:solidFill>
                  <a:srgbClr val="464645"/>
                </a:solidFill>
                <a:latin typeface="+mj-lt"/>
              </a:rPr>
              <a:t>Ø</a:t>
            </a:r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konomi </a:t>
            </a:r>
            <a:endParaRPr lang="da-DK" dirty="0">
              <a:solidFill>
                <a:srgbClr val="464645"/>
              </a:solidFill>
              <a:latin typeface="+mj-lt"/>
            </a:endParaRPr>
          </a:p>
          <a:p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Jura</a:t>
            </a:r>
          </a:p>
          <a:p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Ingeniør</a:t>
            </a:r>
          </a:p>
          <a:p>
            <a:pPr marL="0" indent="0">
              <a:buNone/>
            </a:pPr>
            <a:r>
              <a:rPr lang="da-DK" dirty="0">
                <a:solidFill>
                  <a:schemeClr val="accent1"/>
                </a:solidFill>
                <a:latin typeface="+mj-lt"/>
              </a:rPr>
              <a:t>På skolens hjemmeside kan du se alle de uddannelser, Naturvidenskab og teknologi giver adgang til.</a:t>
            </a:r>
          </a:p>
        </p:txBody>
      </p:sp>
    </p:spTree>
    <p:extLst>
      <p:ext uri="{BB962C8B-B14F-4D97-AF65-F5344CB8AC3E}">
        <p14:creationId xmlns:p14="http://schemas.microsoft.com/office/powerpoint/2010/main" val="3549221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524922-8135-DC84-23FF-DC7E63007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114" y="272143"/>
            <a:ext cx="10515600" cy="183968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a-DK" sz="4000" dirty="0"/>
              <a:t>Bioteknologi </a:t>
            </a:r>
            <a:br>
              <a:rPr lang="da-DK" dirty="0"/>
            </a:br>
            <a:r>
              <a:rPr lang="da-DK" sz="3200" b="1" dirty="0"/>
              <a:t>Studieretningsfagene er: </a:t>
            </a:r>
            <a:br>
              <a:rPr lang="da-DK" sz="5400" b="1" dirty="0"/>
            </a:br>
            <a:r>
              <a:rPr lang="da-DK" sz="3100" b="1" i="0" dirty="0">
                <a:solidFill>
                  <a:srgbClr val="70BF54"/>
                </a:solidFill>
                <a:effectLst/>
              </a:rPr>
              <a:t>Matematik A, Bioteknologi A og Fysik B</a:t>
            </a:r>
            <a:endParaRPr lang="da-DK" sz="3100" dirty="0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0FA716DE-4F06-E8CD-20E6-126EBCF927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0483" y="2275115"/>
            <a:ext cx="10811172" cy="3249180"/>
          </a:xfrm>
        </p:spPr>
      </p:pic>
    </p:spTree>
    <p:extLst>
      <p:ext uri="{BB962C8B-B14F-4D97-AF65-F5344CB8AC3E}">
        <p14:creationId xmlns:p14="http://schemas.microsoft.com/office/powerpoint/2010/main" val="1696799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57BC0E-919F-83BA-374B-0008CCFA1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b="1" i="0" dirty="0">
                <a:solidFill>
                  <a:srgbClr val="70BF54"/>
                </a:solidFill>
                <a:effectLst/>
              </a:rPr>
              <a:t>Eksempler på særlige aktiviteter på studieretningen</a:t>
            </a:r>
            <a:endParaRPr lang="da-DK" sz="36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BD9F8F-A358-C968-19A0-DD3861EB3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7543"/>
            <a:ext cx="10515600" cy="460942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endParaRPr lang="da-DK" b="0" i="0" dirty="0">
              <a:solidFill>
                <a:srgbClr val="000000"/>
              </a:solidFill>
              <a:effectLst/>
              <a:latin typeface="+mj-l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Tværfagligt samarbejde (Kræft, Tjernobyl, Smertestillende)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Studieture til Prag, Firenze </a:t>
            </a:r>
            <a:r>
              <a:rPr lang="da-DK" dirty="0">
                <a:solidFill>
                  <a:srgbClr val="000000"/>
                </a:solidFill>
                <a:latin typeface="+mj-lt"/>
              </a:rPr>
              <a:t>og Nice</a:t>
            </a:r>
            <a:endParaRPr lang="da-DK" b="0" i="0" dirty="0">
              <a:solidFill>
                <a:srgbClr val="000000"/>
              </a:solidFill>
              <a:effectLst/>
              <a:latin typeface="+mj-l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Besøg på Herlev Hospital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Besøg på bioteknologiske virksomheder (Novo Nordisk el. </a:t>
            </a:r>
            <a:r>
              <a:rPr lang="da-DK" b="0" i="0" dirty="0" err="1">
                <a:solidFill>
                  <a:srgbClr val="000000"/>
                </a:solidFill>
                <a:effectLst/>
                <a:latin typeface="+mj-lt"/>
              </a:rPr>
              <a:t>Novonesis</a:t>
            </a: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)</a:t>
            </a:r>
          </a:p>
          <a:p>
            <a:pPr lvl="1"/>
            <a:r>
              <a:rPr lang="da-DK" dirty="0">
                <a:solidFill>
                  <a:srgbClr val="000000"/>
                </a:solidFill>
                <a:latin typeface="+mj-lt"/>
              </a:rPr>
              <a:t>Eventuelt med Gamma Bryggeri</a:t>
            </a:r>
            <a:endParaRPr lang="da-DK" b="0" i="0" dirty="0">
              <a:solidFill>
                <a:srgbClr val="000000"/>
              </a:solidFill>
              <a:effectLst/>
              <a:latin typeface="+mj-l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Besøg på museer og institutioner f.eks. Københavns Universitet (KU)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Foredrag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Fagligt besøg i Tivoli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05945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81D0D4-751F-B1F9-B00A-B54F6CF71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Uddannelser du får adgang til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F747AD-D29A-4950-DC64-2BB19DA05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Bioteknologi åbner for rigtig mange uddannelser som f.eks. </a:t>
            </a:r>
          </a:p>
          <a:p>
            <a:r>
              <a:rPr lang="da-DK" dirty="0">
                <a:solidFill>
                  <a:srgbClr val="464645"/>
                </a:solidFill>
                <a:latin typeface="+mj-lt"/>
              </a:rPr>
              <a:t>Bioteknologiske studier generelt</a:t>
            </a:r>
          </a:p>
          <a:p>
            <a:r>
              <a:rPr lang="da-DK" dirty="0">
                <a:solidFill>
                  <a:srgbClr val="464645"/>
                </a:solidFill>
                <a:latin typeface="+mj-lt"/>
              </a:rPr>
              <a:t>N</a:t>
            </a:r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aturvidenskabelige studier på universitetet </a:t>
            </a:r>
          </a:p>
          <a:p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Danmarks Tekniske Universitet (DTU)</a:t>
            </a:r>
          </a:p>
          <a:p>
            <a:r>
              <a:rPr lang="da-DK" dirty="0">
                <a:solidFill>
                  <a:srgbClr val="464645"/>
                </a:solidFill>
                <a:latin typeface="+mj-lt"/>
              </a:rPr>
              <a:t>M</a:t>
            </a:r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edicin (lægevidenskab) </a:t>
            </a:r>
          </a:p>
          <a:p>
            <a:r>
              <a:rPr lang="da-DK" dirty="0">
                <a:solidFill>
                  <a:srgbClr val="464645"/>
                </a:solidFill>
                <a:latin typeface="+mj-lt"/>
              </a:rPr>
              <a:t>F</a:t>
            </a:r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armaceutuddannelsen</a:t>
            </a:r>
          </a:p>
          <a:p>
            <a:r>
              <a:rPr lang="da-DK" dirty="0">
                <a:solidFill>
                  <a:srgbClr val="464645"/>
                </a:solidFill>
                <a:latin typeface="+mj-lt"/>
              </a:rPr>
              <a:t>Ø</a:t>
            </a:r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konomi </a:t>
            </a:r>
            <a:endParaRPr lang="da-DK" dirty="0">
              <a:solidFill>
                <a:srgbClr val="464645"/>
              </a:solidFill>
              <a:latin typeface="+mj-lt"/>
            </a:endParaRPr>
          </a:p>
          <a:p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Jura</a:t>
            </a:r>
          </a:p>
          <a:p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Laborant</a:t>
            </a:r>
          </a:p>
          <a:p>
            <a:pPr marL="0" indent="0">
              <a:buNone/>
            </a:pPr>
            <a:r>
              <a:rPr lang="da-DK" dirty="0">
                <a:solidFill>
                  <a:schemeClr val="accent1"/>
                </a:solidFill>
                <a:latin typeface="+mj-lt"/>
              </a:rPr>
              <a:t>På skolens hjemmeside kan du se alle de uddannelser, Bioteknologi giver adgang til.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89064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81CBA2-8750-6F43-7CC5-0E8817DCA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8342"/>
            <a:ext cx="10515600" cy="1774371"/>
          </a:xfrm>
        </p:spPr>
        <p:txBody>
          <a:bodyPr>
            <a:normAutofit/>
          </a:bodyPr>
          <a:lstStyle/>
          <a:p>
            <a:pPr algn="ctr"/>
            <a:r>
              <a:rPr lang="da-DK" b="1" dirty="0"/>
              <a:t>Miljø og sundhed</a:t>
            </a:r>
            <a:br>
              <a:rPr lang="da-DK" sz="8000" b="1" dirty="0"/>
            </a:br>
            <a:r>
              <a:rPr lang="da-DK" sz="3600" b="1" dirty="0"/>
              <a:t>Studieretningsfagene er:</a:t>
            </a:r>
            <a:br>
              <a:rPr lang="da-DK" sz="3600" b="1" dirty="0"/>
            </a:br>
            <a:r>
              <a:rPr lang="da-DK" sz="3100" b="1" i="0" dirty="0">
                <a:solidFill>
                  <a:srgbClr val="70BF54"/>
                </a:solidFill>
                <a:effectLst/>
              </a:rPr>
              <a:t>Biologi </a:t>
            </a:r>
            <a:r>
              <a:rPr lang="da-DK" sz="3100" b="1" dirty="0">
                <a:solidFill>
                  <a:srgbClr val="70BF54"/>
                </a:solidFill>
              </a:rPr>
              <a:t>A og</a:t>
            </a:r>
            <a:r>
              <a:rPr lang="da-DK" sz="3100" b="1" i="0" dirty="0">
                <a:solidFill>
                  <a:srgbClr val="70BF54"/>
                </a:solidFill>
                <a:effectLst/>
              </a:rPr>
              <a:t> Kemi B</a:t>
            </a:r>
            <a:endParaRPr lang="da-DK" sz="3100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0104A30-DAA5-635C-BEBE-D5D464BBF7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050" y="2438400"/>
            <a:ext cx="11139121" cy="3515213"/>
          </a:xfrm>
        </p:spPr>
      </p:pic>
    </p:spTree>
    <p:extLst>
      <p:ext uri="{BB962C8B-B14F-4D97-AF65-F5344CB8AC3E}">
        <p14:creationId xmlns:p14="http://schemas.microsoft.com/office/powerpoint/2010/main" val="4215980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0E2E1D-FC58-A5D1-AEE9-E952C6BFD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3600" b="1" i="0" dirty="0">
                <a:solidFill>
                  <a:srgbClr val="70BF54"/>
                </a:solidFill>
                <a:effectLst/>
              </a:rPr>
              <a:t>Eksempler på særlige aktiviteter på studieretningen</a:t>
            </a:r>
            <a:endParaRPr lang="da-DK" sz="36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14B0C9-B0B6-1C5A-2A3F-ADFF9B2C6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Tværfagligt samarbejde (</a:t>
            </a:r>
            <a:r>
              <a:rPr lang="da-DK" dirty="0">
                <a:solidFill>
                  <a:srgbClr val="000000"/>
                </a:solidFill>
                <a:latin typeface="+mj-lt"/>
              </a:rPr>
              <a:t>Smertestillende, Rusmidler, Evolution, Vækst</a:t>
            </a: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Studieture til Firenze, Nice og Amsterdam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00000"/>
                </a:solidFill>
                <a:latin typeface="+mj-lt"/>
              </a:rPr>
              <a:t>Virksomhedsbesøg (DHI)</a:t>
            </a:r>
            <a:endParaRPr lang="da-DK" b="0" i="0" dirty="0">
              <a:solidFill>
                <a:srgbClr val="000000"/>
              </a:solidFill>
              <a:effectLst/>
              <a:latin typeface="+mj-l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Besøg på museer og institutioner f.eks. Farmaceutisk Institut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Foredrag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Tur i skoven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+mj-lt"/>
              </a:rPr>
              <a:t>Faglige besøg på f.eks. Den Blå Planet og Zoologisk Have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1046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AAF64C-A855-04C7-7275-F4FCFD931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a-DK" b="1" dirty="0"/>
              <a:t>Uddannelser der vil være oplagte at vælge -</a:t>
            </a:r>
            <a:br>
              <a:rPr lang="da-DK" b="1" dirty="0"/>
            </a:br>
            <a:r>
              <a:rPr lang="da-DK" sz="3100" b="1" dirty="0">
                <a:solidFill>
                  <a:schemeClr val="accent1"/>
                </a:solidFill>
              </a:rPr>
              <a:t>du skal dog være opmærksom på, at mange af de uddannelser kræver </a:t>
            </a:r>
            <a:br>
              <a:rPr lang="da-DK" sz="3100" b="1" dirty="0">
                <a:solidFill>
                  <a:schemeClr val="accent1"/>
                </a:solidFill>
              </a:rPr>
            </a:br>
            <a:r>
              <a:rPr lang="da-DK" sz="3100" b="1" dirty="0">
                <a:solidFill>
                  <a:schemeClr val="accent1"/>
                </a:solidFill>
              </a:rPr>
              <a:t>Matematik A og/eller Fysik 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ED2638-3E52-8DD8-17AD-E1E8EC83F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da-DK" dirty="0">
              <a:solidFill>
                <a:srgbClr val="464645"/>
              </a:solidFill>
              <a:latin typeface="GTWalsheim"/>
            </a:endParaRPr>
          </a:p>
          <a:p>
            <a:r>
              <a:rPr lang="da-DK" dirty="0">
                <a:solidFill>
                  <a:srgbClr val="464645"/>
                </a:solidFill>
                <a:latin typeface="+mj-lt"/>
              </a:rPr>
              <a:t>N</a:t>
            </a:r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aturvidenskabelige studier på universitetet </a:t>
            </a:r>
          </a:p>
          <a:p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Danmarks Tekniske Universitet (DTU)</a:t>
            </a:r>
          </a:p>
          <a:p>
            <a:r>
              <a:rPr lang="da-DK" dirty="0">
                <a:solidFill>
                  <a:srgbClr val="464645"/>
                </a:solidFill>
                <a:latin typeface="+mj-lt"/>
              </a:rPr>
              <a:t>M</a:t>
            </a:r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edicin (lægevidenskab) </a:t>
            </a:r>
          </a:p>
          <a:p>
            <a:r>
              <a:rPr lang="da-DK" dirty="0">
                <a:solidFill>
                  <a:srgbClr val="464645"/>
                </a:solidFill>
                <a:latin typeface="+mj-lt"/>
              </a:rPr>
              <a:t>F</a:t>
            </a:r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armaceutuddannelsen</a:t>
            </a:r>
          </a:p>
          <a:p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Sygeplejerske</a:t>
            </a:r>
          </a:p>
          <a:p>
            <a:r>
              <a:rPr lang="da-DK" b="0" i="0" dirty="0">
                <a:solidFill>
                  <a:srgbClr val="464645"/>
                </a:solidFill>
                <a:effectLst/>
                <a:latin typeface="+mj-lt"/>
              </a:rPr>
              <a:t>Laborant</a:t>
            </a:r>
          </a:p>
          <a:p>
            <a:pPr marL="0" indent="0">
              <a:buNone/>
            </a:pPr>
            <a:endParaRPr lang="da-DK" b="0" i="0" dirty="0">
              <a:solidFill>
                <a:srgbClr val="464645"/>
              </a:solidFill>
              <a:effectLst/>
              <a:latin typeface="GTWalsheim"/>
            </a:endParaRPr>
          </a:p>
          <a:p>
            <a:pPr marL="0" indent="0">
              <a:buNone/>
            </a:pPr>
            <a:r>
              <a:rPr lang="da-DK" dirty="0">
                <a:solidFill>
                  <a:schemeClr val="accent1"/>
                </a:solidFill>
                <a:latin typeface="+mj-lt"/>
              </a:rPr>
              <a:t>På skolens hjemmeside kan du se alle de uddannelser, Miljø og sundhed giver adgang til.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51719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0BE6C223-CA20-6A4E-8366-D984BB1D3DAA}"/>
              </a:ext>
            </a:extLst>
          </p:cNvPr>
          <p:cNvSpPr txBox="1"/>
          <p:nvPr/>
        </p:nvSpPr>
        <p:spPr>
          <a:xfrm>
            <a:off x="1930304" y="1044026"/>
            <a:ext cx="32351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/>
              <a:t>Miljø og sundhed 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A798062D-2D0B-FC49-8791-35F1D041621C}"/>
              </a:ext>
            </a:extLst>
          </p:cNvPr>
          <p:cNvSpPr txBox="1"/>
          <p:nvPr/>
        </p:nvSpPr>
        <p:spPr>
          <a:xfrm>
            <a:off x="6960097" y="1044026"/>
            <a:ext cx="2337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/>
              <a:t>Bioteknologi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C30C920D-3304-8E48-9C9E-FCE9D6EB8DA0}"/>
              </a:ext>
            </a:extLst>
          </p:cNvPr>
          <p:cNvSpPr txBox="1"/>
          <p:nvPr/>
        </p:nvSpPr>
        <p:spPr>
          <a:xfrm>
            <a:off x="1947158" y="1700808"/>
            <a:ext cx="41488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/>
              <a:t>Mat B + </a:t>
            </a:r>
            <a:r>
              <a:rPr lang="da-DK" sz="2400" dirty="0" err="1"/>
              <a:t>Fys</a:t>
            </a:r>
            <a:r>
              <a:rPr lang="da-DK" sz="2400" dirty="0"/>
              <a:t> 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dirty="0"/>
              <a:t>Kemi og Biologi er to forskellige fag med to forskellige lærere og to forskellige bøger. Dog meget samarbejde.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dirty="0"/>
              <a:t>Skriftlig eksamen i Biologi 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dirty="0"/>
              <a:t>Kræver man hæver mat B til A for at kunne læse f. eks medicin.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0B11F171-BA2C-E647-8DFD-5C3C99EABA23}"/>
              </a:ext>
            </a:extLst>
          </p:cNvPr>
          <p:cNvSpPr txBox="1"/>
          <p:nvPr/>
        </p:nvSpPr>
        <p:spPr>
          <a:xfrm>
            <a:off x="6512802" y="1700808"/>
            <a:ext cx="316835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dirty="0"/>
              <a:t>Mat A + </a:t>
            </a:r>
            <a:r>
              <a:rPr lang="da-DK" sz="2400" dirty="0" err="1"/>
              <a:t>Fys</a:t>
            </a:r>
            <a:r>
              <a:rPr lang="da-DK" sz="2400" dirty="0"/>
              <a:t> 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dirty="0"/>
              <a:t>Ét samlet fag som hedder bioteknologi med én lærer og typisk én bog.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dirty="0"/>
              <a:t>Skriftlig eksamen i Bioteknologi 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dirty="0"/>
              <a:t>Målrettet medicinstudiet eller lign.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400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88F37079-9574-A64D-B37E-F648A1FEA4A6}"/>
              </a:ext>
            </a:extLst>
          </p:cNvPr>
          <p:cNvSpPr txBox="1"/>
          <p:nvPr/>
        </p:nvSpPr>
        <p:spPr>
          <a:xfrm>
            <a:off x="1735123" y="364484"/>
            <a:ext cx="299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dirty="0"/>
              <a:t>Forskelle mellem</a:t>
            </a:r>
          </a:p>
        </p:txBody>
      </p:sp>
    </p:spTree>
    <p:extLst>
      <p:ext uri="{BB962C8B-B14F-4D97-AF65-F5344CB8AC3E}">
        <p14:creationId xmlns:p14="http://schemas.microsoft.com/office/powerpoint/2010/main" val="2844471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35FAEA-B847-A150-F43F-3F56C7FCFD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0482" y="2140672"/>
            <a:ext cx="9144000" cy="2387600"/>
          </a:xfrm>
        </p:spPr>
        <p:txBody>
          <a:bodyPr/>
          <a:lstStyle/>
          <a:p>
            <a:r>
              <a:rPr lang="da-DK" dirty="0"/>
              <a:t>Forskellen mellem fag og niveauer</a:t>
            </a:r>
          </a:p>
        </p:txBody>
      </p:sp>
    </p:spTree>
    <p:extLst>
      <p:ext uri="{BB962C8B-B14F-4D97-AF65-F5344CB8AC3E}">
        <p14:creationId xmlns:p14="http://schemas.microsoft.com/office/powerpoint/2010/main" val="3153518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0AFBE9F9-C42C-9D4C-9A87-DA6C6CE7784E}"/>
              </a:ext>
            </a:extLst>
          </p:cNvPr>
          <p:cNvSpPr/>
          <p:nvPr/>
        </p:nvSpPr>
        <p:spPr>
          <a:xfrm>
            <a:off x="1964474" y="1057973"/>
            <a:ext cx="4131527" cy="3696629"/>
          </a:xfrm>
          <a:prstGeom prst="ellipse">
            <a:avLst/>
          </a:prstGeom>
          <a:solidFill>
            <a:srgbClr val="34FF0D">
              <a:alpha val="6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B99BA8D2-014E-6E49-8C0D-A99415BA5385}"/>
              </a:ext>
            </a:extLst>
          </p:cNvPr>
          <p:cNvSpPr/>
          <p:nvPr/>
        </p:nvSpPr>
        <p:spPr>
          <a:xfrm>
            <a:off x="5763136" y="1316864"/>
            <a:ext cx="3398334" cy="3191780"/>
          </a:xfrm>
          <a:prstGeom prst="ellipse">
            <a:avLst/>
          </a:prstGeom>
          <a:solidFill>
            <a:schemeClr val="accent5">
              <a:lumMod val="75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4AE0D6D7-F314-A148-953B-C6DDE3F5EBB9}"/>
              </a:ext>
            </a:extLst>
          </p:cNvPr>
          <p:cNvSpPr/>
          <p:nvPr/>
        </p:nvSpPr>
        <p:spPr>
          <a:xfrm>
            <a:off x="2284267" y="2055787"/>
            <a:ext cx="6850358" cy="3796937"/>
          </a:xfrm>
          <a:prstGeom prst="ellipse">
            <a:avLst/>
          </a:prstGeom>
          <a:solidFill>
            <a:srgbClr val="54FFEE">
              <a:alpha val="6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3E629222-7519-7E43-8C38-A4F2131E1D9B}"/>
              </a:ext>
            </a:extLst>
          </p:cNvPr>
          <p:cNvSpPr txBox="1"/>
          <p:nvPr/>
        </p:nvSpPr>
        <p:spPr>
          <a:xfrm>
            <a:off x="2602587" y="1633354"/>
            <a:ext cx="7174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Økologi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2A41C0DA-BA52-FA4F-A2F8-3078EC9AA399}"/>
              </a:ext>
            </a:extLst>
          </p:cNvPr>
          <p:cNvSpPr txBox="1"/>
          <p:nvPr/>
        </p:nvSpPr>
        <p:spPr>
          <a:xfrm>
            <a:off x="3620203" y="1346587"/>
            <a:ext cx="121328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Økotoksikologi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D2F280FA-2AF7-CD44-956E-D29F4173CB06}"/>
              </a:ext>
            </a:extLst>
          </p:cNvPr>
          <p:cNvSpPr txBox="1"/>
          <p:nvPr/>
        </p:nvSpPr>
        <p:spPr>
          <a:xfrm>
            <a:off x="2133834" y="2230747"/>
            <a:ext cx="13892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Evolutionsbiologi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1DAD0401-72AD-C347-A5F5-A3F8E1B02599}"/>
              </a:ext>
            </a:extLst>
          </p:cNvPr>
          <p:cNvSpPr txBox="1"/>
          <p:nvPr/>
        </p:nvSpPr>
        <p:spPr>
          <a:xfrm>
            <a:off x="3517935" y="1810534"/>
            <a:ext cx="149085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Populationsbiologi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059F2102-DD1E-1A45-B078-DF63558B78D1}"/>
              </a:ext>
            </a:extLst>
          </p:cNvPr>
          <p:cNvSpPr txBox="1"/>
          <p:nvPr/>
        </p:nvSpPr>
        <p:spPr>
          <a:xfrm>
            <a:off x="4466260" y="2336245"/>
            <a:ext cx="123950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Nervesystemet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1D8FD6E0-3BA2-914D-AEF9-03F9D0082930}"/>
              </a:ext>
            </a:extLst>
          </p:cNvPr>
          <p:cNvSpPr txBox="1"/>
          <p:nvPr/>
        </p:nvSpPr>
        <p:spPr>
          <a:xfrm>
            <a:off x="3459981" y="2632083"/>
            <a:ext cx="10701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Biodiversitet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AFDAB6A8-46A2-3542-9C2C-CDE13F6F9CF3}"/>
              </a:ext>
            </a:extLst>
          </p:cNvPr>
          <p:cNvSpPr txBox="1"/>
          <p:nvPr/>
        </p:nvSpPr>
        <p:spPr>
          <a:xfrm>
            <a:off x="3030530" y="3074641"/>
            <a:ext cx="1483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Hormonregulering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860ABE95-419E-1444-8D7E-87BA8FDE0E74}"/>
              </a:ext>
            </a:extLst>
          </p:cNvPr>
          <p:cNvSpPr txBox="1"/>
          <p:nvPr/>
        </p:nvSpPr>
        <p:spPr>
          <a:xfrm>
            <a:off x="4782200" y="2729485"/>
            <a:ext cx="10763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Mikrobiologi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579169C2-57EE-B148-A764-FB07C24C97AB}"/>
              </a:ext>
            </a:extLst>
          </p:cNvPr>
          <p:cNvSpPr txBox="1"/>
          <p:nvPr/>
        </p:nvSpPr>
        <p:spPr>
          <a:xfrm>
            <a:off x="2728055" y="3590326"/>
            <a:ext cx="113858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Bioinformatik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4DCA1584-ABE0-ED4D-9E24-1405DE4D7DEA}"/>
              </a:ext>
            </a:extLst>
          </p:cNvPr>
          <p:cNvSpPr txBox="1"/>
          <p:nvPr/>
        </p:nvSpPr>
        <p:spPr>
          <a:xfrm>
            <a:off x="4555542" y="3225169"/>
            <a:ext cx="112697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Genteknologi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433C28A8-CDAA-FB4C-88D2-B2D48493BAA8}"/>
              </a:ext>
            </a:extLst>
          </p:cNvPr>
          <p:cNvSpPr txBox="1"/>
          <p:nvPr/>
        </p:nvSpPr>
        <p:spPr>
          <a:xfrm>
            <a:off x="4362635" y="3702824"/>
            <a:ext cx="79380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Fysiologi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3D762FBD-DA5E-3D43-8FD1-67A9A2EC5CC0}"/>
              </a:ext>
            </a:extLst>
          </p:cNvPr>
          <p:cNvSpPr txBox="1"/>
          <p:nvPr/>
        </p:nvSpPr>
        <p:spPr>
          <a:xfrm>
            <a:off x="3517933" y="3997946"/>
            <a:ext cx="131651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Immunsystemet</a:t>
            </a: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F7D1E4A0-E443-AC42-B41C-A4275083F1B4}"/>
              </a:ext>
            </a:extLst>
          </p:cNvPr>
          <p:cNvSpPr txBox="1"/>
          <p:nvPr/>
        </p:nvSpPr>
        <p:spPr>
          <a:xfrm>
            <a:off x="5107885" y="3622767"/>
            <a:ext cx="73353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Genetik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340C82FD-058B-724C-BEAD-7B36A8A35DBE}"/>
              </a:ext>
            </a:extLst>
          </p:cNvPr>
          <p:cNvSpPr txBox="1"/>
          <p:nvPr/>
        </p:nvSpPr>
        <p:spPr>
          <a:xfrm>
            <a:off x="3932364" y="4903061"/>
            <a:ext cx="11167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Enzymkinetik</a:t>
            </a:r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7BBD5E83-E2E3-6A4C-954A-27827E1A8D6B}"/>
              </a:ext>
            </a:extLst>
          </p:cNvPr>
          <p:cNvSpPr txBox="1"/>
          <p:nvPr/>
        </p:nvSpPr>
        <p:spPr>
          <a:xfrm>
            <a:off x="3794548" y="4332753"/>
            <a:ext cx="79226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Enzymer</a:t>
            </a:r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0D54F9ED-7845-5A48-9DE8-52D991FDB403}"/>
              </a:ext>
            </a:extLst>
          </p:cNvPr>
          <p:cNvSpPr txBox="1"/>
          <p:nvPr/>
        </p:nvSpPr>
        <p:spPr>
          <a:xfrm>
            <a:off x="4804925" y="5343554"/>
            <a:ext cx="13339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Sekvens-analyse</a:t>
            </a:r>
          </a:p>
        </p:txBody>
      </p:sp>
      <p:sp>
        <p:nvSpPr>
          <p:cNvPr id="21" name="Tekstfelt 20">
            <a:extLst>
              <a:ext uri="{FF2B5EF4-FFF2-40B4-BE49-F238E27FC236}">
                <a16:creationId xmlns:a16="http://schemas.microsoft.com/office/drawing/2014/main" id="{3B1985AE-0D9A-6C4A-9BE6-F81B9CAB002B}"/>
              </a:ext>
            </a:extLst>
          </p:cNvPr>
          <p:cNvSpPr txBox="1"/>
          <p:nvPr/>
        </p:nvSpPr>
        <p:spPr>
          <a:xfrm>
            <a:off x="5370893" y="4461390"/>
            <a:ext cx="141737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Molekylærbiologi</a:t>
            </a: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D50D2A81-9FBA-4540-92F8-9A2C127F130A}"/>
              </a:ext>
            </a:extLst>
          </p:cNvPr>
          <p:cNvSpPr txBox="1"/>
          <p:nvPr/>
        </p:nvSpPr>
        <p:spPr>
          <a:xfrm>
            <a:off x="6164384" y="5052094"/>
            <a:ext cx="106766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Bioteknologi</a:t>
            </a:r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DAAB5392-E9D9-FF48-902B-24C0A28332D1}"/>
              </a:ext>
            </a:extLst>
          </p:cNvPr>
          <p:cNvSpPr txBox="1"/>
          <p:nvPr/>
        </p:nvSpPr>
        <p:spPr>
          <a:xfrm>
            <a:off x="6589067" y="1681336"/>
            <a:ext cx="156068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Reaktionshastighed</a:t>
            </a:r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169C0EDC-C133-E342-8674-30F98530798A}"/>
              </a:ext>
            </a:extLst>
          </p:cNvPr>
          <p:cNvSpPr txBox="1"/>
          <p:nvPr/>
        </p:nvSpPr>
        <p:spPr>
          <a:xfrm>
            <a:off x="7504096" y="2099800"/>
            <a:ext cx="140153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Stofidentifikation</a:t>
            </a:r>
          </a:p>
        </p:txBody>
      </p:sp>
      <p:sp>
        <p:nvSpPr>
          <p:cNvPr id="25" name="Tekstfelt 24">
            <a:extLst>
              <a:ext uri="{FF2B5EF4-FFF2-40B4-BE49-F238E27FC236}">
                <a16:creationId xmlns:a16="http://schemas.microsoft.com/office/drawing/2014/main" id="{B5565C9D-D16C-8E4D-9B6C-12BE264C99FF}"/>
              </a:ext>
            </a:extLst>
          </p:cNvPr>
          <p:cNvSpPr txBox="1"/>
          <p:nvPr/>
        </p:nvSpPr>
        <p:spPr>
          <a:xfrm>
            <a:off x="6269908" y="2518795"/>
            <a:ext cx="172611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Det periodiske system</a:t>
            </a:r>
          </a:p>
        </p:txBody>
      </p:sp>
      <p:sp>
        <p:nvSpPr>
          <p:cNvPr id="26" name="Tekstfelt 25">
            <a:extLst>
              <a:ext uri="{FF2B5EF4-FFF2-40B4-BE49-F238E27FC236}">
                <a16:creationId xmlns:a16="http://schemas.microsoft.com/office/drawing/2014/main" id="{D106E3EF-60DB-1B4A-8A00-0363974FF8E8}"/>
              </a:ext>
            </a:extLst>
          </p:cNvPr>
          <p:cNvSpPr txBox="1"/>
          <p:nvPr/>
        </p:nvSpPr>
        <p:spPr>
          <a:xfrm>
            <a:off x="6202871" y="2976304"/>
            <a:ext cx="152407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Mængdeberegning</a:t>
            </a:r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1EB36790-D153-9E4C-B319-B5C573445094}"/>
              </a:ext>
            </a:extLst>
          </p:cNvPr>
          <p:cNvSpPr txBox="1"/>
          <p:nvPr/>
        </p:nvSpPr>
        <p:spPr>
          <a:xfrm>
            <a:off x="7913166" y="2873206"/>
            <a:ext cx="7120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 err="1"/>
              <a:t>Isomeri</a:t>
            </a:r>
            <a:endParaRPr lang="da-DK" sz="1350" dirty="0"/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FE5B3940-8CFE-A54A-8A8A-D3E98031AB80}"/>
              </a:ext>
            </a:extLst>
          </p:cNvPr>
          <p:cNvSpPr txBox="1"/>
          <p:nvPr/>
        </p:nvSpPr>
        <p:spPr>
          <a:xfrm>
            <a:off x="8152541" y="3333042"/>
            <a:ext cx="89351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 err="1"/>
              <a:t>Ligevægte</a:t>
            </a:r>
            <a:endParaRPr lang="da-DK" sz="1350" dirty="0"/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6283A103-FB38-0D47-B553-0B174E90EBFB}"/>
              </a:ext>
            </a:extLst>
          </p:cNvPr>
          <p:cNvSpPr txBox="1"/>
          <p:nvPr/>
        </p:nvSpPr>
        <p:spPr>
          <a:xfrm>
            <a:off x="6293491" y="3537862"/>
            <a:ext cx="160217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Syre-basereaktioner</a:t>
            </a:r>
          </a:p>
        </p:txBody>
      </p:sp>
      <p:sp>
        <p:nvSpPr>
          <p:cNvPr id="30" name="Tekstfelt 29">
            <a:extLst>
              <a:ext uri="{FF2B5EF4-FFF2-40B4-BE49-F238E27FC236}">
                <a16:creationId xmlns:a16="http://schemas.microsoft.com/office/drawing/2014/main" id="{80567B18-792D-4340-93BC-5FFB4E42D6CD}"/>
              </a:ext>
            </a:extLst>
          </p:cNvPr>
          <p:cNvSpPr txBox="1"/>
          <p:nvPr/>
        </p:nvSpPr>
        <p:spPr>
          <a:xfrm>
            <a:off x="6555611" y="3892273"/>
            <a:ext cx="191385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350" dirty="0"/>
              <a:t>Uorganisk/organisk kemi</a:t>
            </a:r>
          </a:p>
        </p:txBody>
      </p:sp>
      <p:sp>
        <p:nvSpPr>
          <p:cNvPr id="31" name="Tekstfelt 30">
            <a:extLst>
              <a:ext uri="{FF2B5EF4-FFF2-40B4-BE49-F238E27FC236}">
                <a16:creationId xmlns:a16="http://schemas.microsoft.com/office/drawing/2014/main" id="{0349D092-CF7F-4749-AF9C-37FDCF545D55}"/>
              </a:ext>
            </a:extLst>
          </p:cNvPr>
          <p:cNvSpPr txBox="1"/>
          <p:nvPr/>
        </p:nvSpPr>
        <p:spPr>
          <a:xfrm>
            <a:off x="8851290" y="1303687"/>
            <a:ext cx="848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Kemi B</a:t>
            </a:r>
          </a:p>
        </p:txBody>
      </p:sp>
      <p:sp>
        <p:nvSpPr>
          <p:cNvPr id="32" name="Tekstfelt 31">
            <a:extLst>
              <a:ext uri="{FF2B5EF4-FFF2-40B4-BE49-F238E27FC236}">
                <a16:creationId xmlns:a16="http://schemas.microsoft.com/office/drawing/2014/main" id="{7DB5430A-2BDB-2342-9D52-9FCBB76C53F9}"/>
              </a:ext>
            </a:extLst>
          </p:cNvPr>
          <p:cNvSpPr txBox="1"/>
          <p:nvPr/>
        </p:nvSpPr>
        <p:spPr>
          <a:xfrm>
            <a:off x="1825356" y="1133302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Biologi A</a:t>
            </a:r>
          </a:p>
        </p:txBody>
      </p:sp>
      <p:sp>
        <p:nvSpPr>
          <p:cNvPr id="33" name="Tekstfelt 32">
            <a:extLst>
              <a:ext uri="{FF2B5EF4-FFF2-40B4-BE49-F238E27FC236}">
                <a16:creationId xmlns:a16="http://schemas.microsoft.com/office/drawing/2014/main" id="{6A127254-A2E0-DD46-A070-CE2EF86E9422}"/>
              </a:ext>
            </a:extLst>
          </p:cNvPr>
          <p:cNvSpPr txBox="1"/>
          <p:nvPr/>
        </p:nvSpPr>
        <p:spPr>
          <a:xfrm>
            <a:off x="8519441" y="5273916"/>
            <a:ext cx="1581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Bioteknologi A</a:t>
            </a:r>
          </a:p>
        </p:txBody>
      </p:sp>
    </p:spTree>
    <p:extLst>
      <p:ext uri="{BB962C8B-B14F-4D97-AF65-F5344CB8AC3E}">
        <p14:creationId xmlns:p14="http://schemas.microsoft.com/office/powerpoint/2010/main" val="3663817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269AA477-750D-4BA1-A6C6-279DB4DC0F01}"/>
              </a:ext>
            </a:extLst>
          </p:cNvPr>
          <p:cNvSpPr txBox="1"/>
          <p:nvPr/>
        </p:nvSpPr>
        <p:spPr>
          <a:xfrm>
            <a:off x="2423592" y="260649"/>
            <a:ext cx="3925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dirty="0">
                <a:solidFill>
                  <a:srgbClr val="7030A0"/>
                </a:solidFill>
              </a:rPr>
              <a:t>Forskel på fysik C og B 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7338DFDF-F2BB-46A1-A09C-20120A430A11}"/>
              </a:ext>
            </a:extLst>
          </p:cNvPr>
          <p:cNvSpPr txBox="1"/>
          <p:nvPr/>
        </p:nvSpPr>
        <p:spPr>
          <a:xfrm>
            <a:off x="4295800" y="1076944"/>
            <a:ext cx="643778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/>
              <a:t>Fysik C er </a:t>
            </a:r>
            <a:r>
              <a:rPr lang="da-DK" sz="2000" dirty="0" err="1"/>
              <a:t>almendannende</a:t>
            </a:r>
            <a:r>
              <a:rPr lang="da-DK" sz="2000" dirty="0"/>
              <a:t>. Emnerne omfatter: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2000" dirty="0"/>
              <a:t>Bølger, lys og lyd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2000" dirty="0"/>
              <a:t>Energi, energiomdannelse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2000" dirty="0"/>
              <a:t>Atomer, meget grundlæggende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2000" dirty="0"/>
              <a:t>Fysikkens verdensbillede, vores placering i Universet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2000" dirty="0"/>
              <a:t>Valgfrit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14A905E0-07E4-47F7-B8CC-2ED8BB129966}"/>
              </a:ext>
            </a:extLst>
          </p:cNvPr>
          <p:cNvSpPr txBox="1"/>
          <p:nvPr/>
        </p:nvSpPr>
        <p:spPr>
          <a:xfrm>
            <a:off x="2670436" y="3501009"/>
            <a:ext cx="5410968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/>
              <a:t>Fysik B er studieforberedende. Emnerne omfatter: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2000" dirty="0"/>
              <a:t>Alt fra fysik C + lidt til i nogle emner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2000" dirty="0"/>
              <a:t>Kernefysik, radioaktivitet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2000" dirty="0"/>
              <a:t>Bevægelse og kræfter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2000" dirty="0"/>
              <a:t>Tryk og gasser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2000" dirty="0"/>
              <a:t>Elektriske kredsløb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2000" dirty="0"/>
              <a:t>Valgfrit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a-DK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2000" dirty="0"/>
              <a:t>Mere matematik, flere eksperimenter</a:t>
            </a:r>
          </a:p>
          <a:p>
            <a:endParaRPr lang="da-DK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5C6B7A8-710B-4998-ABEA-7251BB53CD06}"/>
              </a:ext>
            </a:extLst>
          </p:cNvPr>
          <p:cNvSpPr/>
          <p:nvPr/>
        </p:nvSpPr>
        <p:spPr>
          <a:xfrm>
            <a:off x="5375920" y="991090"/>
            <a:ext cx="1872208" cy="5847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7AEFEE4-DC38-4883-8F9C-AE531D201BEA}"/>
              </a:ext>
            </a:extLst>
          </p:cNvPr>
          <p:cNvSpPr/>
          <p:nvPr/>
        </p:nvSpPr>
        <p:spPr>
          <a:xfrm>
            <a:off x="3575720" y="3403675"/>
            <a:ext cx="2304256" cy="5847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032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1ab4c7-dfe2-4ed4-a3af-a74ffc9a304a" xsi:nil="true"/>
    <lcf76f155ced4ddcb4097134ff3c332f xmlns="1ad290e8-a21b-4645-9e4c-c4474c728a9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9B744BBAAA9249ADF8B65BE66023E3" ma:contentTypeVersion="14" ma:contentTypeDescription="Opret et nyt dokument." ma:contentTypeScope="" ma:versionID="1e8ff1f88d5d7d6dbe38287da8e80cc6">
  <xsd:schema xmlns:xsd="http://www.w3.org/2001/XMLSchema" xmlns:xs="http://www.w3.org/2001/XMLSchema" xmlns:p="http://schemas.microsoft.com/office/2006/metadata/properties" xmlns:ns2="1ad290e8-a21b-4645-9e4c-c4474c728a9f" xmlns:ns3="6b1ab4c7-dfe2-4ed4-a3af-a74ffc9a304a" targetNamespace="http://schemas.microsoft.com/office/2006/metadata/properties" ma:root="true" ma:fieldsID="0b81e2e4c48200ef5aedd21197d4f1f1" ns2:_="" ns3:_="">
    <xsd:import namespace="1ad290e8-a21b-4645-9e4c-c4474c728a9f"/>
    <xsd:import namespace="6b1ab4c7-dfe2-4ed4-a3af-a74ffc9a304a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d290e8-a21b-4645-9e4c-c4474c728a9f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Billedmærker" ma:readOnly="false" ma:fieldId="{5cf76f15-5ced-4ddc-b409-7134ff3c332f}" ma:taxonomyMulti="true" ma:sspId="c24d2212-d791-43f0-9863-69669b5599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1ab4c7-dfe2-4ed4-a3af-a74ffc9a304a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438fa9d-2f4a-4035-828d-529b5b7911fc}" ma:internalName="TaxCatchAll" ma:showField="CatchAllData" ma:web="6b1ab4c7-dfe2-4ed4-a3af-a74ffc9a30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92E13C-E946-440A-B3EF-440F746B264F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6b1ab4c7-dfe2-4ed4-a3af-a74ffc9a304a"/>
    <ds:schemaRef ds:uri="1ad290e8-a21b-4645-9e4c-c4474c728a9f"/>
  </ds:schemaRefs>
</ds:datastoreItem>
</file>

<file path=customXml/itemProps2.xml><?xml version="1.0" encoding="utf-8"?>
<ds:datastoreItem xmlns:ds="http://schemas.openxmlformats.org/officeDocument/2006/customXml" ds:itemID="{1D181477-5066-4D74-A4F0-6FD494D571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d290e8-a21b-4645-9e4c-c4474c728a9f"/>
    <ds:schemaRef ds:uri="6b1ab4c7-dfe2-4ed4-a3af-a74ffc9a30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6ECB196-1FD8-4125-BFE8-5C508B0DC6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</TotalTime>
  <Words>625</Words>
  <Application>Microsoft Macintosh PowerPoint</Application>
  <PresentationFormat>Widescreen</PresentationFormat>
  <Paragraphs>126</Paragraphs>
  <Slides>15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GTWalsheim</vt:lpstr>
      <vt:lpstr>Office-tema</vt:lpstr>
      <vt:lpstr>   Studieretningspræsentationer efterår 2025 Naturvidenskab</vt:lpstr>
      <vt:lpstr>Naturvidenskabelige studieretninger</vt:lpstr>
      <vt:lpstr> Naturvidenskab og teknologi Studieretningsfagene er:  Matematik A, Fysik B og Kemi B</vt:lpstr>
      <vt:lpstr>Eksempler på særlige aktiviteter på studieretningen </vt:lpstr>
      <vt:lpstr>Uddannelser du får adgang til</vt:lpstr>
      <vt:lpstr>Bioteknologi  Studieretningsfagene er:  Matematik A, Bioteknologi A og Fysik B</vt:lpstr>
      <vt:lpstr>Eksempler på særlige aktiviteter på studieretningen</vt:lpstr>
      <vt:lpstr>Uddannelser du får adgang til</vt:lpstr>
      <vt:lpstr>Miljø og sundhed Studieretningsfagene er: Biologi A og Kemi B</vt:lpstr>
      <vt:lpstr>Eksempler på særlige aktiviteter på studieretningen</vt:lpstr>
      <vt:lpstr>Uddannelser der vil være oplagte at vælge - du skal dog være opmærksom på, at mange af de uddannelser kræver  Matematik A og/eller Fysik B</vt:lpstr>
      <vt:lpstr>PowerPoint-præsentation</vt:lpstr>
      <vt:lpstr>Forskellen mellem fag og niveauer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Studieretningspræsentationer efterår 2023 Naturvidenskab</dc:title>
  <dc:creator>Ulla Stampe Jakobsen</dc:creator>
  <cp:lastModifiedBy>Julie Sofie Kofod-Jensen</cp:lastModifiedBy>
  <cp:revision>8</cp:revision>
  <dcterms:created xsi:type="dcterms:W3CDTF">2023-09-04T10:41:27Z</dcterms:created>
  <dcterms:modified xsi:type="dcterms:W3CDTF">2025-09-17T06:28:53Z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0x0101005F9B744BBAAA9249ADF8B65BE66023E3</vt:lpwstr>
  </property>
</Properties>
</file>