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60" r:id="rId6"/>
    <p:sldId id="258" r:id="rId7"/>
    <p:sldId id="257" r:id="rId8"/>
    <p:sldId id="261" r:id="rId9"/>
    <p:sldId id="259"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F59F93-1D1C-6249-8419-ABD0343FEA24}" v="366" dt="2025-11-18T10:04:10.786"/>
    <p1510:client id="{532AF3CD-F526-394D-8657-7B8A23337ED2}" v="409" dt="2025-11-18T10:22:26.584"/>
    <p1510:client id="{BEA03CAD-6843-41B8-8F56-AC900166CBC6}" v="2506" dt="2025-11-18T10:06:29.78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364"/>
    <p:restoredTop sz="94613"/>
  </p:normalViewPr>
  <p:slideViewPr>
    <p:cSldViewPr snapToGrid="0">
      <p:cViewPr varScale="1">
        <p:scale>
          <a:sx n="119" d="100"/>
          <a:sy n="119" d="100"/>
        </p:scale>
        <p:origin x="216"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4C9D38-625C-1B48-9D1F-E57462156A49}" type="datetimeFigureOut">
              <a:rPr lang="da-DK" smtClean="0"/>
              <a:t>18.11.2025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0CEC29-0AFD-1B46-8A0F-FDAF88021679}" type="slidenum">
              <a:rPr lang="da-DK" smtClean="0"/>
              <a:t>‹nr.›</a:t>
            </a:fld>
            <a:endParaRPr lang="da-DK"/>
          </a:p>
        </p:txBody>
      </p:sp>
    </p:spTree>
    <p:extLst>
      <p:ext uri="{BB962C8B-B14F-4D97-AF65-F5344CB8AC3E}">
        <p14:creationId xmlns:p14="http://schemas.microsoft.com/office/powerpoint/2010/main" val="249640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a:p>
        </p:txBody>
      </p:sp>
      <p:sp>
        <p:nvSpPr>
          <p:cNvPr id="4" name="Pladsholder til slidenummer 3"/>
          <p:cNvSpPr>
            <a:spLocks noGrp="1"/>
          </p:cNvSpPr>
          <p:nvPr>
            <p:ph type="sldNum" sz="quarter" idx="5"/>
          </p:nvPr>
        </p:nvSpPr>
        <p:spPr/>
        <p:txBody>
          <a:bodyPr/>
          <a:lstStyle/>
          <a:p>
            <a:fld id="{BD0CEC29-0AFD-1B46-8A0F-FDAF88021679}" type="slidenum">
              <a:rPr lang="da-DK" smtClean="0"/>
              <a:t>1</a:t>
            </a:fld>
            <a:endParaRPr lang="da-DK"/>
          </a:p>
        </p:txBody>
      </p:sp>
    </p:spTree>
    <p:extLst>
      <p:ext uri="{BB962C8B-B14F-4D97-AF65-F5344CB8AC3E}">
        <p14:creationId xmlns:p14="http://schemas.microsoft.com/office/powerpoint/2010/main" val="6066140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a:t>I 1536 blev reformationen officielt indført i </a:t>
            </a:r>
            <a:r>
              <a:rPr lang="da-DK" err="1"/>
              <a:t>danmark</a:t>
            </a:r>
            <a:r>
              <a:rPr lang="da-DK"/>
              <a:t>, der var ændring fra den katolske tro idet kirken nu var frakoblet fra magten og den magt som kirken havde var blevet givet til  staten. På dette tidspunkt var </a:t>
            </a:r>
            <a:r>
              <a:rPr lang="da-DK" err="1"/>
              <a:t>kristian</a:t>
            </a:r>
            <a:r>
              <a:rPr lang="da-DK"/>
              <a:t> den 4. konge og han havde en rigtig stor frygt af hekse fordi han mente at hvis de ikke blev straffet og fjeret fra samfundet ville hele samfundet blive straffet. Hekse var ikke altid set som dårlige </a:t>
            </a:r>
            <a:r>
              <a:rPr lang="da-DK" err="1"/>
              <a:t>alligvel</a:t>
            </a:r>
            <a:r>
              <a:rPr lang="da-DK"/>
              <a:t>, man </a:t>
            </a:r>
            <a:r>
              <a:rPr lang="da-DK" err="1"/>
              <a:t>seperer</a:t>
            </a:r>
            <a:r>
              <a:rPr lang="da-DK"/>
              <a:t> på hvid og sort magi, man mente hvid magi som for eksempel hjalp samfundet og kunne helbrede ville være okay mens sort magi ville være ting som forbandelser de var ikke tilladt.</a:t>
            </a:r>
          </a:p>
        </p:txBody>
      </p:sp>
      <p:sp>
        <p:nvSpPr>
          <p:cNvPr id="4" name="Pladsholder til slidenummer 3"/>
          <p:cNvSpPr>
            <a:spLocks noGrp="1"/>
          </p:cNvSpPr>
          <p:nvPr>
            <p:ph type="sldNum" sz="quarter" idx="5"/>
          </p:nvPr>
        </p:nvSpPr>
        <p:spPr/>
        <p:txBody>
          <a:bodyPr/>
          <a:lstStyle/>
          <a:p>
            <a:fld id="{BD0CEC29-0AFD-1B46-8A0F-FDAF88021679}" type="slidenum">
              <a:rPr lang="da-DK" smtClean="0"/>
              <a:t>2</a:t>
            </a:fld>
            <a:endParaRPr lang="da-DK"/>
          </a:p>
        </p:txBody>
      </p:sp>
    </p:spTree>
    <p:extLst>
      <p:ext uri="{BB962C8B-B14F-4D97-AF65-F5344CB8AC3E}">
        <p14:creationId xmlns:p14="http://schemas.microsoft.com/office/powerpoint/2010/main" val="1156021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a:t>Niels Hemmingsen var en teolog</a:t>
            </a:r>
            <a:r>
              <a:rPr lang="da-DK"/>
              <a:t>, der i 1575 skrev en bog om, hvordan man skulle </a:t>
            </a:r>
            <a:r>
              <a:rPr lang="da-DK" b="1"/>
              <a:t>forstå og bekæmpe trolddom</a:t>
            </a:r>
            <a:r>
              <a:rPr lang="da-DK"/>
              <a:t>. Han var en vigtig kirkelig lærd, som:</a:t>
            </a:r>
          </a:p>
          <a:p>
            <a:r>
              <a:rPr lang="da-DK" b="1"/>
              <a:t>Beskrev forskellige former for trolddom</a:t>
            </a:r>
            <a:r>
              <a:rPr lang="da-DK"/>
              <a:t> og forklarede, hvad troldfolk efter hans opfattelse kunne gøre med deres magi.</a:t>
            </a:r>
          </a:p>
          <a:p>
            <a:r>
              <a:rPr lang="da-DK" b="1"/>
              <a:t>Formulerede regler</a:t>
            </a:r>
            <a:r>
              <a:rPr lang="da-DK"/>
              <a:t> for, hvordan præster og dommere skulle behandle personer mistænkt for trolddom.</a:t>
            </a:r>
          </a:p>
          <a:p>
            <a:r>
              <a:rPr lang="da-DK" b="1"/>
              <a:t>Koblede trolddom sammen med katolicisme</a:t>
            </a:r>
            <a:r>
              <a:rPr lang="da-DK"/>
              <a:t>, fordi mange katolske ritualer efter reformationen blev set som overtro. Han mente alt </a:t>
            </a:r>
            <a:r>
              <a:rPr lang="da-DK" err="1"/>
              <a:t>katolisistisk</a:t>
            </a:r>
            <a:r>
              <a:rPr lang="da-DK"/>
              <a:t> var set som </a:t>
            </a:r>
            <a:r>
              <a:rPr lang="da-DK" err="1"/>
              <a:t>troldom</a:t>
            </a:r>
            <a:r>
              <a:rPr lang="da-DK"/>
              <a:t> derfor holdte man øje med om befolkningen var </a:t>
            </a:r>
            <a:r>
              <a:rPr lang="da-DK" err="1"/>
              <a:t>katolikere</a:t>
            </a:r>
            <a:r>
              <a:rPr lang="da-DK"/>
              <a:t>.</a:t>
            </a:r>
          </a:p>
          <a:p>
            <a:r>
              <a:rPr lang="da-DK" b="1"/>
              <a:t>Fik stor indflydelse</a:t>
            </a:r>
            <a:r>
              <a:rPr lang="da-DK"/>
              <a:t>, da hans værk var den eneste danske, grundige tekst om trolddom i en tid med mange hekseprocesser.</a:t>
            </a:r>
          </a:p>
          <a:p>
            <a:r>
              <a:rPr lang="da-DK"/>
              <a:t>Fik sin bog </a:t>
            </a:r>
            <a:r>
              <a:rPr lang="da-DK" b="1"/>
              <a:t>oversat til dansk</a:t>
            </a:r>
            <a:r>
              <a:rPr lang="da-DK"/>
              <a:t>, så embedsmænd og dommere kunne bruge den i retspraksis.</a:t>
            </a:r>
          </a:p>
          <a:p>
            <a:r>
              <a:rPr lang="da-DK"/>
              <a:t>Kort sagt:</a:t>
            </a:r>
            <a:br>
              <a:rPr lang="da-DK"/>
            </a:br>
            <a:r>
              <a:rPr lang="da-DK"/>
              <a:t>👉 </a:t>
            </a:r>
            <a:r>
              <a:rPr lang="da-DK" b="1"/>
              <a:t>Niels Hemmingsen var en central dansk teolog, hvis skrifter lagde et vigtigt teologisk grundlag for, hvordan samfundet forstod og håndterede trolddom efter reformationen.</a:t>
            </a:r>
            <a:endParaRPr lang="da-DK"/>
          </a:p>
          <a:p>
            <a:endParaRPr lang="da-DK"/>
          </a:p>
        </p:txBody>
      </p:sp>
      <p:sp>
        <p:nvSpPr>
          <p:cNvPr id="4" name="Pladsholder til slidenummer 3"/>
          <p:cNvSpPr>
            <a:spLocks noGrp="1"/>
          </p:cNvSpPr>
          <p:nvPr>
            <p:ph type="sldNum" sz="quarter" idx="5"/>
          </p:nvPr>
        </p:nvSpPr>
        <p:spPr/>
        <p:txBody>
          <a:bodyPr/>
          <a:lstStyle/>
          <a:p>
            <a:fld id="{BD0CEC29-0AFD-1B46-8A0F-FDAF88021679}" type="slidenum">
              <a:rPr lang="da-DK" smtClean="0"/>
              <a:t>3</a:t>
            </a:fld>
            <a:endParaRPr lang="da-DK"/>
          </a:p>
        </p:txBody>
      </p:sp>
    </p:spTree>
    <p:extLst>
      <p:ext uri="{BB962C8B-B14F-4D97-AF65-F5344CB8AC3E}">
        <p14:creationId xmlns:p14="http://schemas.microsoft.com/office/powerpoint/2010/main" val="234010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t>Man mente, at kvinder var lettere at friste for Djævlen. Dette byggede på Bibelen og syndefaldsmyten, hvor Eva lod sig narre af slangen. Kvinder blev derfor opfattet som svagere og mere ustabile end mænd. Efter reformationen troede man desuden, at hekse kunne indgå en pagt med Djævlen og endda have seksuel omgang med ham. Man var overbevist om, at hekse kunne skade mennesker, dyr og afgrøder gennem magi, fx ved at fremkalde sygdom, ulykker eller dårlig høst. Der var også en forestilling om, at trolddom kunne bringe Guds vrede over hele samfundet, så pest, sult og krig blev tolket som tegn på, at der fandtes hekse i området.</a:t>
            </a:r>
          </a:p>
        </p:txBody>
      </p:sp>
      <p:sp>
        <p:nvSpPr>
          <p:cNvPr id="4" name="Pladsholder til slidenummer 3"/>
          <p:cNvSpPr>
            <a:spLocks noGrp="1"/>
          </p:cNvSpPr>
          <p:nvPr>
            <p:ph type="sldNum" sz="quarter" idx="5"/>
          </p:nvPr>
        </p:nvSpPr>
        <p:spPr/>
        <p:txBody>
          <a:bodyPr/>
          <a:lstStyle/>
          <a:p>
            <a:fld id="{BD0CEC29-0AFD-1B46-8A0F-FDAF88021679}" type="slidenum">
              <a:rPr lang="da-DK" smtClean="0"/>
              <a:t>4</a:t>
            </a:fld>
            <a:endParaRPr lang="da-DK"/>
          </a:p>
        </p:txBody>
      </p:sp>
    </p:spTree>
    <p:extLst>
      <p:ext uri="{BB962C8B-B14F-4D97-AF65-F5344CB8AC3E}">
        <p14:creationId xmlns:p14="http://schemas.microsoft.com/office/powerpoint/2010/main" val="3586846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sz="1200" b="0" i="0" u="none" strike="noStrike" kern="1200" dirty="0">
              <a:solidFill>
                <a:schemeClr val="tx1"/>
              </a:solidFill>
              <a:effectLst/>
              <a:latin typeface="+mn-lt"/>
              <a:ea typeface="+mn-ea"/>
              <a:cs typeface="+mn-cs"/>
            </a:endParaRPr>
          </a:p>
          <a:p>
            <a:endParaRPr lang="da-DK" sz="1200" b="0" i="0" u="none" strike="noStrike" kern="1200" dirty="0">
              <a:solidFill>
                <a:schemeClr val="tx1"/>
              </a:solidFill>
              <a:effectLst/>
              <a:latin typeface="+mn-lt"/>
              <a:ea typeface="+mn-ea"/>
              <a:cs typeface="+mn-cs"/>
            </a:endParaRPr>
          </a:p>
          <a:p>
            <a:r>
              <a:rPr lang="da-DK" sz="1200" b="0" i="0" u="none" strike="noStrike" kern="1200" dirty="0">
                <a:solidFill>
                  <a:schemeClr val="tx1"/>
                </a:solidFill>
                <a:effectLst/>
                <a:latin typeface="+mn-lt"/>
                <a:ea typeface="+mn-ea"/>
                <a:cs typeface="+mn-cs"/>
              </a:rPr>
              <a:t>Niels Hemmingsens forestillinger om hekseforfølgelse udsprang af en række samfundsmæssige kontekster:</a:t>
            </a:r>
          </a:p>
          <a:p>
            <a:r>
              <a:rPr lang="da-DK" sz="1200" b="0" i="0" u="none" strike="noStrike" kern="1200" dirty="0">
                <a:solidFill>
                  <a:schemeClr val="tx1"/>
                </a:solidFill>
                <a:effectLst/>
                <a:latin typeface="+mn-lt"/>
                <a:ea typeface="+mn-ea"/>
                <a:cs typeface="+mn-cs"/>
              </a:rPr>
              <a:t>Overgangen fra katolicisme til protestantisme</a:t>
            </a:r>
          </a:p>
          <a:p>
            <a:r>
              <a:rPr lang="da-DK" sz="1200" b="0" i="0" u="none" strike="noStrike" kern="1200" dirty="0">
                <a:solidFill>
                  <a:schemeClr val="tx1"/>
                </a:solidFill>
                <a:effectLst/>
                <a:latin typeface="+mn-lt"/>
                <a:ea typeface="+mn-ea"/>
                <a:cs typeface="+mn-cs"/>
              </a:rPr>
              <a:t>Et opgør med folkelig magi og gammel overtro</a:t>
            </a:r>
          </a:p>
          <a:p>
            <a:r>
              <a:rPr lang="da-DK" sz="1200" b="0" i="0" u="none" strike="noStrike" kern="1200" dirty="0">
                <a:solidFill>
                  <a:schemeClr val="tx1"/>
                </a:solidFill>
                <a:effectLst/>
                <a:latin typeface="+mn-lt"/>
                <a:ea typeface="+mn-ea"/>
                <a:cs typeface="+mn-cs"/>
              </a:rPr>
              <a:t>Kirkens behov for at forme lovgivning og nå landets embedsmænd</a:t>
            </a:r>
          </a:p>
          <a:p>
            <a:r>
              <a:rPr lang="da-DK" sz="1200" b="0" i="0" u="none" strike="noStrike" kern="1200" dirty="0">
                <a:solidFill>
                  <a:schemeClr val="tx1"/>
                </a:solidFill>
                <a:effectLst/>
                <a:latin typeface="+mn-lt"/>
                <a:ea typeface="+mn-ea"/>
                <a:cs typeface="+mn-cs"/>
              </a:rPr>
              <a:t>Frygten for Guds vrede over samfundets “synd”</a:t>
            </a:r>
          </a:p>
          <a:p>
            <a:r>
              <a:rPr lang="da-DK" sz="1200" b="0" i="0" u="none" strike="noStrike" kern="1200" dirty="0">
                <a:solidFill>
                  <a:schemeClr val="tx1"/>
                </a:solidFill>
                <a:effectLst/>
                <a:latin typeface="+mn-lt"/>
                <a:ea typeface="+mn-ea"/>
                <a:cs typeface="+mn-cs"/>
              </a:rPr>
              <a:t>Statens ønske om religiøs og politisk kontrol</a:t>
            </a:r>
          </a:p>
          <a:p>
            <a:r>
              <a:rPr lang="da-DK" sz="1200" b="0" i="0" u="none" strike="noStrike" kern="1200" dirty="0">
                <a:solidFill>
                  <a:schemeClr val="tx1"/>
                </a:solidFill>
                <a:effectLst/>
                <a:latin typeface="+mn-lt"/>
                <a:ea typeface="+mn-ea"/>
                <a:cs typeface="+mn-cs"/>
              </a:rPr>
              <a:t>Disse faktorer gjorde hekseforfølgelse til et både teologisk, politisk og socialt anliggende i 1500-tallets Danmark.</a:t>
            </a:r>
          </a:p>
          <a:p>
            <a:endParaRPr lang="da-DK" sz="1200" b="0" i="0" u="none" strike="noStrike" kern="1200" dirty="0">
              <a:solidFill>
                <a:schemeClr val="tx1"/>
              </a:solidFill>
              <a:effectLst/>
              <a:latin typeface="+mn-lt"/>
              <a:ea typeface="+mn-ea"/>
              <a:cs typeface="+mn-cs"/>
            </a:endParaRPr>
          </a:p>
          <a:p>
            <a:endParaRPr lang="da-DK" sz="1200" b="0" i="0" u="none" strike="noStrike" kern="1200" dirty="0">
              <a:solidFill>
                <a:schemeClr val="tx1"/>
              </a:solidFill>
              <a:effectLst/>
              <a:latin typeface="+mn-lt"/>
              <a:ea typeface="+mn-ea"/>
              <a:cs typeface="+mn-cs"/>
            </a:endParaRPr>
          </a:p>
          <a:p>
            <a:r>
              <a:rPr lang="da-DK" sz="1200" b="0" i="0" u="none" strike="noStrike" kern="1200" dirty="0">
                <a:solidFill>
                  <a:schemeClr val="tx1"/>
                </a:solidFill>
                <a:effectLst/>
                <a:latin typeface="+mn-lt"/>
                <a:ea typeface="+mn-ea"/>
                <a:cs typeface="+mn-cs"/>
              </a:rPr>
              <a:t>Han siger </a:t>
            </a:r>
            <a:r>
              <a:rPr lang="da-DK" sz="1200" b="0" i="0" u="none" strike="noStrike" kern="1200" dirty="0" err="1">
                <a:solidFill>
                  <a:schemeClr val="tx1"/>
                </a:solidFill>
                <a:effectLst/>
                <a:latin typeface="+mn-lt"/>
                <a:ea typeface="+mn-ea"/>
                <a:cs typeface="+mn-cs"/>
              </a:rPr>
              <a:t>katoliker</a:t>
            </a:r>
            <a:r>
              <a:rPr lang="da-DK" sz="1200" b="0" i="0" u="none" strike="noStrike" kern="1200" dirty="0">
                <a:solidFill>
                  <a:schemeClr val="tx1"/>
                </a:solidFill>
                <a:effectLst/>
                <a:latin typeface="+mn-lt"/>
                <a:ea typeface="+mn-ea"/>
                <a:cs typeface="+mn-cs"/>
              </a:rPr>
              <a:t> og papister er hekse. Alt der er katolsk er </a:t>
            </a:r>
            <a:r>
              <a:rPr lang="da-DK" sz="1200" b="0" i="0" u="none" strike="noStrike" kern="1200" dirty="0" err="1">
                <a:solidFill>
                  <a:schemeClr val="tx1"/>
                </a:solidFill>
                <a:effectLst/>
                <a:latin typeface="+mn-lt"/>
                <a:ea typeface="+mn-ea"/>
                <a:cs typeface="+mn-cs"/>
              </a:rPr>
              <a:t>trolddum</a:t>
            </a:r>
            <a:endParaRPr lang="da-DK" sz="1200" b="0" i="0" u="none" strike="noStrike" kern="1200" dirty="0">
              <a:solidFill>
                <a:schemeClr val="tx1"/>
              </a:solidFill>
              <a:effectLst/>
              <a:latin typeface="+mn-lt"/>
              <a:ea typeface="+mn-ea"/>
              <a:cs typeface="+mn-cs"/>
            </a:endParaRPr>
          </a:p>
          <a:p>
            <a:endParaRPr lang="da-DK" sz="1200" b="0" i="0" u="none" strike="noStrike" kern="1200" dirty="0">
              <a:solidFill>
                <a:schemeClr val="tx1"/>
              </a:solidFill>
              <a:effectLst/>
              <a:latin typeface="+mn-lt"/>
              <a:ea typeface="+mn-ea"/>
              <a:cs typeface="+mn-cs"/>
            </a:endParaRPr>
          </a:p>
          <a:p>
            <a:r>
              <a:rPr lang="da-DK" sz="1200" b="0" i="0" u="none" strike="noStrike" kern="1200" dirty="0">
                <a:solidFill>
                  <a:schemeClr val="tx1"/>
                </a:solidFill>
                <a:effectLst/>
                <a:latin typeface="+mn-lt"/>
                <a:ea typeface="+mn-ea"/>
                <a:cs typeface="+mn-cs"/>
              </a:rPr>
              <a:t>Der ikke er plads til andet end </a:t>
            </a:r>
            <a:r>
              <a:rPr lang="da-DK" sz="1200" b="0" i="0" u="none" strike="noStrike" kern="1200" dirty="0" err="1">
                <a:solidFill>
                  <a:schemeClr val="tx1"/>
                </a:solidFill>
                <a:effectLst/>
                <a:latin typeface="+mn-lt"/>
                <a:ea typeface="+mn-ea"/>
                <a:cs typeface="+mn-cs"/>
              </a:rPr>
              <a:t>luthers</a:t>
            </a:r>
            <a:r>
              <a:rPr lang="da-DK" sz="1200" b="0" i="0" u="none" strike="noStrike" kern="1200" dirty="0">
                <a:solidFill>
                  <a:schemeClr val="tx1"/>
                </a:solidFill>
                <a:effectLst/>
                <a:latin typeface="+mn-lt"/>
                <a:ea typeface="+mn-ea"/>
                <a:cs typeface="+mn-cs"/>
              </a:rPr>
              <a:t> fundament</a:t>
            </a:r>
          </a:p>
          <a:p>
            <a:endParaRPr lang="da-DK" dirty="0"/>
          </a:p>
        </p:txBody>
      </p:sp>
      <p:sp>
        <p:nvSpPr>
          <p:cNvPr id="4" name="Pladsholder til slidenummer 3"/>
          <p:cNvSpPr>
            <a:spLocks noGrp="1"/>
          </p:cNvSpPr>
          <p:nvPr>
            <p:ph type="sldNum" sz="quarter" idx="5"/>
          </p:nvPr>
        </p:nvSpPr>
        <p:spPr/>
        <p:txBody>
          <a:bodyPr/>
          <a:lstStyle/>
          <a:p>
            <a:fld id="{BD0CEC29-0AFD-1B46-8A0F-FDAF88021679}" type="slidenum">
              <a:rPr lang="da-DK" smtClean="0"/>
              <a:t>5</a:t>
            </a:fld>
            <a:endParaRPr lang="da-DK"/>
          </a:p>
        </p:txBody>
      </p:sp>
    </p:spTree>
    <p:extLst>
      <p:ext uri="{BB962C8B-B14F-4D97-AF65-F5344CB8AC3E}">
        <p14:creationId xmlns:p14="http://schemas.microsoft.com/office/powerpoint/2010/main" val="39017952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Her får du et **færdigt, mundtligt talepapir**, hvor dine punkter er samlet, strammet op og sat i rækkefølge. Det er skrevet i kort, taleklar form og med de citater, du skal bruge.</a:t>
            </a:r>
          </a:p>
          <a:p>
            <a:endParaRPr lang="da-DK" dirty="0"/>
          </a:p>
          <a:p>
            <a:r>
              <a:rPr lang="da-DK" dirty="0"/>
              <a:t>---</a:t>
            </a:r>
          </a:p>
          <a:p>
            <a:endParaRPr lang="da-DK" dirty="0"/>
          </a:p>
          <a:p>
            <a:r>
              <a:rPr lang="da-DK" dirty="0"/>
              <a:t># **TALEPAPIR – Niels Hemmingsens forestillinger om hekse**</a:t>
            </a:r>
          </a:p>
          <a:p>
            <a:endParaRPr lang="da-DK" dirty="0"/>
          </a:p>
          <a:p>
            <a:r>
              <a:rPr lang="da-DK" dirty="0"/>
              <a:t>**Indledning**</a:t>
            </a:r>
          </a:p>
          <a:p>
            <a:r>
              <a:rPr lang="da-DK" dirty="0"/>
              <a:t>I mit oplæg vil jeg forklare, hvad Niels Hemmingsen mente om hekse, og hvorfor hans idéer blev så afgørende for dansk hekseforfølgelse. Jeg bruger citater fra artiklen *Gode hekse findes ikke*.</a:t>
            </a:r>
          </a:p>
          <a:p>
            <a:endParaRPr lang="da-DK" dirty="0"/>
          </a:p>
          <a:p>
            <a:r>
              <a:rPr lang="da-DK" dirty="0"/>
              <a:t>---</a:t>
            </a:r>
          </a:p>
          <a:p>
            <a:endParaRPr lang="da-DK" dirty="0"/>
          </a:p>
          <a:p>
            <a:r>
              <a:rPr lang="da-DK" dirty="0"/>
              <a:t>## **1. Hekseri = kætteri og forkert tro**</a:t>
            </a:r>
          </a:p>
          <a:p>
            <a:endParaRPr lang="da-DK" dirty="0"/>
          </a:p>
          <a:p>
            <a:r>
              <a:rPr lang="da-DK" dirty="0"/>
              <a:t>Hemmingsen ændrede hele forståelsen af, hvad hekseri var.</a:t>
            </a:r>
          </a:p>
          <a:p>
            <a:endParaRPr lang="da-DK" dirty="0"/>
          </a:p>
          <a:p>
            <a:r>
              <a:rPr lang="da-DK" dirty="0"/>
              <a:t>Han skabte en tæt forbindelse mellem **katolicisme, kætteri og trolddom**.</a:t>
            </a:r>
          </a:p>
          <a:p>
            <a:r>
              <a:rPr lang="da-DK" dirty="0"/>
              <a:t>Uddraget siger:</a:t>
            </a:r>
          </a:p>
          <a:p>
            <a:endParaRPr lang="da-DK" dirty="0"/>
          </a:p>
          <a:p>
            <a:r>
              <a:rPr lang="da-DK" dirty="0"/>
              <a:t>&gt; *”Han laver en kobling mellem katolicismen, kætteri og trolddom … og nærmest brugte begreberne synonymt.”*</a:t>
            </a:r>
          </a:p>
          <a:p>
            <a:endParaRPr lang="da-DK" dirty="0"/>
          </a:p>
          <a:p>
            <a:r>
              <a:rPr lang="da-DK" dirty="0"/>
              <a:t>Det viser, at for Hemmingsen var hekseri ikke bare magi, men **forkert kristendom**.</a:t>
            </a:r>
          </a:p>
          <a:p>
            <a:endParaRPr lang="da-DK" dirty="0"/>
          </a:p>
          <a:p>
            <a:r>
              <a:rPr lang="da-DK" dirty="0"/>
              <a:t>Her ser vi også et centralt brud i tiden:</a:t>
            </a:r>
          </a:p>
          <a:p>
            <a:endParaRPr lang="da-DK" dirty="0"/>
          </a:p>
          <a:p>
            <a:r>
              <a:rPr lang="da-DK" dirty="0"/>
              <a:t>* **Før:** Trolddom = skade</a:t>
            </a:r>
          </a:p>
          <a:p>
            <a:r>
              <a:rPr lang="da-DK" dirty="0"/>
              <a:t>* **Hos Hemmingsen:** Trolddom = alt, der ikke fulgte den rene protestantiske lære</a:t>
            </a:r>
          </a:p>
          <a:p>
            <a:r>
              <a:rPr lang="da-DK" dirty="0"/>
              <a:t>  → eller sagt på en anden måde: *Alt der var katolsk, var nu hekseri.*</a:t>
            </a:r>
          </a:p>
          <a:p>
            <a:endParaRPr lang="da-DK" dirty="0"/>
          </a:p>
          <a:p>
            <a:r>
              <a:rPr lang="da-DK" dirty="0"/>
              <a:t>Dette var en kæmpe ændring i, hvordan man så på hekse.</a:t>
            </a:r>
          </a:p>
          <a:p>
            <a:endParaRPr lang="da-DK" dirty="0"/>
          </a:p>
          <a:p>
            <a:r>
              <a:rPr lang="da-DK" dirty="0"/>
              <a:t>---</a:t>
            </a:r>
          </a:p>
          <a:p>
            <a:endParaRPr lang="da-DK" dirty="0"/>
          </a:p>
          <a:p>
            <a:r>
              <a:rPr lang="da-DK" dirty="0"/>
              <a:t>## **2. Ingen ”gode” former for magi**</a:t>
            </a:r>
          </a:p>
          <a:p>
            <a:endParaRPr lang="da-DK" dirty="0"/>
          </a:p>
          <a:p>
            <a:r>
              <a:rPr lang="da-DK" dirty="0"/>
              <a:t>Tidligere havde almindelige mennesker brugt magiske remser til at helbrede dyr eller mennesker, og det blev ikke opfattet som farligt.</a:t>
            </a:r>
          </a:p>
          <a:p>
            <a:endParaRPr lang="da-DK" dirty="0"/>
          </a:p>
          <a:p>
            <a:r>
              <a:rPr lang="da-DK" dirty="0"/>
              <a:t>Men Hemmingsen så selv dette som syndigt.</a:t>
            </a:r>
          </a:p>
          <a:p>
            <a:endParaRPr lang="da-DK" dirty="0"/>
          </a:p>
          <a:p>
            <a:r>
              <a:rPr lang="da-DK" dirty="0"/>
              <a:t>Uddraget siger:</a:t>
            </a:r>
          </a:p>
          <a:p>
            <a:endParaRPr lang="da-DK" dirty="0"/>
          </a:p>
          <a:p>
            <a:r>
              <a:rPr lang="da-DK" dirty="0"/>
              <a:t>&gt; *”Det var svært at forstå for almindelige mennesker, at man heller ikke længere måtte forsøge at helbrede en ko med en magisk remse.”*</a:t>
            </a:r>
          </a:p>
          <a:p>
            <a:endParaRPr lang="da-DK" dirty="0"/>
          </a:p>
          <a:p>
            <a:r>
              <a:rPr lang="da-DK" dirty="0"/>
              <a:t>Hemmingsen mente nemlig, at selv ”gode” magiske handlinger kom fra en tro, der *ikke kom fra Gud*.</a:t>
            </a:r>
          </a:p>
          <a:p>
            <a:r>
              <a:rPr lang="da-DK" dirty="0"/>
              <a:t>Derfor blev al magi nu forstået som **farlig og dæmonisk**.</a:t>
            </a:r>
          </a:p>
          <a:p>
            <a:endParaRPr lang="da-DK" dirty="0"/>
          </a:p>
          <a:p>
            <a:r>
              <a:rPr lang="da-DK" dirty="0"/>
              <a:t>---</a:t>
            </a:r>
          </a:p>
          <a:p>
            <a:endParaRPr lang="da-DK" dirty="0"/>
          </a:p>
          <a:p>
            <a:r>
              <a:rPr lang="da-DK" dirty="0"/>
              <a:t>## **3. Trolddom truede hele samfundet**</a:t>
            </a:r>
          </a:p>
          <a:p>
            <a:endParaRPr lang="da-DK" dirty="0"/>
          </a:p>
          <a:p>
            <a:r>
              <a:rPr lang="da-DK" dirty="0"/>
              <a:t>For Hemmingsen var trolddom ikke bare individets problem – det var noget, der kunne udløse katastrofer for hele landet.</a:t>
            </a:r>
          </a:p>
          <a:p>
            <a:endParaRPr lang="da-DK" dirty="0"/>
          </a:p>
          <a:p>
            <a:r>
              <a:rPr lang="da-DK" dirty="0"/>
              <a:t>Som der står:</a:t>
            </a:r>
          </a:p>
          <a:p>
            <a:endParaRPr lang="da-DK" dirty="0"/>
          </a:p>
          <a:p>
            <a:r>
              <a:rPr lang="da-DK" dirty="0"/>
              <a:t>&gt; *”En tro i forfald medførte Guds vrede, og Guds vrede medførte straf på hele samfundet i form af pest, hungersnød eller krig.”*</a:t>
            </a:r>
          </a:p>
          <a:p>
            <a:endParaRPr lang="da-DK" dirty="0"/>
          </a:p>
          <a:p>
            <a:r>
              <a:rPr lang="da-DK" dirty="0"/>
              <a:t>Det betyder: Hvis folk praktiserede trolddom eller katolsk tro, risikerede hele samfundet Guds straf.</a:t>
            </a:r>
          </a:p>
          <a:p>
            <a:r>
              <a:rPr lang="da-DK" dirty="0"/>
              <a:t>Derfor blev hekse set som en **samfundsfare**, ikke bare som enkeltpersoner, der lavede magi.</a:t>
            </a:r>
          </a:p>
          <a:p>
            <a:endParaRPr lang="da-DK" dirty="0"/>
          </a:p>
          <a:p>
            <a:r>
              <a:rPr lang="da-DK" dirty="0"/>
              <a:t>---</a:t>
            </a:r>
          </a:p>
          <a:p>
            <a:endParaRPr lang="da-DK" dirty="0"/>
          </a:p>
          <a:p>
            <a:r>
              <a:rPr lang="da-DK" dirty="0"/>
              <a:t>## **4. Trolddom skulle bekæmpes gennem loven**</a:t>
            </a:r>
          </a:p>
          <a:p>
            <a:endParaRPr lang="da-DK" dirty="0"/>
          </a:p>
          <a:p>
            <a:r>
              <a:rPr lang="da-DK" dirty="0"/>
              <a:t>Kirken dømte ikke selv hekse, men den leverede teologien bag lovene.</a:t>
            </a:r>
          </a:p>
          <a:p>
            <a:endParaRPr lang="da-DK" dirty="0"/>
          </a:p>
          <a:p>
            <a:r>
              <a:rPr lang="da-DK" dirty="0"/>
              <a:t>Uddraget forklarer:</a:t>
            </a:r>
          </a:p>
          <a:p>
            <a:endParaRPr lang="da-DK" dirty="0"/>
          </a:p>
          <a:p>
            <a:r>
              <a:rPr lang="da-DK" dirty="0"/>
              <a:t>&gt; *”Kirken forsøgte således at nå øvrigheden … som de danske love og domme byggede på.”*</a:t>
            </a:r>
          </a:p>
          <a:p>
            <a:endParaRPr lang="da-DK" dirty="0"/>
          </a:p>
          <a:p>
            <a:r>
              <a:rPr lang="da-DK" dirty="0"/>
              <a:t>Hemmingsens tekster blev oversat til dansk, så dommere og embedsmænd kunne bruge dem.</a:t>
            </a:r>
          </a:p>
          <a:p>
            <a:endParaRPr lang="da-DK" dirty="0"/>
          </a:p>
          <a:p>
            <a:r>
              <a:rPr lang="da-DK" dirty="0"/>
              <a:t>→ Det betyder, at hans forestillinger fik **direkte betydning for domspraksis** og for de mange hekseprocesser i Danmark.</a:t>
            </a:r>
          </a:p>
          <a:p>
            <a:endParaRPr lang="da-DK" dirty="0"/>
          </a:p>
          <a:p>
            <a:r>
              <a:rPr lang="da-DK" dirty="0"/>
              <a:t>---</a:t>
            </a:r>
          </a:p>
          <a:p>
            <a:endParaRPr lang="da-DK" dirty="0"/>
          </a:p>
          <a:p>
            <a:endParaRPr lang="da-DK" dirty="0"/>
          </a:p>
          <a:p>
            <a:r>
              <a:rPr lang="da-DK" dirty="0"/>
              <a:t>Niels Hemmingsen så hekse som udtryk for **forkert og farlig tro**.</a:t>
            </a:r>
          </a:p>
          <a:p>
            <a:r>
              <a:rPr lang="da-DK" dirty="0"/>
              <a:t>Han sidestillede katolicisme, kætteri og trolddom og skabte dermed et brud med den gamle forståelse af hekseri. Selv harmløse, helbredende remser blev til hekseri. Trolddom truede hele samfundet med Guds straf, og derfor blev hans teologi grundlag for strenge love mod hekseri i Danmark.</a:t>
            </a:r>
          </a:p>
          <a:p>
            <a:endParaRPr lang="da-DK" dirty="0"/>
          </a:p>
          <a:p>
            <a:r>
              <a:rPr lang="da-DK" dirty="0"/>
              <a:t>---</a:t>
            </a:r>
          </a:p>
          <a:p>
            <a:endParaRPr lang="da-DK" dirty="0"/>
          </a:p>
          <a:p>
            <a:r>
              <a:rPr lang="da-DK" dirty="0"/>
              <a:t>Hvis du vil, kan jeg også lave en **MEGET kort version**, du kan bruge som stikordsnoter under selve fremlæggelsen.</a:t>
            </a:r>
          </a:p>
          <a:p>
            <a:endParaRPr lang="da-DK" dirty="0"/>
          </a:p>
        </p:txBody>
      </p:sp>
      <p:sp>
        <p:nvSpPr>
          <p:cNvPr id="4" name="Pladsholder til slidenummer 3"/>
          <p:cNvSpPr>
            <a:spLocks noGrp="1"/>
          </p:cNvSpPr>
          <p:nvPr>
            <p:ph type="sldNum" sz="quarter" idx="5"/>
          </p:nvPr>
        </p:nvSpPr>
        <p:spPr/>
        <p:txBody>
          <a:bodyPr/>
          <a:lstStyle/>
          <a:p>
            <a:fld id="{BD0CEC29-0AFD-1B46-8A0F-FDAF88021679}" type="slidenum">
              <a:rPr lang="da-DK" smtClean="0"/>
              <a:t>6</a:t>
            </a:fld>
            <a:endParaRPr lang="da-DK"/>
          </a:p>
        </p:txBody>
      </p:sp>
    </p:spTree>
    <p:extLst>
      <p:ext uri="{BB962C8B-B14F-4D97-AF65-F5344CB8AC3E}">
        <p14:creationId xmlns:p14="http://schemas.microsoft.com/office/powerpoint/2010/main" val="3273344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EF5D8A-4118-BF75-7468-3AB92BE8665C}"/>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536DEC67-2568-85FB-849B-C2AFD391CAD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9A3AFBCA-6D4D-1333-A971-EDF019B0B9A7}"/>
              </a:ext>
            </a:extLst>
          </p:cNvPr>
          <p:cNvSpPr>
            <a:spLocks noGrp="1"/>
          </p:cNvSpPr>
          <p:nvPr>
            <p:ph type="dt" sz="half" idx="10"/>
          </p:nvPr>
        </p:nvSpPr>
        <p:spPr/>
        <p:txBody>
          <a:bodyPr/>
          <a:lstStyle/>
          <a:p>
            <a:fld id="{F085D915-3D31-414B-9744-469289BFADDA}" type="datetimeFigureOut">
              <a:rPr lang="da-DK" smtClean="0"/>
              <a:t>18.11.2025</a:t>
            </a:fld>
            <a:endParaRPr lang="da-DK"/>
          </a:p>
        </p:txBody>
      </p:sp>
      <p:sp>
        <p:nvSpPr>
          <p:cNvPr id="5" name="Pladsholder til sidefod 4">
            <a:extLst>
              <a:ext uri="{FF2B5EF4-FFF2-40B4-BE49-F238E27FC236}">
                <a16:creationId xmlns:a16="http://schemas.microsoft.com/office/drawing/2014/main" id="{412524C4-E234-0665-CF57-34DDF34FFFF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359E3FD1-BC81-67FF-9375-527BF4387647}"/>
              </a:ext>
            </a:extLst>
          </p:cNvPr>
          <p:cNvSpPr>
            <a:spLocks noGrp="1"/>
          </p:cNvSpPr>
          <p:nvPr>
            <p:ph type="sldNum" sz="quarter" idx="12"/>
          </p:nvPr>
        </p:nvSpPr>
        <p:spPr/>
        <p:txBody>
          <a:bodyPr/>
          <a:lstStyle/>
          <a:p>
            <a:fld id="{F85B806E-9916-4948-9887-6E28513A4447}" type="slidenum">
              <a:rPr lang="da-DK" smtClean="0"/>
              <a:t>‹nr.›</a:t>
            </a:fld>
            <a:endParaRPr lang="da-DK"/>
          </a:p>
        </p:txBody>
      </p:sp>
    </p:spTree>
    <p:extLst>
      <p:ext uri="{BB962C8B-B14F-4D97-AF65-F5344CB8AC3E}">
        <p14:creationId xmlns:p14="http://schemas.microsoft.com/office/powerpoint/2010/main" val="285313200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98FA11F-6E6F-4F13-14A4-8EBF6FB4D002}"/>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C5057B3E-4FCC-8AA9-65C7-11617ED2C4E7}"/>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753D2782-102D-03CE-7329-2638DAB3DBC6}"/>
              </a:ext>
            </a:extLst>
          </p:cNvPr>
          <p:cNvSpPr>
            <a:spLocks noGrp="1"/>
          </p:cNvSpPr>
          <p:nvPr>
            <p:ph type="dt" sz="half" idx="10"/>
          </p:nvPr>
        </p:nvSpPr>
        <p:spPr/>
        <p:txBody>
          <a:bodyPr/>
          <a:lstStyle/>
          <a:p>
            <a:fld id="{F085D915-3D31-414B-9744-469289BFADDA}" type="datetimeFigureOut">
              <a:rPr lang="da-DK" smtClean="0"/>
              <a:t>18.11.2025</a:t>
            </a:fld>
            <a:endParaRPr lang="da-DK"/>
          </a:p>
        </p:txBody>
      </p:sp>
      <p:sp>
        <p:nvSpPr>
          <p:cNvPr id="5" name="Pladsholder til sidefod 4">
            <a:extLst>
              <a:ext uri="{FF2B5EF4-FFF2-40B4-BE49-F238E27FC236}">
                <a16:creationId xmlns:a16="http://schemas.microsoft.com/office/drawing/2014/main" id="{80FBD559-2E72-A946-C58F-DB307FCB5E7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6625825F-B70D-20F6-7333-8B9857B4E85F}"/>
              </a:ext>
            </a:extLst>
          </p:cNvPr>
          <p:cNvSpPr>
            <a:spLocks noGrp="1"/>
          </p:cNvSpPr>
          <p:nvPr>
            <p:ph type="sldNum" sz="quarter" idx="12"/>
          </p:nvPr>
        </p:nvSpPr>
        <p:spPr/>
        <p:txBody>
          <a:bodyPr/>
          <a:lstStyle/>
          <a:p>
            <a:fld id="{F85B806E-9916-4948-9887-6E28513A4447}" type="slidenum">
              <a:rPr lang="da-DK" smtClean="0"/>
              <a:t>‹nr.›</a:t>
            </a:fld>
            <a:endParaRPr lang="da-DK"/>
          </a:p>
        </p:txBody>
      </p:sp>
    </p:spTree>
    <p:extLst>
      <p:ext uri="{BB962C8B-B14F-4D97-AF65-F5344CB8AC3E}">
        <p14:creationId xmlns:p14="http://schemas.microsoft.com/office/powerpoint/2010/main" val="373602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A42D4AAA-3D52-093E-7E25-9C9DC84C529A}"/>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E82DFC7B-406F-2890-D895-C6D321CEAC0B}"/>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97561EF-7AFC-88F6-5779-0E194BE69B84}"/>
              </a:ext>
            </a:extLst>
          </p:cNvPr>
          <p:cNvSpPr>
            <a:spLocks noGrp="1"/>
          </p:cNvSpPr>
          <p:nvPr>
            <p:ph type="dt" sz="half" idx="10"/>
          </p:nvPr>
        </p:nvSpPr>
        <p:spPr/>
        <p:txBody>
          <a:bodyPr/>
          <a:lstStyle/>
          <a:p>
            <a:fld id="{F085D915-3D31-414B-9744-469289BFADDA}" type="datetimeFigureOut">
              <a:rPr lang="da-DK" smtClean="0"/>
              <a:t>18.11.2025</a:t>
            </a:fld>
            <a:endParaRPr lang="da-DK"/>
          </a:p>
        </p:txBody>
      </p:sp>
      <p:sp>
        <p:nvSpPr>
          <p:cNvPr id="5" name="Pladsholder til sidefod 4">
            <a:extLst>
              <a:ext uri="{FF2B5EF4-FFF2-40B4-BE49-F238E27FC236}">
                <a16:creationId xmlns:a16="http://schemas.microsoft.com/office/drawing/2014/main" id="{6AF0E52F-AE2D-1FAA-C45C-A71DBE3E7F5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4D41D8B-6F6F-38F0-F2F1-E75E2E953045}"/>
              </a:ext>
            </a:extLst>
          </p:cNvPr>
          <p:cNvSpPr>
            <a:spLocks noGrp="1"/>
          </p:cNvSpPr>
          <p:nvPr>
            <p:ph type="sldNum" sz="quarter" idx="12"/>
          </p:nvPr>
        </p:nvSpPr>
        <p:spPr/>
        <p:txBody>
          <a:bodyPr/>
          <a:lstStyle/>
          <a:p>
            <a:fld id="{F85B806E-9916-4948-9887-6E28513A4447}" type="slidenum">
              <a:rPr lang="da-DK" smtClean="0"/>
              <a:t>‹nr.›</a:t>
            </a:fld>
            <a:endParaRPr lang="da-DK"/>
          </a:p>
        </p:txBody>
      </p:sp>
    </p:spTree>
    <p:extLst>
      <p:ext uri="{BB962C8B-B14F-4D97-AF65-F5344CB8AC3E}">
        <p14:creationId xmlns:p14="http://schemas.microsoft.com/office/powerpoint/2010/main" val="934821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105D0C8-A8C4-E067-13D3-A2E92088030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D0B4A550-408F-47E0-D568-AEA503E45C6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F53F576-6325-F602-AA90-8FAB5D3CA7E2}"/>
              </a:ext>
            </a:extLst>
          </p:cNvPr>
          <p:cNvSpPr>
            <a:spLocks noGrp="1"/>
          </p:cNvSpPr>
          <p:nvPr>
            <p:ph type="dt" sz="half" idx="10"/>
          </p:nvPr>
        </p:nvSpPr>
        <p:spPr/>
        <p:txBody>
          <a:bodyPr/>
          <a:lstStyle/>
          <a:p>
            <a:fld id="{F085D915-3D31-414B-9744-469289BFADDA}" type="datetimeFigureOut">
              <a:rPr lang="da-DK" smtClean="0"/>
              <a:t>18.11.2025</a:t>
            </a:fld>
            <a:endParaRPr lang="da-DK"/>
          </a:p>
        </p:txBody>
      </p:sp>
      <p:sp>
        <p:nvSpPr>
          <p:cNvPr id="5" name="Pladsholder til sidefod 4">
            <a:extLst>
              <a:ext uri="{FF2B5EF4-FFF2-40B4-BE49-F238E27FC236}">
                <a16:creationId xmlns:a16="http://schemas.microsoft.com/office/drawing/2014/main" id="{BAC53637-8A7D-FAA5-DDDA-F54BF0128D5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FF6ACE1D-E00F-0350-0882-9DA7E9DEB5E6}"/>
              </a:ext>
            </a:extLst>
          </p:cNvPr>
          <p:cNvSpPr>
            <a:spLocks noGrp="1"/>
          </p:cNvSpPr>
          <p:nvPr>
            <p:ph type="sldNum" sz="quarter" idx="12"/>
          </p:nvPr>
        </p:nvSpPr>
        <p:spPr/>
        <p:txBody>
          <a:bodyPr/>
          <a:lstStyle/>
          <a:p>
            <a:fld id="{F85B806E-9916-4948-9887-6E28513A4447}" type="slidenum">
              <a:rPr lang="da-DK" smtClean="0"/>
              <a:t>‹nr.›</a:t>
            </a:fld>
            <a:endParaRPr lang="da-DK"/>
          </a:p>
        </p:txBody>
      </p:sp>
    </p:spTree>
    <p:extLst>
      <p:ext uri="{BB962C8B-B14F-4D97-AF65-F5344CB8AC3E}">
        <p14:creationId xmlns:p14="http://schemas.microsoft.com/office/powerpoint/2010/main" val="1222010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92A2662-EBBB-A4AE-1150-200C68AD50DA}"/>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24B058BE-BC0C-834C-28D0-B7303A0252F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7A7AFB02-8C49-725A-2A9C-7BE1CE4A6C4B}"/>
              </a:ext>
            </a:extLst>
          </p:cNvPr>
          <p:cNvSpPr>
            <a:spLocks noGrp="1"/>
          </p:cNvSpPr>
          <p:nvPr>
            <p:ph type="dt" sz="half" idx="10"/>
          </p:nvPr>
        </p:nvSpPr>
        <p:spPr/>
        <p:txBody>
          <a:bodyPr/>
          <a:lstStyle/>
          <a:p>
            <a:fld id="{F085D915-3D31-414B-9744-469289BFADDA}" type="datetimeFigureOut">
              <a:rPr lang="da-DK" smtClean="0"/>
              <a:t>18.11.2025</a:t>
            </a:fld>
            <a:endParaRPr lang="da-DK"/>
          </a:p>
        </p:txBody>
      </p:sp>
      <p:sp>
        <p:nvSpPr>
          <p:cNvPr id="5" name="Pladsholder til sidefod 4">
            <a:extLst>
              <a:ext uri="{FF2B5EF4-FFF2-40B4-BE49-F238E27FC236}">
                <a16:creationId xmlns:a16="http://schemas.microsoft.com/office/drawing/2014/main" id="{B2260B26-84EE-DBB1-951F-0A836B605AEE}"/>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EF81901-EFD7-540B-2E97-8C0D61037842}"/>
              </a:ext>
            </a:extLst>
          </p:cNvPr>
          <p:cNvSpPr>
            <a:spLocks noGrp="1"/>
          </p:cNvSpPr>
          <p:nvPr>
            <p:ph type="sldNum" sz="quarter" idx="12"/>
          </p:nvPr>
        </p:nvSpPr>
        <p:spPr/>
        <p:txBody>
          <a:bodyPr/>
          <a:lstStyle/>
          <a:p>
            <a:fld id="{F85B806E-9916-4948-9887-6E28513A4447}" type="slidenum">
              <a:rPr lang="da-DK" smtClean="0"/>
              <a:t>‹nr.›</a:t>
            </a:fld>
            <a:endParaRPr lang="da-DK"/>
          </a:p>
        </p:txBody>
      </p:sp>
    </p:spTree>
    <p:extLst>
      <p:ext uri="{BB962C8B-B14F-4D97-AF65-F5344CB8AC3E}">
        <p14:creationId xmlns:p14="http://schemas.microsoft.com/office/powerpoint/2010/main" val="4113532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9E0105-0300-DC7F-0EC5-A319E0E273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1034309A-5E56-44C2-00CF-FDF038683BC8}"/>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ECD14D2D-81CC-A276-6AE2-FC82DC6A834F}"/>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5342D786-4E34-F138-7CF8-ACC3916704A6}"/>
              </a:ext>
            </a:extLst>
          </p:cNvPr>
          <p:cNvSpPr>
            <a:spLocks noGrp="1"/>
          </p:cNvSpPr>
          <p:nvPr>
            <p:ph type="dt" sz="half" idx="10"/>
          </p:nvPr>
        </p:nvSpPr>
        <p:spPr/>
        <p:txBody>
          <a:bodyPr/>
          <a:lstStyle/>
          <a:p>
            <a:fld id="{F085D915-3D31-414B-9744-469289BFADDA}" type="datetimeFigureOut">
              <a:rPr lang="da-DK" smtClean="0"/>
              <a:t>18.11.2025</a:t>
            </a:fld>
            <a:endParaRPr lang="da-DK"/>
          </a:p>
        </p:txBody>
      </p:sp>
      <p:sp>
        <p:nvSpPr>
          <p:cNvPr id="6" name="Pladsholder til sidefod 5">
            <a:extLst>
              <a:ext uri="{FF2B5EF4-FFF2-40B4-BE49-F238E27FC236}">
                <a16:creationId xmlns:a16="http://schemas.microsoft.com/office/drawing/2014/main" id="{73344401-55C2-5DDE-AD63-EF7983C4F343}"/>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F5820C25-6CF4-3528-50A8-188B344DB956}"/>
              </a:ext>
            </a:extLst>
          </p:cNvPr>
          <p:cNvSpPr>
            <a:spLocks noGrp="1"/>
          </p:cNvSpPr>
          <p:nvPr>
            <p:ph type="sldNum" sz="quarter" idx="12"/>
          </p:nvPr>
        </p:nvSpPr>
        <p:spPr/>
        <p:txBody>
          <a:bodyPr/>
          <a:lstStyle/>
          <a:p>
            <a:fld id="{F85B806E-9916-4948-9887-6E28513A4447}" type="slidenum">
              <a:rPr lang="da-DK" smtClean="0"/>
              <a:t>‹nr.›</a:t>
            </a:fld>
            <a:endParaRPr lang="da-DK"/>
          </a:p>
        </p:txBody>
      </p:sp>
    </p:spTree>
    <p:extLst>
      <p:ext uri="{BB962C8B-B14F-4D97-AF65-F5344CB8AC3E}">
        <p14:creationId xmlns:p14="http://schemas.microsoft.com/office/powerpoint/2010/main" val="12954391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7675C-BD23-B49A-60C9-48B296BD0A3F}"/>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18885D8F-3E83-2D20-520E-C1CE1FBCDE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10C92AC-EF98-24C7-D771-8941F3787A0C}"/>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37D3B367-C79B-9036-2A4A-3F83592048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C19D529C-41DD-9510-0202-AA155F22EB91}"/>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DB10B6A0-4981-4557-8C73-01E4D2626CD7}"/>
              </a:ext>
            </a:extLst>
          </p:cNvPr>
          <p:cNvSpPr>
            <a:spLocks noGrp="1"/>
          </p:cNvSpPr>
          <p:nvPr>
            <p:ph type="dt" sz="half" idx="10"/>
          </p:nvPr>
        </p:nvSpPr>
        <p:spPr/>
        <p:txBody>
          <a:bodyPr/>
          <a:lstStyle/>
          <a:p>
            <a:fld id="{F085D915-3D31-414B-9744-469289BFADDA}" type="datetimeFigureOut">
              <a:rPr lang="da-DK" smtClean="0"/>
              <a:t>18.11.2025</a:t>
            </a:fld>
            <a:endParaRPr lang="da-DK"/>
          </a:p>
        </p:txBody>
      </p:sp>
      <p:sp>
        <p:nvSpPr>
          <p:cNvPr id="8" name="Pladsholder til sidefod 7">
            <a:extLst>
              <a:ext uri="{FF2B5EF4-FFF2-40B4-BE49-F238E27FC236}">
                <a16:creationId xmlns:a16="http://schemas.microsoft.com/office/drawing/2014/main" id="{C1E9CD0A-975D-C23C-B36B-7E38D6C2108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36610FAE-F252-80D3-03DB-00CE481B9684}"/>
              </a:ext>
            </a:extLst>
          </p:cNvPr>
          <p:cNvSpPr>
            <a:spLocks noGrp="1"/>
          </p:cNvSpPr>
          <p:nvPr>
            <p:ph type="sldNum" sz="quarter" idx="12"/>
          </p:nvPr>
        </p:nvSpPr>
        <p:spPr/>
        <p:txBody>
          <a:bodyPr/>
          <a:lstStyle/>
          <a:p>
            <a:fld id="{F85B806E-9916-4948-9887-6E28513A4447}" type="slidenum">
              <a:rPr lang="da-DK" smtClean="0"/>
              <a:t>‹nr.›</a:t>
            </a:fld>
            <a:endParaRPr lang="da-DK"/>
          </a:p>
        </p:txBody>
      </p:sp>
    </p:spTree>
    <p:extLst>
      <p:ext uri="{BB962C8B-B14F-4D97-AF65-F5344CB8AC3E}">
        <p14:creationId xmlns:p14="http://schemas.microsoft.com/office/powerpoint/2010/main" val="2721555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C7C4DC-EA4A-73FB-BF70-56F8C034F672}"/>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33B7EE7F-8EF5-296E-D482-F51FDF5715FE}"/>
              </a:ext>
            </a:extLst>
          </p:cNvPr>
          <p:cNvSpPr>
            <a:spLocks noGrp="1"/>
          </p:cNvSpPr>
          <p:nvPr>
            <p:ph type="dt" sz="half" idx="10"/>
          </p:nvPr>
        </p:nvSpPr>
        <p:spPr/>
        <p:txBody>
          <a:bodyPr/>
          <a:lstStyle/>
          <a:p>
            <a:fld id="{F085D915-3D31-414B-9744-469289BFADDA}" type="datetimeFigureOut">
              <a:rPr lang="da-DK" smtClean="0"/>
              <a:t>18.11.2025</a:t>
            </a:fld>
            <a:endParaRPr lang="da-DK"/>
          </a:p>
        </p:txBody>
      </p:sp>
      <p:sp>
        <p:nvSpPr>
          <p:cNvPr id="4" name="Pladsholder til sidefod 3">
            <a:extLst>
              <a:ext uri="{FF2B5EF4-FFF2-40B4-BE49-F238E27FC236}">
                <a16:creationId xmlns:a16="http://schemas.microsoft.com/office/drawing/2014/main" id="{7BBD0648-3243-7F27-A5AD-3357471A242B}"/>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475A581E-69A7-82B7-FCBF-9A8454C6CDAD}"/>
              </a:ext>
            </a:extLst>
          </p:cNvPr>
          <p:cNvSpPr>
            <a:spLocks noGrp="1"/>
          </p:cNvSpPr>
          <p:nvPr>
            <p:ph type="sldNum" sz="quarter" idx="12"/>
          </p:nvPr>
        </p:nvSpPr>
        <p:spPr/>
        <p:txBody>
          <a:bodyPr/>
          <a:lstStyle/>
          <a:p>
            <a:fld id="{F85B806E-9916-4948-9887-6E28513A4447}" type="slidenum">
              <a:rPr lang="da-DK" smtClean="0"/>
              <a:t>‹nr.›</a:t>
            </a:fld>
            <a:endParaRPr lang="da-DK"/>
          </a:p>
        </p:txBody>
      </p:sp>
    </p:spTree>
    <p:extLst>
      <p:ext uri="{BB962C8B-B14F-4D97-AF65-F5344CB8AC3E}">
        <p14:creationId xmlns:p14="http://schemas.microsoft.com/office/powerpoint/2010/main" val="3314442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A5A97E85-D706-49F9-AB0D-97FCE3FEF7B2}"/>
              </a:ext>
            </a:extLst>
          </p:cNvPr>
          <p:cNvSpPr>
            <a:spLocks noGrp="1"/>
          </p:cNvSpPr>
          <p:nvPr>
            <p:ph type="dt" sz="half" idx="10"/>
          </p:nvPr>
        </p:nvSpPr>
        <p:spPr/>
        <p:txBody>
          <a:bodyPr/>
          <a:lstStyle/>
          <a:p>
            <a:fld id="{F085D915-3D31-414B-9744-469289BFADDA}" type="datetimeFigureOut">
              <a:rPr lang="da-DK" smtClean="0"/>
              <a:t>18.11.2025</a:t>
            </a:fld>
            <a:endParaRPr lang="da-DK"/>
          </a:p>
        </p:txBody>
      </p:sp>
      <p:sp>
        <p:nvSpPr>
          <p:cNvPr id="3" name="Pladsholder til sidefod 2">
            <a:extLst>
              <a:ext uri="{FF2B5EF4-FFF2-40B4-BE49-F238E27FC236}">
                <a16:creationId xmlns:a16="http://schemas.microsoft.com/office/drawing/2014/main" id="{452FE7EE-8CE1-20EA-1A4A-D5B295607D5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E5529829-7289-AFAC-0CD6-8D7AE70B2CC1}"/>
              </a:ext>
            </a:extLst>
          </p:cNvPr>
          <p:cNvSpPr>
            <a:spLocks noGrp="1"/>
          </p:cNvSpPr>
          <p:nvPr>
            <p:ph type="sldNum" sz="quarter" idx="12"/>
          </p:nvPr>
        </p:nvSpPr>
        <p:spPr/>
        <p:txBody>
          <a:bodyPr/>
          <a:lstStyle/>
          <a:p>
            <a:fld id="{F85B806E-9916-4948-9887-6E28513A4447}" type="slidenum">
              <a:rPr lang="da-DK" smtClean="0"/>
              <a:t>‹nr.›</a:t>
            </a:fld>
            <a:endParaRPr lang="da-DK"/>
          </a:p>
        </p:txBody>
      </p:sp>
    </p:spTree>
    <p:extLst>
      <p:ext uri="{BB962C8B-B14F-4D97-AF65-F5344CB8AC3E}">
        <p14:creationId xmlns:p14="http://schemas.microsoft.com/office/powerpoint/2010/main" val="14241690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CD2337-A2B8-82C7-9F84-4004200402F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F3FAE11F-628B-3AC8-E389-A95347B3A36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A58E03BD-0997-6601-EB67-0361FE24DA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F6139615-E768-646D-2D69-350690464EAE}"/>
              </a:ext>
            </a:extLst>
          </p:cNvPr>
          <p:cNvSpPr>
            <a:spLocks noGrp="1"/>
          </p:cNvSpPr>
          <p:nvPr>
            <p:ph type="dt" sz="half" idx="10"/>
          </p:nvPr>
        </p:nvSpPr>
        <p:spPr/>
        <p:txBody>
          <a:bodyPr/>
          <a:lstStyle/>
          <a:p>
            <a:fld id="{F085D915-3D31-414B-9744-469289BFADDA}" type="datetimeFigureOut">
              <a:rPr lang="da-DK" smtClean="0"/>
              <a:t>18.11.2025</a:t>
            </a:fld>
            <a:endParaRPr lang="da-DK"/>
          </a:p>
        </p:txBody>
      </p:sp>
      <p:sp>
        <p:nvSpPr>
          <p:cNvPr id="6" name="Pladsholder til sidefod 5">
            <a:extLst>
              <a:ext uri="{FF2B5EF4-FFF2-40B4-BE49-F238E27FC236}">
                <a16:creationId xmlns:a16="http://schemas.microsoft.com/office/drawing/2014/main" id="{F63EBF82-52E5-6209-E05B-C9158FA1B834}"/>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3111EC2D-9290-B827-7C75-B8B967360CF3}"/>
              </a:ext>
            </a:extLst>
          </p:cNvPr>
          <p:cNvSpPr>
            <a:spLocks noGrp="1"/>
          </p:cNvSpPr>
          <p:nvPr>
            <p:ph type="sldNum" sz="quarter" idx="12"/>
          </p:nvPr>
        </p:nvSpPr>
        <p:spPr/>
        <p:txBody>
          <a:bodyPr/>
          <a:lstStyle/>
          <a:p>
            <a:fld id="{F85B806E-9916-4948-9887-6E28513A4447}" type="slidenum">
              <a:rPr lang="da-DK" smtClean="0"/>
              <a:t>‹nr.›</a:t>
            </a:fld>
            <a:endParaRPr lang="da-DK"/>
          </a:p>
        </p:txBody>
      </p:sp>
    </p:spTree>
    <p:extLst>
      <p:ext uri="{BB962C8B-B14F-4D97-AF65-F5344CB8AC3E}">
        <p14:creationId xmlns:p14="http://schemas.microsoft.com/office/powerpoint/2010/main" val="797013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1AA866-2C80-180A-5535-02D21FFD4018}"/>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A59F14CA-9F02-24C3-B6A0-C208A924D1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F2FEFB72-7BD0-008A-B6BC-BFDCD81CB3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B10CED14-217B-8921-718B-9A664651D21F}"/>
              </a:ext>
            </a:extLst>
          </p:cNvPr>
          <p:cNvSpPr>
            <a:spLocks noGrp="1"/>
          </p:cNvSpPr>
          <p:nvPr>
            <p:ph type="dt" sz="half" idx="10"/>
          </p:nvPr>
        </p:nvSpPr>
        <p:spPr/>
        <p:txBody>
          <a:bodyPr/>
          <a:lstStyle/>
          <a:p>
            <a:fld id="{F085D915-3D31-414B-9744-469289BFADDA}" type="datetimeFigureOut">
              <a:rPr lang="da-DK" smtClean="0"/>
              <a:t>18.11.2025</a:t>
            </a:fld>
            <a:endParaRPr lang="da-DK"/>
          </a:p>
        </p:txBody>
      </p:sp>
      <p:sp>
        <p:nvSpPr>
          <p:cNvPr id="6" name="Pladsholder til sidefod 5">
            <a:extLst>
              <a:ext uri="{FF2B5EF4-FFF2-40B4-BE49-F238E27FC236}">
                <a16:creationId xmlns:a16="http://schemas.microsoft.com/office/drawing/2014/main" id="{CBCEA91B-DE4B-9391-AA7D-C7EF28C00766}"/>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86A19A9A-EC3E-9B62-FE0E-072C696E6409}"/>
              </a:ext>
            </a:extLst>
          </p:cNvPr>
          <p:cNvSpPr>
            <a:spLocks noGrp="1"/>
          </p:cNvSpPr>
          <p:nvPr>
            <p:ph type="sldNum" sz="quarter" idx="12"/>
          </p:nvPr>
        </p:nvSpPr>
        <p:spPr/>
        <p:txBody>
          <a:bodyPr/>
          <a:lstStyle/>
          <a:p>
            <a:fld id="{F85B806E-9916-4948-9887-6E28513A4447}" type="slidenum">
              <a:rPr lang="da-DK" smtClean="0"/>
              <a:t>‹nr.›</a:t>
            </a:fld>
            <a:endParaRPr lang="da-DK"/>
          </a:p>
        </p:txBody>
      </p:sp>
    </p:spTree>
    <p:extLst>
      <p:ext uri="{BB962C8B-B14F-4D97-AF65-F5344CB8AC3E}">
        <p14:creationId xmlns:p14="http://schemas.microsoft.com/office/powerpoint/2010/main" val="266972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D21DD875-CCAE-FF6C-846D-4BCBB77F22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36A4BBC-3C04-738E-A8F4-11C3F7327C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D8F352C3-F08C-B09D-7B0D-5C3B4FAEA4B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85D915-3D31-414B-9744-469289BFADDA}" type="datetimeFigureOut">
              <a:rPr lang="da-DK" smtClean="0"/>
              <a:t>18.11.2025</a:t>
            </a:fld>
            <a:endParaRPr lang="da-DK"/>
          </a:p>
        </p:txBody>
      </p:sp>
      <p:sp>
        <p:nvSpPr>
          <p:cNvPr id="5" name="Pladsholder til sidefod 4">
            <a:extLst>
              <a:ext uri="{FF2B5EF4-FFF2-40B4-BE49-F238E27FC236}">
                <a16:creationId xmlns:a16="http://schemas.microsoft.com/office/drawing/2014/main" id="{568B316D-00FB-2928-B54A-0A57F5F527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da-DK"/>
          </a:p>
        </p:txBody>
      </p:sp>
      <p:sp>
        <p:nvSpPr>
          <p:cNvPr id="6" name="Pladsholder til slidenummer 5">
            <a:extLst>
              <a:ext uri="{FF2B5EF4-FFF2-40B4-BE49-F238E27FC236}">
                <a16:creationId xmlns:a16="http://schemas.microsoft.com/office/drawing/2014/main" id="{FDA0E4F2-412C-7BDA-BC86-3724042E4F8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85B806E-9916-4948-9887-6E28513A4447}" type="slidenum">
              <a:rPr lang="da-DK" smtClean="0"/>
              <a:t>‹nr.›</a:t>
            </a:fld>
            <a:endParaRPr lang="da-DK"/>
          </a:p>
        </p:txBody>
      </p:sp>
    </p:spTree>
    <p:extLst>
      <p:ext uri="{BB962C8B-B14F-4D97-AF65-F5344CB8AC3E}">
        <p14:creationId xmlns:p14="http://schemas.microsoft.com/office/powerpoint/2010/main" val="34032590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2.png"/><Relationship Id="rId5" Type="http://schemas.openxmlformats.org/officeDocument/2006/relationships/image" Target="../media/image3.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image" Target="../media/image4.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image" Target="../media/image2.png"/><Relationship Id="rId5" Type="http://schemas.openxmlformats.org/officeDocument/2006/relationships/image" Target="../media/image5.jpeg"/><Relationship Id="rId4"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Niels Hemmingsen: Teologen, der kom ud i kulden | Kristeligt Dagblad">
            <a:extLst>
              <a:ext uri="{FF2B5EF4-FFF2-40B4-BE49-F238E27FC236}">
                <a16:creationId xmlns:a16="http://schemas.microsoft.com/office/drawing/2014/main" id="{5917371C-231A-2E13-CF90-EF306CF34DA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27" r="2" b="2"/>
          <a:stretch>
            <a:fillRect/>
          </a:stretch>
        </p:blipFill>
        <p:spPr bwMode="auto">
          <a:xfrm>
            <a:off x="21" y="-1911927"/>
            <a:ext cx="12191979" cy="9153286"/>
          </a:xfrm>
          <a:prstGeom prst="rect">
            <a:avLst/>
          </a:prstGeom>
          <a:noFill/>
          <a:extLst>
            <a:ext uri="{909E8E84-426E-40DD-AFC4-6F175D3DCCD1}">
              <a14:hiddenFill xmlns:a14="http://schemas.microsoft.com/office/drawing/2010/main">
                <a:solidFill>
                  <a:srgbClr val="FFFFFF"/>
                </a:solidFill>
              </a14:hiddenFill>
            </a:ext>
          </a:extLst>
        </p:spPr>
      </p:pic>
      <p:sp>
        <p:nvSpPr>
          <p:cNvPr id="1031" name="Rectangle 1030">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063219" y="-1252908"/>
            <a:ext cx="4065561" cy="12192000"/>
          </a:xfrm>
          <a:prstGeom prst="rect">
            <a:avLst/>
          </a:prstGeom>
          <a:gradFill flip="none" rotWithShape="1">
            <a:gsLst>
              <a:gs pos="17000">
                <a:srgbClr val="000000">
                  <a:alpha val="59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Rectangle 1032">
            <a:extLst>
              <a:ext uri="{FF2B5EF4-FFF2-40B4-BE49-F238E27FC236}">
                <a16:creationId xmlns:a16="http://schemas.microsoft.com/office/drawing/2014/main" id="{F92CB243-67C5-E304-31A0-4D7D607BAF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464116" y="322049"/>
            <a:ext cx="3067943" cy="2408606"/>
          </a:xfrm>
          <a:prstGeom prst="rect">
            <a:avLst/>
          </a:prstGeom>
          <a:gradFill flip="none" rotWithShape="1">
            <a:gsLst>
              <a:gs pos="0">
                <a:schemeClr val="accent2"/>
              </a:gs>
              <a:gs pos="51000">
                <a:schemeClr val="accent2">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035" name="Rectangle 1034">
            <a:extLst>
              <a:ext uri="{FF2B5EF4-FFF2-40B4-BE49-F238E27FC236}">
                <a16:creationId xmlns:a16="http://schemas.microsoft.com/office/drawing/2014/main" id="{11A95761-C93E-94BF-087D-D2A823789E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0392" y="4172881"/>
            <a:ext cx="7154743" cy="2702991"/>
          </a:xfrm>
          <a:prstGeom prst="rect">
            <a:avLst/>
          </a:prstGeom>
          <a:gradFill flip="none" rotWithShape="1">
            <a:gsLst>
              <a:gs pos="0">
                <a:schemeClr val="accent5"/>
              </a:gs>
              <a:gs pos="52000">
                <a:schemeClr val="accent2">
                  <a:alpha val="0"/>
                </a:schemeClr>
              </a:gs>
            </a:gsLst>
            <a:lin ang="4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2" name="Titel 1">
            <a:extLst>
              <a:ext uri="{FF2B5EF4-FFF2-40B4-BE49-F238E27FC236}">
                <a16:creationId xmlns:a16="http://schemas.microsoft.com/office/drawing/2014/main" id="{E10F05D5-4EDC-036F-756C-CA0BFBC766AE}"/>
              </a:ext>
            </a:extLst>
          </p:cNvPr>
          <p:cNvSpPr>
            <a:spLocks noGrp="1"/>
          </p:cNvSpPr>
          <p:nvPr>
            <p:ph type="ctrTitle"/>
          </p:nvPr>
        </p:nvSpPr>
        <p:spPr>
          <a:xfrm>
            <a:off x="859029" y="1936866"/>
            <a:ext cx="4849044" cy="2839273"/>
          </a:xfrm>
        </p:spPr>
        <p:txBody>
          <a:bodyPr>
            <a:normAutofit/>
          </a:bodyPr>
          <a:lstStyle/>
          <a:p>
            <a:pPr algn="l"/>
            <a:r>
              <a:rPr lang="da-DK" sz="3600">
                <a:solidFill>
                  <a:srgbClr val="FFFFFF"/>
                </a:solidFill>
              </a:rPr>
              <a:t>Niels </a:t>
            </a:r>
            <a:r>
              <a:rPr lang="da-DK" sz="3600" err="1">
                <a:solidFill>
                  <a:srgbClr val="FFFFFF"/>
                </a:solidFill>
              </a:rPr>
              <a:t>hemmingson</a:t>
            </a:r>
            <a:r>
              <a:rPr lang="da-DK" sz="3600">
                <a:solidFill>
                  <a:srgbClr val="FFFFFF"/>
                </a:solidFill>
              </a:rPr>
              <a:t> og trolddom</a:t>
            </a:r>
          </a:p>
        </p:txBody>
      </p:sp>
      <p:sp>
        <p:nvSpPr>
          <p:cNvPr id="3" name="Undertitel 2">
            <a:extLst>
              <a:ext uri="{FF2B5EF4-FFF2-40B4-BE49-F238E27FC236}">
                <a16:creationId xmlns:a16="http://schemas.microsoft.com/office/drawing/2014/main" id="{C95E8582-5DDE-C9FD-B604-94914E5192C7}"/>
              </a:ext>
            </a:extLst>
          </p:cNvPr>
          <p:cNvSpPr>
            <a:spLocks noGrp="1"/>
          </p:cNvSpPr>
          <p:nvPr>
            <p:ph type="subTitle" idx="1"/>
          </p:nvPr>
        </p:nvSpPr>
        <p:spPr>
          <a:xfrm>
            <a:off x="859028" y="4873600"/>
            <a:ext cx="4849044" cy="1183602"/>
          </a:xfrm>
        </p:spPr>
        <p:txBody>
          <a:bodyPr>
            <a:normAutofit/>
          </a:bodyPr>
          <a:lstStyle/>
          <a:p>
            <a:pPr algn="l"/>
            <a:r>
              <a:rPr lang="da-DK" sz="2000">
                <a:solidFill>
                  <a:srgbClr val="FFFFFF"/>
                </a:solidFill>
              </a:rPr>
              <a:t>Karim, Sara, </a:t>
            </a:r>
            <a:r>
              <a:rPr lang="da-DK" sz="2000" err="1">
                <a:solidFill>
                  <a:srgbClr val="FFFFFF"/>
                </a:solidFill>
              </a:rPr>
              <a:t>Ibitisam</a:t>
            </a:r>
            <a:r>
              <a:rPr lang="da-DK" sz="2000">
                <a:solidFill>
                  <a:srgbClr val="FFFFFF"/>
                </a:solidFill>
              </a:rPr>
              <a:t> </a:t>
            </a:r>
          </a:p>
        </p:txBody>
      </p:sp>
      <p:sp>
        <p:nvSpPr>
          <p:cNvPr id="1037" name="Rectangle 1036">
            <a:extLst>
              <a:ext uri="{FF2B5EF4-FFF2-40B4-BE49-F238E27FC236}">
                <a16:creationId xmlns:a16="http://schemas.microsoft.com/office/drawing/2014/main" id="{6E63D1A5-FD49-4756-F62E-786C34E63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06736" y="-7619"/>
            <a:ext cx="995654" cy="6918113"/>
          </a:xfrm>
          <a:prstGeom prst="rect">
            <a:avLst/>
          </a:prstGeom>
          <a:gradFill flip="none" rotWithShape="1">
            <a:gsLst>
              <a:gs pos="0">
                <a:schemeClr val="accent5">
                  <a:alpha val="68000"/>
                </a:schemeClr>
              </a:gs>
              <a:gs pos="37000">
                <a:schemeClr val="accent5">
                  <a:alpha val="0"/>
                </a:schemeClr>
              </a:gs>
            </a:gsLst>
            <a:lin ang="10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Lyd 10">
            <a:extLst>
              <a:ext uri="{FF2B5EF4-FFF2-40B4-BE49-F238E27FC236}">
                <a16:creationId xmlns:a16="http://schemas.microsoft.com/office/drawing/2014/main" id="{72935E7A-BA98-A07A-83DD-8618886DDBA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782548579"/>
      </p:ext>
    </p:extLst>
  </p:cSld>
  <p:clrMapOvr>
    <a:masterClrMapping/>
  </p:clrMapOvr>
  <mc:AlternateContent xmlns:mc="http://schemas.openxmlformats.org/markup-compatibility/2006">
    <mc:Choice xmlns:p14="http://schemas.microsoft.com/office/powerpoint/2010/main" Requires="p14">
      <p:transition spd="slow" p14:dur="2000" advTm="4565"/>
    </mc:Choice>
    <mc:Fallback>
      <p:transition spd="slow" advTm="456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1"/>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1"/>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5A1599-C54B-80DD-3218-09E5A01D3B62}"/>
              </a:ext>
            </a:extLst>
          </p:cNvPr>
          <p:cNvSpPr>
            <a:spLocks noGrp="1"/>
          </p:cNvSpPr>
          <p:nvPr>
            <p:ph type="title"/>
          </p:nvPr>
        </p:nvSpPr>
        <p:spPr/>
        <p:txBody>
          <a:bodyPr/>
          <a:lstStyle/>
          <a:p>
            <a:r>
              <a:rPr lang="da-DK"/>
              <a:t>Hvordan var omstændighederne efter reformationen? (redegørende)</a:t>
            </a:r>
          </a:p>
        </p:txBody>
      </p:sp>
      <p:sp>
        <p:nvSpPr>
          <p:cNvPr id="5" name="Pladsholder til indhold 4">
            <a:extLst>
              <a:ext uri="{FF2B5EF4-FFF2-40B4-BE49-F238E27FC236}">
                <a16:creationId xmlns:a16="http://schemas.microsoft.com/office/drawing/2014/main" id="{93E9D304-C3D3-CB1A-1DB8-BB121099F4FB}"/>
              </a:ext>
            </a:extLst>
          </p:cNvPr>
          <p:cNvSpPr>
            <a:spLocks noGrp="1"/>
          </p:cNvSpPr>
          <p:nvPr>
            <p:ph idx="1"/>
          </p:nvPr>
        </p:nvSpPr>
        <p:spPr/>
        <p:txBody>
          <a:bodyPr/>
          <a:lstStyle/>
          <a:p>
            <a:r>
              <a:rPr lang="da-DK"/>
              <a:t>1536</a:t>
            </a:r>
          </a:p>
          <a:p>
            <a:r>
              <a:rPr lang="da-DK"/>
              <a:t>Protestantisme indført </a:t>
            </a:r>
            <a:r>
              <a:rPr lang="da-DK" err="1"/>
              <a:t>danmark</a:t>
            </a:r>
            <a:endParaRPr lang="da-DK"/>
          </a:p>
          <a:p>
            <a:r>
              <a:rPr lang="da-DK"/>
              <a:t>Kristian Frygt af hekse</a:t>
            </a:r>
          </a:p>
          <a:p>
            <a:r>
              <a:rPr lang="da-DK"/>
              <a:t>Hvid og sort magi</a:t>
            </a:r>
          </a:p>
        </p:txBody>
      </p:sp>
      <p:pic>
        <p:nvPicPr>
          <p:cNvPr id="7" name="Lyd 6">
            <a:extLst>
              <a:ext uri="{FF2B5EF4-FFF2-40B4-BE49-F238E27FC236}">
                <a16:creationId xmlns:a16="http://schemas.microsoft.com/office/drawing/2014/main" id="{20D3A5EB-4A1D-2078-6DAA-DE465D04AC1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229752728"/>
      </p:ext>
    </p:extLst>
  </p:cSld>
  <p:clrMapOvr>
    <a:masterClrMapping/>
  </p:clrMapOvr>
  <mc:AlternateContent xmlns:mc="http://schemas.openxmlformats.org/markup-compatibility/2006">
    <mc:Choice xmlns:p14="http://schemas.microsoft.com/office/powerpoint/2010/main" Requires="p14">
      <p:transition spd="slow" p14:dur="2000" advTm="55445"/>
    </mc:Choice>
    <mc:Fallback>
      <p:transition spd="slow" advTm="5544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Slide Background Fill">
            <a:extLst>
              <a:ext uri="{FF2B5EF4-FFF2-40B4-BE49-F238E27FC236}">
                <a16:creationId xmlns:a16="http://schemas.microsoft.com/office/drawing/2014/main" id="{03AF1C04-3FEF-41BD-BB84-2F263765B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33" name="Group 1032">
            <a:extLst>
              <a:ext uri="{FF2B5EF4-FFF2-40B4-BE49-F238E27FC236}">
                <a16:creationId xmlns:a16="http://schemas.microsoft.com/office/drawing/2014/main" id="{E56E71F1-5A87-4A96-B42F-2DFA1B766B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034" name="Color Cover">
              <a:extLst>
                <a:ext uri="{FF2B5EF4-FFF2-40B4-BE49-F238E27FC236}">
                  <a16:creationId xmlns:a16="http://schemas.microsoft.com/office/drawing/2014/main" id="{CF5215DD-02E8-49F2-8F73-D509B6A02B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5" name="Color Cover">
              <a:extLst>
                <a:ext uri="{FF2B5EF4-FFF2-40B4-BE49-F238E27FC236}">
                  <a16:creationId xmlns:a16="http://schemas.microsoft.com/office/drawing/2014/main" id="{8E743EB7-3A15-4D51-A603-1F3C290AAD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7" name="Group 1036">
            <a:extLst>
              <a:ext uri="{FF2B5EF4-FFF2-40B4-BE49-F238E27FC236}">
                <a16:creationId xmlns:a16="http://schemas.microsoft.com/office/drawing/2014/main" id="{C733FE3C-12C4-4FA2-A795-87D2F6776A5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038" name="Color">
              <a:extLst>
                <a:ext uri="{FF2B5EF4-FFF2-40B4-BE49-F238E27FC236}">
                  <a16:creationId xmlns:a16="http://schemas.microsoft.com/office/drawing/2014/main" id="{66F1E4BF-D491-4254-81A6-5119D1672E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Color">
              <a:extLst>
                <a:ext uri="{FF2B5EF4-FFF2-40B4-BE49-F238E27FC236}">
                  <a16:creationId xmlns:a16="http://schemas.microsoft.com/office/drawing/2014/main" id="{98C6C0CF-E3BD-4627-9DDF-246EAF2D4CC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026" name="Picture 2" descr="Niels Hemmingsen - Wikipedia, den frie encyklopædi">
            <a:extLst>
              <a:ext uri="{FF2B5EF4-FFF2-40B4-BE49-F238E27FC236}">
                <a16:creationId xmlns:a16="http://schemas.microsoft.com/office/drawing/2014/main" id="{FDD80B26-2094-FE30-DC5D-CF5EB19BC23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l="4190" r="1852" b="1"/>
          <a:stretch>
            <a:fillRect/>
          </a:stretch>
        </p:blipFill>
        <p:spPr bwMode="auto">
          <a:xfrm>
            <a:off x="7082810" y="841663"/>
            <a:ext cx="4166151" cy="5185923"/>
          </a:xfrm>
          <a:prstGeom prst="rect">
            <a:avLst/>
          </a:prstGeom>
          <a:noFill/>
          <a:extLst>
            <a:ext uri="{909E8E84-426E-40DD-AFC4-6F175D3DCCD1}">
              <a14:hiddenFill xmlns:a14="http://schemas.microsoft.com/office/drawing/2010/main">
                <a:solidFill>
                  <a:srgbClr val="FFFFFF"/>
                </a:solidFill>
              </a14:hiddenFill>
            </a:ext>
          </a:extLst>
        </p:spPr>
      </p:pic>
      <p:grpSp>
        <p:nvGrpSpPr>
          <p:cNvPr id="1041" name="Group 1040">
            <a:extLst>
              <a:ext uri="{FF2B5EF4-FFF2-40B4-BE49-F238E27FC236}">
                <a16:creationId xmlns:a16="http://schemas.microsoft.com/office/drawing/2014/main" id="{0C2B5F12-8A82-4A59-9400-3164CBF47F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1042" name="Freeform: Shape 1041">
              <a:extLst>
                <a:ext uri="{FF2B5EF4-FFF2-40B4-BE49-F238E27FC236}">
                  <a16:creationId xmlns:a16="http://schemas.microsoft.com/office/drawing/2014/main" id="{574BC7CB-EC69-421D-B286-57CAFE86DC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Freeform: Shape 1042">
              <a:extLst>
                <a:ext uri="{FF2B5EF4-FFF2-40B4-BE49-F238E27FC236}">
                  <a16:creationId xmlns:a16="http://schemas.microsoft.com/office/drawing/2014/main" id="{82D86EA2-D090-4E0C-B153-3ECE913115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 name="Freeform: Shape 1043">
              <a:extLst>
                <a:ext uri="{FF2B5EF4-FFF2-40B4-BE49-F238E27FC236}">
                  <a16:creationId xmlns:a16="http://schemas.microsoft.com/office/drawing/2014/main" id="{4AC29764-D054-4F76-9FE5-49811EDB65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5" name="Freeform: Shape 1044">
              <a:extLst>
                <a:ext uri="{FF2B5EF4-FFF2-40B4-BE49-F238E27FC236}">
                  <a16:creationId xmlns:a16="http://schemas.microsoft.com/office/drawing/2014/main" id="{4D9BB18B-7B57-4D1E-B87E-D2A7214F7C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6" name="Freeform: Shape 1045">
              <a:extLst>
                <a:ext uri="{FF2B5EF4-FFF2-40B4-BE49-F238E27FC236}">
                  <a16:creationId xmlns:a16="http://schemas.microsoft.com/office/drawing/2014/main" id="{C0A98EF1-1185-4EFF-A3C0-25DEBE8CD9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7" name="Freeform: Shape 1046">
              <a:extLst>
                <a:ext uri="{FF2B5EF4-FFF2-40B4-BE49-F238E27FC236}">
                  <a16:creationId xmlns:a16="http://schemas.microsoft.com/office/drawing/2014/main" id="{ACDA8723-DE3F-48D0-8822-0269EE207A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8" name="Freeform: Shape 1047">
              <a:extLst>
                <a:ext uri="{FF2B5EF4-FFF2-40B4-BE49-F238E27FC236}">
                  <a16:creationId xmlns:a16="http://schemas.microsoft.com/office/drawing/2014/main" id="{22B072E5-03AC-4D0A-A767-43EFB55BED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Titel 1">
            <a:extLst>
              <a:ext uri="{FF2B5EF4-FFF2-40B4-BE49-F238E27FC236}">
                <a16:creationId xmlns:a16="http://schemas.microsoft.com/office/drawing/2014/main" id="{04DB446D-FF2B-9A3D-1208-D7F5B79044B2}"/>
              </a:ext>
            </a:extLst>
          </p:cNvPr>
          <p:cNvSpPr>
            <a:spLocks noGrp="1"/>
          </p:cNvSpPr>
          <p:nvPr>
            <p:ph type="title"/>
          </p:nvPr>
        </p:nvSpPr>
        <p:spPr>
          <a:xfrm>
            <a:off x="1014984" y="819015"/>
            <a:ext cx="5821537" cy="2353362"/>
          </a:xfrm>
        </p:spPr>
        <p:txBody>
          <a:bodyPr anchor="b">
            <a:normAutofit/>
          </a:bodyPr>
          <a:lstStyle/>
          <a:p>
            <a:r>
              <a:rPr lang="da-DK" sz="4800">
                <a:solidFill>
                  <a:schemeClr val="bg1"/>
                </a:solidFill>
              </a:rPr>
              <a:t>Hvem er Niels Hemmingson?</a:t>
            </a:r>
          </a:p>
        </p:txBody>
      </p:sp>
      <p:sp>
        <p:nvSpPr>
          <p:cNvPr id="3" name="Pladsholder til indhold 2">
            <a:extLst>
              <a:ext uri="{FF2B5EF4-FFF2-40B4-BE49-F238E27FC236}">
                <a16:creationId xmlns:a16="http://schemas.microsoft.com/office/drawing/2014/main" id="{750F8A83-F93A-1814-453A-E5EDAF0778E6}"/>
              </a:ext>
            </a:extLst>
          </p:cNvPr>
          <p:cNvSpPr>
            <a:spLocks noGrp="1"/>
          </p:cNvSpPr>
          <p:nvPr>
            <p:ph idx="1"/>
          </p:nvPr>
        </p:nvSpPr>
        <p:spPr>
          <a:xfrm>
            <a:off x="1014984" y="3442089"/>
            <a:ext cx="5821537" cy="2596896"/>
          </a:xfrm>
        </p:spPr>
        <p:txBody>
          <a:bodyPr anchor="t">
            <a:normAutofit/>
          </a:bodyPr>
          <a:lstStyle/>
          <a:p>
            <a:r>
              <a:rPr lang="da-DK" sz="1800">
                <a:solidFill>
                  <a:schemeClr val="bg1"/>
                </a:solidFill>
              </a:rPr>
              <a:t>1575 teolog</a:t>
            </a:r>
          </a:p>
          <a:p>
            <a:r>
              <a:rPr lang="da-DK" sz="1800">
                <a:solidFill>
                  <a:schemeClr val="bg1"/>
                </a:solidFill>
              </a:rPr>
              <a:t>Beskrev forskellige former for troldom</a:t>
            </a:r>
          </a:p>
          <a:p>
            <a:r>
              <a:rPr lang="da-DK" sz="1800">
                <a:solidFill>
                  <a:schemeClr val="bg1"/>
                </a:solidFill>
              </a:rPr>
              <a:t>Lavede regler for behandling</a:t>
            </a:r>
          </a:p>
          <a:p>
            <a:r>
              <a:rPr lang="da-DK" sz="1800">
                <a:solidFill>
                  <a:schemeClr val="bg1"/>
                </a:solidFill>
              </a:rPr>
              <a:t>Katolicisme = troldom</a:t>
            </a:r>
          </a:p>
          <a:p>
            <a:endParaRPr lang="da-DK" sz="1800">
              <a:solidFill>
                <a:schemeClr val="bg1"/>
              </a:solidFill>
            </a:endParaRPr>
          </a:p>
        </p:txBody>
      </p:sp>
      <p:pic>
        <p:nvPicPr>
          <p:cNvPr id="6" name="Lyd 5">
            <a:extLst>
              <a:ext uri="{FF2B5EF4-FFF2-40B4-BE49-F238E27FC236}">
                <a16:creationId xmlns:a16="http://schemas.microsoft.com/office/drawing/2014/main" id="{4BAA5DF0-0CCF-479E-058C-16CF89398724}"/>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2516940900"/>
      </p:ext>
    </p:extLst>
  </p:cSld>
  <p:clrMapOvr>
    <a:masterClrMapping/>
  </p:clrMapOvr>
  <mc:AlternateContent xmlns:mc="http://schemas.openxmlformats.org/markup-compatibility/2006">
    <mc:Choice xmlns:p14="http://schemas.microsoft.com/office/powerpoint/2010/main" Requires="p14">
      <p:transition spd="slow" p14:dur="2000" advTm="68992"/>
    </mc:Choice>
    <mc:Fallback>
      <p:transition spd="slow" advTm="6899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CE9225-33F1-878A-CC0C-01A2A17794C7}"/>
              </a:ext>
            </a:extLst>
          </p:cNvPr>
          <p:cNvSpPr>
            <a:spLocks noGrp="1"/>
          </p:cNvSpPr>
          <p:nvPr>
            <p:ph type="title"/>
          </p:nvPr>
        </p:nvSpPr>
        <p:spPr>
          <a:xfrm>
            <a:off x="838200" y="334645"/>
            <a:ext cx="10515600" cy="1325563"/>
          </a:xfrm>
        </p:spPr>
        <p:txBody>
          <a:bodyPr>
            <a:normAutofit/>
          </a:bodyPr>
          <a:lstStyle/>
          <a:p>
            <a:r>
              <a:rPr lang="da-DK"/>
              <a:t>Hvilke forestillinger var der om hekse efter reformationen?</a:t>
            </a:r>
          </a:p>
        </p:txBody>
      </p:sp>
      <p:sp>
        <p:nvSpPr>
          <p:cNvPr id="3" name="Pladsholder til indhold 2">
            <a:extLst>
              <a:ext uri="{FF2B5EF4-FFF2-40B4-BE49-F238E27FC236}">
                <a16:creationId xmlns:a16="http://schemas.microsoft.com/office/drawing/2014/main" id="{A0CA5385-AB8E-3DB1-8663-F6C9582906A3}"/>
              </a:ext>
            </a:extLst>
          </p:cNvPr>
          <p:cNvSpPr>
            <a:spLocks noGrp="1"/>
          </p:cNvSpPr>
          <p:nvPr>
            <p:ph idx="1"/>
          </p:nvPr>
        </p:nvSpPr>
        <p:spPr/>
        <p:txBody>
          <a:bodyPr/>
          <a:lstStyle/>
          <a:p>
            <a:r>
              <a:rPr lang="da-DK"/>
              <a:t>kvinderne var lettere fristet af djævlen (</a:t>
            </a:r>
            <a:r>
              <a:rPr lang="da-DK" err="1"/>
              <a:t>syndefalsmytten</a:t>
            </a:r>
            <a:r>
              <a:rPr lang="da-DK"/>
              <a:t>)</a:t>
            </a:r>
          </a:p>
          <a:p>
            <a:r>
              <a:rPr lang="da-DK"/>
              <a:t>Svagere, ustabile.</a:t>
            </a:r>
          </a:p>
          <a:p>
            <a:r>
              <a:rPr lang="da-DK"/>
              <a:t>Pagt</a:t>
            </a:r>
          </a:p>
          <a:p>
            <a:r>
              <a:rPr lang="da-DK"/>
              <a:t>Magi, skade</a:t>
            </a:r>
          </a:p>
          <a:p>
            <a:r>
              <a:rPr lang="da-DK"/>
              <a:t>Hele samfundet</a:t>
            </a:r>
          </a:p>
          <a:p>
            <a:endParaRPr lang="da-DK"/>
          </a:p>
          <a:p>
            <a:endParaRPr lang="da-DK"/>
          </a:p>
          <a:p>
            <a:endParaRPr lang="da-DK"/>
          </a:p>
        </p:txBody>
      </p:sp>
      <p:pic>
        <p:nvPicPr>
          <p:cNvPr id="7" name="Lyd 6">
            <a:extLst>
              <a:ext uri="{FF2B5EF4-FFF2-40B4-BE49-F238E27FC236}">
                <a16:creationId xmlns:a16="http://schemas.microsoft.com/office/drawing/2014/main" id="{E542EA37-4978-8169-D1D0-29FC95EA011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648940522"/>
      </p:ext>
    </p:extLst>
  </p:cSld>
  <p:clrMapOvr>
    <a:masterClrMapping/>
  </p:clrMapOvr>
  <mc:AlternateContent xmlns:mc="http://schemas.openxmlformats.org/markup-compatibility/2006">
    <mc:Choice xmlns:p14="http://schemas.microsoft.com/office/powerpoint/2010/main" Requires="p14">
      <p:transition spd="slow" p14:dur="2000" advTm="89130"/>
    </mc:Choice>
    <mc:Fallback>
      <p:transition spd="slow" advTm="89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A02FE01-9B54-3DFA-1DE9-DFFAF1970223}"/>
              </a:ext>
            </a:extLst>
          </p:cNvPr>
          <p:cNvSpPr>
            <a:spLocks noGrp="1"/>
          </p:cNvSpPr>
          <p:nvPr>
            <p:ph type="title"/>
          </p:nvPr>
        </p:nvSpPr>
        <p:spPr>
          <a:xfrm>
            <a:off x="640080" y="325369"/>
            <a:ext cx="4368602" cy="1956841"/>
          </a:xfrm>
        </p:spPr>
        <p:txBody>
          <a:bodyPr anchor="b">
            <a:normAutofit/>
          </a:bodyPr>
          <a:lstStyle/>
          <a:p>
            <a:r>
              <a:rPr lang="da-DK" sz="3000"/>
              <a:t>Samfundsmæssige kontekst (i sammenhæng med Niels Hemmings)</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91273D73-40EA-69E9-3910-858182A191DB}"/>
              </a:ext>
            </a:extLst>
          </p:cNvPr>
          <p:cNvSpPr>
            <a:spLocks noGrp="1"/>
          </p:cNvSpPr>
          <p:nvPr>
            <p:ph idx="1"/>
          </p:nvPr>
        </p:nvSpPr>
        <p:spPr>
          <a:xfrm>
            <a:off x="640080" y="2872899"/>
            <a:ext cx="4243589" cy="3320668"/>
          </a:xfrm>
        </p:spPr>
        <p:txBody>
          <a:bodyPr>
            <a:normAutofit/>
          </a:bodyPr>
          <a:lstStyle/>
          <a:p>
            <a:r>
              <a:rPr lang="en-US" sz="2200" dirty="0"/>
              <a:t>- </a:t>
            </a:r>
            <a:r>
              <a:rPr lang="en-US" sz="2200" dirty="0" err="1"/>
              <a:t>religiøse</a:t>
            </a:r>
            <a:r>
              <a:rPr lang="en-US" sz="2200" dirty="0"/>
              <a:t>, </a:t>
            </a:r>
            <a:r>
              <a:rPr lang="en-US" sz="2200" dirty="0" err="1"/>
              <a:t>ændringer</a:t>
            </a:r>
            <a:r>
              <a:rPr lang="en-US" sz="2200" dirty="0"/>
              <a:t>.</a:t>
            </a:r>
          </a:p>
          <a:p>
            <a:r>
              <a:rPr lang="en-US" sz="2200" dirty="0"/>
              <a:t>- </a:t>
            </a:r>
            <a:r>
              <a:rPr lang="en-US" sz="2200" dirty="0" err="1"/>
              <a:t>frygt</a:t>
            </a:r>
            <a:r>
              <a:rPr lang="en-US" sz="2200" dirty="0"/>
              <a:t> for </a:t>
            </a:r>
            <a:r>
              <a:rPr lang="en-US" sz="2200" dirty="0" err="1"/>
              <a:t>djævlen</a:t>
            </a:r>
            <a:endParaRPr lang="en-US" sz="2200" dirty="0"/>
          </a:p>
          <a:p>
            <a:r>
              <a:rPr lang="en-US" sz="2200" dirty="0" err="1"/>
              <a:t>Kirken</a:t>
            </a:r>
            <a:r>
              <a:rPr lang="en-US" sz="2200" dirty="0"/>
              <a:t> </a:t>
            </a:r>
            <a:r>
              <a:rPr lang="en-US" sz="2200" dirty="0" err="1"/>
              <a:t>og</a:t>
            </a:r>
            <a:r>
              <a:rPr lang="en-US" sz="2200" dirty="0"/>
              <a:t> </a:t>
            </a:r>
            <a:r>
              <a:rPr lang="en-US" sz="2200" dirty="0" err="1"/>
              <a:t>kongen</a:t>
            </a:r>
            <a:r>
              <a:rPr lang="en-US" sz="2200" dirty="0"/>
              <a:t> </a:t>
            </a:r>
            <a:r>
              <a:rPr lang="en-US" sz="2200" dirty="0" err="1"/>
              <a:t>som</a:t>
            </a:r>
            <a:r>
              <a:rPr lang="en-US" sz="2200" dirty="0"/>
              <a:t> </a:t>
            </a:r>
            <a:r>
              <a:rPr lang="en-US" sz="2200" dirty="0" err="1"/>
              <a:t>sindelagskontrol</a:t>
            </a:r>
            <a:endParaRPr lang="en-US" sz="2200" dirty="0"/>
          </a:p>
          <a:p>
            <a:r>
              <a:rPr lang="en-US" sz="2200" dirty="0"/>
              <a:t>- </a:t>
            </a:r>
            <a:r>
              <a:rPr lang="en-US" sz="2200" dirty="0" err="1"/>
              <a:t>luthers</a:t>
            </a:r>
            <a:r>
              <a:rPr lang="en-US" sz="2200" dirty="0"/>
              <a:t> </a:t>
            </a:r>
            <a:r>
              <a:rPr lang="en-US" sz="2200" dirty="0" err="1"/>
              <a:t>fundamentalisme</a:t>
            </a:r>
            <a:endParaRPr lang="en-US" sz="2200" dirty="0"/>
          </a:p>
        </p:txBody>
      </p:sp>
      <p:pic>
        <p:nvPicPr>
          <p:cNvPr id="4" name="Pladsholder til indhold 3">
            <a:extLst>
              <a:ext uri="{FF2B5EF4-FFF2-40B4-BE49-F238E27FC236}">
                <a16:creationId xmlns:a16="http://schemas.microsoft.com/office/drawing/2014/main" id="{DCD16B25-D057-6450-D9DB-73B2D7824A8F}"/>
              </a:ext>
            </a:extLst>
          </p:cNvPr>
          <p:cNvPicPr>
            <a:picLocks noChangeAspect="1"/>
          </p:cNvPicPr>
          <p:nvPr/>
        </p:nvPicPr>
        <p:blipFill>
          <a:blip r:embed="rId5"/>
          <a:srcRect l="24984" r="18093" b="-1"/>
          <a:stretch>
            <a:fill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7" name="Lyd 6">
            <a:extLst>
              <a:ext uri="{FF2B5EF4-FFF2-40B4-BE49-F238E27FC236}">
                <a16:creationId xmlns:a16="http://schemas.microsoft.com/office/drawing/2014/main" id="{FB052CFE-EFD6-7AE6-04D0-3E601B21D8B7}"/>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1304699468"/>
      </p:ext>
    </p:extLst>
  </p:cSld>
  <p:clrMapOvr>
    <a:masterClrMapping/>
  </p:clrMapOvr>
  <mc:AlternateContent xmlns:mc="http://schemas.openxmlformats.org/markup-compatibility/2006">
    <mc:Choice xmlns:p14="http://schemas.microsoft.com/office/powerpoint/2010/main" Requires="p14">
      <p:transition spd="slow" p14:dur="2000" advTm="65159"/>
    </mc:Choice>
    <mc:Fallback>
      <p:transition spd="slow" advTm="6515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Reformationens hovedpersoner - Kristendom.dk">
            <a:extLst>
              <a:ext uri="{FF2B5EF4-FFF2-40B4-BE49-F238E27FC236}">
                <a16:creationId xmlns:a16="http://schemas.microsoft.com/office/drawing/2014/main" id="{A67EC831-D711-6BD7-BF02-1324CEFF489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r="25976"/>
          <a:stretch>
            <a:fillRect/>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057" name="Rectangle 2056">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18BA685-47C5-F70F-20A5-BBFB04E7CB0F}"/>
              </a:ext>
            </a:extLst>
          </p:cNvPr>
          <p:cNvSpPr>
            <a:spLocks noGrp="1"/>
          </p:cNvSpPr>
          <p:nvPr>
            <p:ph type="title"/>
          </p:nvPr>
        </p:nvSpPr>
        <p:spPr>
          <a:xfrm>
            <a:off x="7531610" y="365125"/>
            <a:ext cx="3822189" cy="1899912"/>
          </a:xfrm>
        </p:spPr>
        <p:txBody>
          <a:bodyPr>
            <a:normAutofit/>
          </a:bodyPr>
          <a:lstStyle/>
          <a:p>
            <a:r>
              <a:rPr lang="da-DK" sz="3100"/>
              <a:t>Hvad var Niels Hemmings forestillinger om hekses</a:t>
            </a:r>
          </a:p>
        </p:txBody>
      </p:sp>
      <p:sp>
        <p:nvSpPr>
          <p:cNvPr id="3" name="Pladsholder til indhold 2">
            <a:extLst>
              <a:ext uri="{FF2B5EF4-FFF2-40B4-BE49-F238E27FC236}">
                <a16:creationId xmlns:a16="http://schemas.microsoft.com/office/drawing/2014/main" id="{B765D945-F7F5-FDD7-D7AF-08B8AE403EC9}"/>
              </a:ext>
            </a:extLst>
          </p:cNvPr>
          <p:cNvSpPr>
            <a:spLocks noGrp="1"/>
          </p:cNvSpPr>
          <p:nvPr>
            <p:ph idx="1"/>
          </p:nvPr>
        </p:nvSpPr>
        <p:spPr>
          <a:xfrm>
            <a:off x="7531610" y="2434201"/>
            <a:ext cx="3822189" cy="3742762"/>
          </a:xfrm>
        </p:spPr>
        <p:txBody>
          <a:bodyPr>
            <a:normAutofit/>
          </a:bodyPr>
          <a:lstStyle/>
          <a:p>
            <a:r>
              <a:rPr lang="da-DK" sz="1200" b="1"/>
              <a:t>Forbød trolddom: </a:t>
            </a:r>
            <a:r>
              <a:rPr lang="da-DK" sz="1200"/>
              <a:t>”Han laver en kobling mellem katolicismen, kætteri og trolddom … og nærmest brugte begreberne synonymt.”</a:t>
            </a:r>
          </a:p>
          <a:p>
            <a:r>
              <a:rPr lang="da-DK" sz="1200" b="1"/>
              <a:t>Ingen brug for magi: </a:t>
            </a:r>
            <a:r>
              <a:rPr lang="da-DK" sz="1200"/>
              <a:t>”Det var svært at forstå for almindelige mennesker, at man heller ikke længere måtte forsøge at helbrede en ko med en magisk remse.”</a:t>
            </a:r>
          </a:p>
          <a:p>
            <a:r>
              <a:rPr lang="da-DK" sz="1200" b="1"/>
              <a:t>Trolddom truede samfundet: </a:t>
            </a:r>
            <a:r>
              <a:rPr lang="da-DK" sz="1200"/>
              <a:t>”En tro i forfald medførte Guds vrede, og Guds vrede medførte straf på hele samfundet i form af pest, hungersnød eller krig.”</a:t>
            </a:r>
          </a:p>
          <a:p>
            <a:r>
              <a:rPr lang="da-DK" sz="1200" b="1"/>
              <a:t>Bekæmpes gennem loven</a:t>
            </a:r>
            <a:r>
              <a:rPr lang="da-DK" sz="1200"/>
              <a:t>: ”Kirken forsøgte således at nå øvrigheden … som de danske love og domme byggede på.”</a:t>
            </a:r>
          </a:p>
          <a:p>
            <a:endParaRPr lang="da-DK" sz="2000"/>
          </a:p>
        </p:txBody>
      </p:sp>
      <p:pic>
        <p:nvPicPr>
          <p:cNvPr id="9" name="Lyd 8">
            <a:extLst>
              <a:ext uri="{FF2B5EF4-FFF2-40B4-BE49-F238E27FC236}">
                <a16:creationId xmlns:a16="http://schemas.microsoft.com/office/drawing/2014/main" id="{52F569C4-D618-62A3-FCA5-E4AE385B9C5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226800" y="5892800"/>
            <a:ext cx="812800" cy="812800"/>
          </a:xfrm>
          <a:prstGeom prst="rect">
            <a:avLst/>
          </a:prstGeom>
        </p:spPr>
      </p:pic>
    </p:spTree>
    <p:extLst>
      <p:ext uri="{BB962C8B-B14F-4D97-AF65-F5344CB8AC3E}">
        <p14:creationId xmlns:p14="http://schemas.microsoft.com/office/powerpoint/2010/main" val="4127773842"/>
      </p:ext>
    </p:extLst>
  </p:cSld>
  <p:clrMapOvr>
    <a:masterClrMapping/>
  </p:clrMapOvr>
  <mc:AlternateContent xmlns:mc="http://schemas.openxmlformats.org/markup-compatibility/2006">
    <mc:Choice xmlns:p14="http://schemas.microsoft.com/office/powerpoint/2010/main" Requires="p14">
      <p:transition spd="slow" p14:dur="2000" advTm="142775"/>
    </mc:Choice>
    <mc:Fallback>
      <p:transition spd="slow" advTm="14277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9"/>
                </p:tgtEl>
              </p:cMediaNode>
            </p:audio>
          </p:childTnLst>
        </p:cTn>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5905c26e-c2c3-436f-9dfb-3c6077bb85f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B4B7350953DB42B68BE0DD01932426" ma:contentTypeVersion="9" ma:contentTypeDescription="Create a new document." ma:contentTypeScope="" ma:versionID="82832a47acc4693fb0e714f1d6c9a781">
  <xsd:schema xmlns:xsd="http://www.w3.org/2001/XMLSchema" xmlns:xs="http://www.w3.org/2001/XMLSchema" xmlns:p="http://schemas.microsoft.com/office/2006/metadata/properties" xmlns:ns3="5905c26e-c2c3-436f-9dfb-3c6077bb85fb" xmlns:ns4="1384a7af-d090-45e7-aa92-12ed741e8fd2" targetNamespace="http://schemas.microsoft.com/office/2006/metadata/properties" ma:root="true" ma:fieldsID="1b6705dd200746c9e73a7b95b48f93ba" ns3:_="" ns4:_="">
    <xsd:import namespace="5905c26e-c2c3-436f-9dfb-3c6077bb85fb"/>
    <xsd:import namespace="1384a7af-d090-45e7-aa92-12ed741e8fd2"/>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05c26e-c2c3-436f-9dfb-3c6077bb85f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384a7af-d090-45e7-aa92-12ed741e8fd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D5A0632-7717-4A07-BE66-977BC8A3A06E}">
  <ds:schemaRefs>
    <ds:schemaRef ds:uri="http://schemas.microsoft.com/office/2006/documentManagement/types"/>
    <ds:schemaRef ds:uri="http://purl.org/dc/dcmitype/"/>
    <ds:schemaRef ds:uri="http://purl.org/dc/elements/1.1/"/>
    <ds:schemaRef ds:uri="1384a7af-d090-45e7-aa92-12ed741e8fd2"/>
    <ds:schemaRef ds:uri="http://www.w3.org/XML/1998/namespace"/>
    <ds:schemaRef ds:uri="http://schemas.microsoft.com/office/infopath/2007/PartnerControls"/>
    <ds:schemaRef ds:uri="http://purl.org/dc/terms/"/>
    <ds:schemaRef ds:uri="http://schemas.openxmlformats.org/package/2006/metadata/core-properties"/>
    <ds:schemaRef ds:uri="5905c26e-c2c3-436f-9dfb-3c6077bb85fb"/>
    <ds:schemaRef ds:uri="http://schemas.microsoft.com/office/2006/metadata/properties"/>
  </ds:schemaRefs>
</ds:datastoreItem>
</file>

<file path=customXml/itemProps2.xml><?xml version="1.0" encoding="utf-8"?>
<ds:datastoreItem xmlns:ds="http://schemas.openxmlformats.org/officeDocument/2006/customXml" ds:itemID="{4321B82F-BBFD-4729-9615-90B5AC584E02}">
  <ds:schemaRefs>
    <ds:schemaRef ds:uri="1384a7af-d090-45e7-aa92-12ed741e8fd2"/>
    <ds:schemaRef ds:uri="5905c26e-c2c3-436f-9dfb-3c6077bb85f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A567DB5B-98C5-405D-A48D-D8443C35D37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1327</Words>
  <Application>Microsoft Macintosh PowerPoint</Application>
  <PresentationFormat>Widescreen</PresentationFormat>
  <Paragraphs>139</Paragraphs>
  <Slides>6</Slides>
  <Notes>6</Notes>
  <HiddenSlides>0</HiddenSlides>
  <MMClips>6</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6</vt:i4>
      </vt:variant>
    </vt:vector>
  </HeadingPairs>
  <TitlesOfParts>
    <vt:vector size="10" baseType="lpstr">
      <vt:lpstr>Aptos</vt:lpstr>
      <vt:lpstr>Aptos Display</vt:lpstr>
      <vt:lpstr>Arial</vt:lpstr>
      <vt:lpstr>Office-tema</vt:lpstr>
      <vt:lpstr>Niels hemmingson og trolddom</vt:lpstr>
      <vt:lpstr>Hvordan var omstændighederne efter reformationen? (redegørende)</vt:lpstr>
      <vt:lpstr>Hvem er Niels Hemmingson?</vt:lpstr>
      <vt:lpstr>Hvilke forestillinger var der om hekse efter reformationen?</vt:lpstr>
      <vt:lpstr>Samfundsmæssige kontekst (i sammenhæng med Niels Hemmings)</vt:lpstr>
      <vt:lpstr>Hvad var Niels Hemmings forestillinger om hekses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3b Karim Tahir</dc:creator>
  <cp:lastModifiedBy>3b Ibtisam Yusuf Sharif</cp:lastModifiedBy>
  <cp:revision>2</cp:revision>
  <dcterms:created xsi:type="dcterms:W3CDTF">2025-11-18T09:17:32Z</dcterms:created>
  <dcterms:modified xsi:type="dcterms:W3CDTF">2025-11-18T10:22:26Z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0x010100C2B4B7350953DB42B68BE0DD01932426</vt:lpwstr>
  </property>
</Properties>
</file>