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8" r:id="rId4"/>
    <p:sldId id="326" r:id="rId5"/>
    <p:sldId id="309" r:id="rId6"/>
    <p:sldId id="310" r:id="rId7"/>
    <p:sldId id="327" r:id="rId8"/>
    <p:sldId id="311" r:id="rId9"/>
    <p:sldId id="328" r:id="rId10"/>
    <p:sldId id="329" r:id="rId11"/>
    <p:sldId id="330" r:id="rId12"/>
    <p:sldId id="331" r:id="rId13"/>
    <p:sldId id="332" r:id="rId14"/>
    <p:sldId id="315" r:id="rId15"/>
    <p:sldId id="275" r:id="rId16"/>
    <p:sldId id="317" r:id="rId17"/>
    <p:sldId id="320" r:id="rId18"/>
    <p:sldId id="324" r:id="rId19"/>
    <p:sldId id="322" r:id="rId20"/>
    <p:sldId id="282" r:id="rId21"/>
    <p:sldId id="284" r:id="rId22"/>
    <p:sldId id="285" r:id="rId23"/>
    <p:sldId id="286" r:id="rId24"/>
    <p:sldId id="288" r:id="rId25"/>
    <p:sldId id="28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6" d="100"/>
          <a:sy n="56" d="100"/>
        </p:scale>
        <p:origin x="4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756D962-3361-4C71-B737-4FC0ED95D5E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DE2025-19D8-4512-BF4F-C3CA92FF271E}">
      <dgm:prSet/>
      <dgm:spPr/>
      <dgm:t>
        <a:bodyPr/>
        <a:lstStyle/>
        <a:p>
          <a:r>
            <a:rPr lang="da-DK"/>
            <a:t>Hvad er kendetegnene ved ideologien socialliberalismen? </a:t>
          </a:r>
          <a:endParaRPr lang="en-US"/>
        </a:p>
      </dgm:t>
    </dgm:pt>
    <dgm:pt modelId="{A9D3CC8F-C795-456B-B667-6ECD580EAF91}" type="parTrans" cxnId="{63B0FDD9-C0FE-45B9-BFC7-43E706C022AB}">
      <dgm:prSet/>
      <dgm:spPr/>
      <dgm:t>
        <a:bodyPr/>
        <a:lstStyle/>
        <a:p>
          <a:endParaRPr lang="en-US"/>
        </a:p>
      </dgm:t>
    </dgm:pt>
    <dgm:pt modelId="{B692330C-1330-4917-A163-638A3397EAD6}" type="sibTrans" cxnId="{63B0FDD9-C0FE-45B9-BFC7-43E706C022AB}">
      <dgm:prSet/>
      <dgm:spPr/>
      <dgm:t>
        <a:bodyPr/>
        <a:lstStyle/>
        <a:p>
          <a:endParaRPr lang="en-US"/>
        </a:p>
      </dgm:t>
    </dgm:pt>
    <dgm:pt modelId="{FEF7DF46-A05C-4EC9-B3A9-D097A888D331}">
      <dgm:prSet/>
      <dgm:spPr/>
      <dgm:t>
        <a:bodyPr/>
        <a:lstStyle/>
        <a:p>
          <a:r>
            <a:rPr lang="da-DK"/>
            <a:t>Hvad har ideologien til fælles med liberalismen? </a:t>
          </a:r>
          <a:endParaRPr lang="en-US"/>
        </a:p>
      </dgm:t>
    </dgm:pt>
    <dgm:pt modelId="{ACE03DED-ED5D-405B-A5C0-3F5E4B846DF0}" type="parTrans" cxnId="{498C2471-E2F0-45CB-9060-9C0D5E06F492}">
      <dgm:prSet/>
      <dgm:spPr/>
      <dgm:t>
        <a:bodyPr/>
        <a:lstStyle/>
        <a:p>
          <a:endParaRPr lang="en-US"/>
        </a:p>
      </dgm:t>
    </dgm:pt>
    <dgm:pt modelId="{C2BA8742-0A2E-4177-B1B9-C44C7E223A7F}" type="sibTrans" cxnId="{498C2471-E2F0-45CB-9060-9C0D5E06F492}">
      <dgm:prSet/>
      <dgm:spPr/>
      <dgm:t>
        <a:bodyPr/>
        <a:lstStyle/>
        <a:p>
          <a:endParaRPr lang="en-US"/>
        </a:p>
      </dgm:t>
    </dgm:pt>
    <dgm:pt modelId="{4D80146B-5C81-4977-8B1C-9C640436CAE5}">
      <dgm:prSet/>
      <dgm:spPr/>
      <dgm:t>
        <a:bodyPr/>
        <a:lstStyle/>
        <a:p>
          <a:r>
            <a:rPr lang="da-DK"/>
            <a:t>Hvordan er ideologien forskellig fra liberalismen? </a:t>
          </a:r>
          <a:endParaRPr lang="en-US"/>
        </a:p>
      </dgm:t>
    </dgm:pt>
    <dgm:pt modelId="{2B1E1C7D-272C-4C2A-9C2E-C98FF78E97F0}" type="parTrans" cxnId="{C851A8E8-C05F-468D-B7A2-E90F0D244CD7}">
      <dgm:prSet/>
      <dgm:spPr/>
      <dgm:t>
        <a:bodyPr/>
        <a:lstStyle/>
        <a:p>
          <a:endParaRPr lang="en-US"/>
        </a:p>
      </dgm:t>
    </dgm:pt>
    <dgm:pt modelId="{74D7BFA3-F2CB-40C6-B47D-B35938C36F57}" type="sibTrans" cxnId="{C851A8E8-C05F-468D-B7A2-E90F0D244CD7}">
      <dgm:prSet/>
      <dgm:spPr/>
      <dgm:t>
        <a:bodyPr/>
        <a:lstStyle/>
        <a:p>
          <a:endParaRPr lang="en-US"/>
        </a:p>
      </dgm:t>
    </dgm:pt>
    <dgm:pt modelId="{5BA59268-B850-4AF3-83F3-738F4D937E01}" type="pres">
      <dgm:prSet presAssocID="{A756D962-3361-4C71-B737-4FC0ED95D5E2}" presName="vert0" presStyleCnt="0">
        <dgm:presLayoutVars>
          <dgm:dir/>
          <dgm:animOne val="branch"/>
          <dgm:animLvl val="lvl"/>
        </dgm:presLayoutVars>
      </dgm:prSet>
      <dgm:spPr/>
    </dgm:pt>
    <dgm:pt modelId="{576308BF-480E-4187-B08E-64A9A4D2FD41}" type="pres">
      <dgm:prSet presAssocID="{79DE2025-19D8-4512-BF4F-C3CA92FF271E}" presName="thickLine" presStyleLbl="alignNode1" presStyleIdx="0" presStyleCnt="3"/>
      <dgm:spPr/>
    </dgm:pt>
    <dgm:pt modelId="{2824A201-347C-489D-BA10-B6F23FA703FE}" type="pres">
      <dgm:prSet presAssocID="{79DE2025-19D8-4512-BF4F-C3CA92FF271E}" presName="horz1" presStyleCnt="0"/>
      <dgm:spPr/>
    </dgm:pt>
    <dgm:pt modelId="{41B032D5-BAC4-4953-B4A4-1E7FBC60B5BA}" type="pres">
      <dgm:prSet presAssocID="{79DE2025-19D8-4512-BF4F-C3CA92FF271E}" presName="tx1" presStyleLbl="revTx" presStyleIdx="0" presStyleCnt="3"/>
      <dgm:spPr/>
    </dgm:pt>
    <dgm:pt modelId="{7213FE9B-4BAF-4774-9D59-C5E249A4A34F}" type="pres">
      <dgm:prSet presAssocID="{79DE2025-19D8-4512-BF4F-C3CA92FF271E}" presName="vert1" presStyleCnt="0"/>
      <dgm:spPr/>
    </dgm:pt>
    <dgm:pt modelId="{B9996147-E27D-4B6E-8F75-6C481E944FCE}" type="pres">
      <dgm:prSet presAssocID="{FEF7DF46-A05C-4EC9-B3A9-D097A888D331}" presName="thickLine" presStyleLbl="alignNode1" presStyleIdx="1" presStyleCnt="3"/>
      <dgm:spPr/>
    </dgm:pt>
    <dgm:pt modelId="{3D267942-3EC2-42CD-B1F6-48C5526986CB}" type="pres">
      <dgm:prSet presAssocID="{FEF7DF46-A05C-4EC9-B3A9-D097A888D331}" presName="horz1" presStyleCnt="0"/>
      <dgm:spPr/>
    </dgm:pt>
    <dgm:pt modelId="{C284B454-F74A-4A67-866E-C7EAF80DADE8}" type="pres">
      <dgm:prSet presAssocID="{FEF7DF46-A05C-4EC9-B3A9-D097A888D331}" presName="tx1" presStyleLbl="revTx" presStyleIdx="1" presStyleCnt="3"/>
      <dgm:spPr/>
    </dgm:pt>
    <dgm:pt modelId="{262E7222-C29C-4574-A8CE-F696415C0EE6}" type="pres">
      <dgm:prSet presAssocID="{FEF7DF46-A05C-4EC9-B3A9-D097A888D331}" presName="vert1" presStyleCnt="0"/>
      <dgm:spPr/>
    </dgm:pt>
    <dgm:pt modelId="{011E993D-2BED-46FD-8E6D-3564EFEF9999}" type="pres">
      <dgm:prSet presAssocID="{4D80146B-5C81-4977-8B1C-9C640436CAE5}" presName="thickLine" presStyleLbl="alignNode1" presStyleIdx="2" presStyleCnt="3"/>
      <dgm:spPr/>
    </dgm:pt>
    <dgm:pt modelId="{2219988F-1166-4EB9-8712-CC79904459C7}" type="pres">
      <dgm:prSet presAssocID="{4D80146B-5C81-4977-8B1C-9C640436CAE5}" presName="horz1" presStyleCnt="0"/>
      <dgm:spPr/>
    </dgm:pt>
    <dgm:pt modelId="{44944843-7107-46A3-8828-4D66AC89AE2F}" type="pres">
      <dgm:prSet presAssocID="{4D80146B-5C81-4977-8B1C-9C640436CAE5}" presName="tx1" presStyleLbl="revTx" presStyleIdx="2" presStyleCnt="3"/>
      <dgm:spPr/>
    </dgm:pt>
    <dgm:pt modelId="{45AE020C-6159-4B5B-9836-21C7CE339B6B}" type="pres">
      <dgm:prSet presAssocID="{4D80146B-5C81-4977-8B1C-9C640436CAE5}" presName="vert1" presStyleCnt="0"/>
      <dgm:spPr/>
    </dgm:pt>
  </dgm:ptLst>
  <dgm:cxnLst>
    <dgm:cxn modelId="{3A2FB01F-4B86-4C0D-B388-DCE1E80E0DBD}" type="presOf" srcId="{4D80146B-5C81-4977-8B1C-9C640436CAE5}" destId="{44944843-7107-46A3-8828-4D66AC89AE2F}" srcOrd="0" destOrd="0" presId="urn:microsoft.com/office/officeart/2008/layout/LinedList"/>
    <dgm:cxn modelId="{498C2471-E2F0-45CB-9060-9C0D5E06F492}" srcId="{A756D962-3361-4C71-B737-4FC0ED95D5E2}" destId="{FEF7DF46-A05C-4EC9-B3A9-D097A888D331}" srcOrd="1" destOrd="0" parTransId="{ACE03DED-ED5D-405B-A5C0-3F5E4B846DF0}" sibTransId="{C2BA8742-0A2E-4177-B1B9-C44C7E223A7F}"/>
    <dgm:cxn modelId="{2D35FE82-BD53-41D0-B0AC-BEFF3FC07ED2}" type="presOf" srcId="{A756D962-3361-4C71-B737-4FC0ED95D5E2}" destId="{5BA59268-B850-4AF3-83F3-738F4D937E01}" srcOrd="0" destOrd="0" presId="urn:microsoft.com/office/officeart/2008/layout/LinedList"/>
    <dgm:cxn modelId="{614562D0-2FB0-4B79-96E1-3AD4CE554E15}" type="presOf" srcId="{79DE2025-19D8-4512-BF4F-C3CA92FF271E}" destId="{41B032D5-BAC4-4953-B4A4-1E7FBC60B5BA}" srcOrd="0" destOrd="0" presId="urn:microsoft.com/office/officeart/2008/layout/LinedList"/>
    <dgm:cxn modelId="{63B0FDD9-C0FE-45B9-BFC7-43E706C022AB}" srcId="{A756D962-3361-4C71-B737-4FC0ED95D5E2}" destId="{79DE2025-19D8-4512-BF4F-C3CA92FF271E}" srcOrd="0" destOrd="0" parTransId="{A9D3CC8F-C795-456B-B667-6ECD580EAF91}" sibTransId="{B692330C-1330-4917-A163-638A3397EAD6}"/>
    <dgm:cxn modelId="{C851A8E8-C05F-468D-B7A2-E90F0D244CD7}" srcId="{A756D962-3361-4C71-B737-4FC0ED95D5E2}" destId="{4D80146B-5C81-4977-8B1C-9C640436CAE5}" srcOrd="2" destOrd="0" parTransId="{2B1E1C7D-272C-4C2A-9C2E-C98FF78E97F0}" sibTransId="{74D7BFA3-F2CB-40C6-B47D-B35938C36F57}"/>
    <dgm:cxn modelId="{3794D0E8-3464-488D-9202-C6B2D037BE32}" type="presOf" srcId="{FEF7DF46-A05C-4EC9-B3A9-D097A888D331}" destId="{C284B454-F74A-4A67-866E-C7EAF80DADE8}" srcOrd="0" destOrd="0" presId="urn:microsoft.com/office/officeart/2008/layout/LinedList"/>
    <dgm:cxn modelId="{1DD66C7F-21EB-4663-B3C8-0CC413EF97C4}" type="presParOf" srcId="{5BA59268-B850-4AF3-83F3-738F4D937E01}" destId="{576308BF-480E-4187-B08E-64A9A4D2FD41}" srcOrd="0" destOrd="0" presId="urn:microsoft.com/office/officeart/2008/layout/LinedList"/>
    <dgm:cxn modelId="{C204E439-43D4-480C-8BA5-AD4956C913AE}" type="presParOf" srcId="{5BA59268-B850-4AF3-83F3-738F4D937E01}" destId="{2824A201-347C-489D-BA10-B6F23FA703FE}" srcOrd="1" destOrd="0" presId="urn:microsoft.com/office/officeart/2008/layout/LinedList"/>
    <dgm:cxn modelId="{EF0D3052-9612-4021-9F8F-09CD731159E2}" type="presParOf" srcId="{2824A201-347C-489D-BA10-B6F23FA703FE}" destId="{41B032D5-BAC4-4953-B4A4-1E7FBC60B5BA}" srcOrd="0" destOrd="0" presId="urn:microsoft.com/office/officeart/2008/layout/LinedList"/>
    <dgm:cxn modelId="{2F4929E6-BEF8-4292-893A-E968E34BBD94}" type="presParOf" srcId="{2824A201-347C-489D-BA10-B6F23FA703FE}" destId="{7213FE9B-4BAF-4774-9D59-C5E249A4A34F}" srcOrd="1" destOrd="0" presId="urn:microsoft.com/office/officeart/2008/layout/LinedList"/>
    <dgm:cxn modelId="{8AA7A6B2-7B71-4E8D-83F9-E94FF75FE951}" type="presParOf" srcId="{5BA59268-B850-4AF3-83F3-738F4D937E01}" destId="{B9996147-E27D-4B6E-8F75-6C481E944FCE}" srcOrd="2" destOrd="0" presId="urn:microsoft.com/office/officeart/2008/layout/LinedList"/>
    <dgm:cxn modelId="{371AD6EE-E06D-4D57-B26E-28C6531A09AA}" type="presParOf" srcId="{5BA59268-B850-4AF3-83F3-738F4D937E01}" destId="{3D267942-3EC2-42CD-B1F6-48C5526986CB}" srcOrd="3" destOrd="0" presId="urn:microsoft.com/office/officeart/2008/layout/LinedList"/>
    <dgm:cxn modelId="{F21768CF-EEDA-49EC-B142-EC9252696B7C}" type="presParOf" srcId="{3D267942-3EC2-42CD-B1F6-48C5526986CB}" destId="{C284B454-F74A-4A67-866E-C7EAF80DADE8}" srcOrd="0" destOrd="0" presId="urn:microsoft.com/office/officeart/2008/layout/LinedList"/>
    <dgm:cxn modelId="{4AD8ADB7-88DE-48C2-B49F-C4A640113B57}" type="presParOf" srcId="{3D267942-3EC2-42CD-B1F6-48C5526986CB}" destId="{262E7222-C29C-4574-A8CE-F696415C0EE6}" srcOrd="1" destOrd="0" presId="urn:microsoft.com/office/officeart/2008/layout/LinedList"/>
    <dgm:cxn modelId="{B04837C3-1A5C-41A7-BEF9-8A35829AF0CA}" type="presParOf" srcId="{5BA59268-B850-4AF3-83F3-738F4D937E01}" destId="{011E993D-2BED-46FD-8E6D-3564EFEF9999}" srcOrd="4" destOrd="0" presId="urn:microsoft.com/office/officeart/2008/layout/LinedList"/>
    <dgm:cxn modelId="{B7A958E6-09DE-4868-B623-9ACF6676CE88}" type="presParOf" srcId="{5BA59268-B850-4AF3-83F3-738F4D937E01}" destId="{2219988F-1166-4EB9-8712-CC79904459C7}" srcOrd="5" destOrd="0" presId="urn:microsoft.com/office/officeart/2008/layout/LinedList"/>
    <dgm:cxn modelId="{42B7030D-C99A-47BC-BA81-21155AA38C7A}" type="presParOf" srcId="{2219988F-1166-4EB9-8712-CC79904459C7}" destId="{44944843-7107-46A3-8828-4D66AC89AE2F}" srcOrd="0" destOrd="0" presId="urn:microsoft.com/office/officeart/2008/layout/LinedList"/>
    <dgm:cxn modelId="{C31591B3-3E07-4B33-BC11-37F7896244B7}" type="presParOf" srcId="{2219988F-1166-4EB9-8712-CC79904459C7}" destId="{45AE020C-6159-4B5B-9836-21C7CE339B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E7C07-66D1-4265-B032-4FBBF3B46A9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8F70ECD-F02A-4B24-9920-1CB2D10DD12E}">
      <dgm:prSet/>
      <dgm:spPr/>
      <dgm:t>
        <a:bodyPr/>
        <a:lstStyle/>
        <a:p>
          <a:r>
            <a:rPr lang="da-DK"/>
            <a:t>Det er i Danmark et dansk politisk parti som er bygget op omkring de socialliberalistiske kerneværdier og principper: Radikale Venstre (til dels også Moderaterne, men partiets er ikke på samme måde ideologisk forankret som Radikale Venstre eller Liberal Alliance). </a:t>
          </a:r>
          <a:endParaRPr lang="en-US"/>
        </a:p>
      </dgm:t>
    </dgm:pt>
    <dgm:pt modelId="{57E82B4D-243D-4702-8F38-FEFD9F8621C6}" type="parTrans" cxnId="{C83E417E-C3D2-432B-836B-CA9813CA28F7}">
      <dgm:prSet/>
      <dgm:spPr/>
      <dgm:t>
        <a:bodyPr/>
        <a:lstStyle/>
        <a:p>
          <a:endParaRPr lang="en-US"/>
        </a:p>
      </dgm:t>
    </dgm:pt>
    <dgm:pt modelId="{2989E18A-63A6-4254-A36D-4EB28D8651A7}" type="sibTrans" cxnId="{C83E417E-C3D2-432B-836B-CA9813CA28F7}">
      <dgm:prSet/>
      <dgm:spPr/>
      <dgm:t>
        <a:bodyPr/>
        <a:lstStyle/>
        <a:p>
          <a:endParaRPr lang="en-US"/>
        </a:p>
      </dgm:t>
    </dgm:pt>
    <dgm:pt modelId="{7F16492A-9D7F-42E5-B5AF-E575379A81ED}">
      <dgm:prSet/>
      <dgm:spPr/>
      <dgm:t>
        <a:bodyPr/>
        <a:lstStyle/>
        <a:p>
          <a:r>
            <a:rPr lang="da-DK"/>
            <a:t>Gå ind på enten Radikale Venstres hjemmeside og find et eller flere politiske mærkesager, hvor partiets liberalistiske ideologi kommer til udtryk.  Skriv jeres svar ned. Et godt råd: klik på partiers holdninger omkring skole og sundhed og forebyggelse. </a:t>
          </a:r>
          <a:endParaRPr lang="en-US"/>
        </a:p>
      </dgm:t>
    </dgm:pt>
    <dgm:pt modelId="{BF1474DD-E403-4818-A8FF-FE6079129212}" type="parTrans" cxnId="{AAB76FE3-C768-4CBD-A137-FE537079294A}">
      <dgm:prSet/>
      <dgm:spPr/>
      <dgm:t>
        <a:bodyPr/>
        <a:lstStyle/>
        <a:p>
          <a:endParaRPr lang="en-US"/>
        </a:p>
      </dgm:t>
    </dgm:pt>
    <dgm:pt modelId="{49C4CF5F-04ED-4432-8C4A-E59C96AC7DF4}" type="sibTrans" cxnId="{AAB76FE3-C768-4CBD-A137-FE537079294A}">
      <dgm:prSet/>
      <dgm:spPr/>
      <dgm:t>
        <a:bodyPr/>
        <a:lstStyle/>
        <a:p>
          <a:endParaRPr lang="en-US"/>
        </a:p>
      </dgm:t>
    </dgm:pt>
    <dgm:pt modelId="{7E623981-FA5B-4C7F-93AF-EF9539B76D94}">
      <dgm:prSet/>
      <dgm:spPr/>
      <dgm:t>
        <a:bodyPr/>
        <a:lstStyle/>
        <a:p>
          <a:r>
            <a:rPr lang="da-DK"/>
            <a:t>15-20 minutter. </a:t>
          </a:r>
          <a:endParaRPr lang="en-US"/>
        </a:p>
      </dgm:t>
    </dgm:pt>
    <dgm:pt modelId="{A1494B97-6636-403B-99F9-6F5FF7BBB5DD}" type="parTrans" cxnId="{BF069376-F3C3-445A-A366-3F85BFCC3DCB}">
      <dgm:prSet/>
      <dgm:spPr/>
      <dgm:t>
        <a:bodyPr/>
        <a:lstStyle/>
        <a:p>
          <a:endParaRPr lang="en-US"/>
        </a:p>
      </dgm:t>
    </dgm:pt>
    <dgm:pt modelId="{58B30DFF-20A5-4185-99B2-27C09F1CBF82}" type="sibTrans" cxnId="{BF069376-F3C3-445A-A366-3F85BFCC3DCB}">
      <dgm:prSet/>
      <dgm:spPr/>
      <dgm:t>
        <a:bodyPr/>
        <a:lstStyle/>
        <a:p>
          <a:endParaRPr lang="en-US"/>
        </a:p>
      </dgm:t>
    </dgm:pt>
    <dgm:pt modelId="{4B545C47-29DD-4E87-9EAB-C754C1801BE1}" type="pres">
      <dgm:prSet presAssocID="{87FE7C07-66D1-4265-B032-4FBBF3B46A92}" presName="vert0" presStyleCnt="0">
        <dgm:presLayoutVars>
          <dgm:dir/>
          <dgm:animOne val="branch"/>
          <dgm:animLvl val="lvl"/>
        </dgm:presLayoutVars>
      </dgm:prSet>
      <dgm:spPr/>
    </dgm:pt>
    <dgm:pt modelId="{242B9996-8585-4A75-B714-690CC9F41073}" type="pres">
      <dgm:prSet presAssocID="{B8F70ECD-F02A-4B24-9920-1CB2D10DD12E}" presName="thickLine" presStyleLbl="alignNode1" presStyleIdx="0" presStyleCnt="3"/>
      <dgm:spPr/>
    </dgm:pt>
    <dgm:pt modelId="{8C3EB5AB-0E9A-4A58-85FD-71160E7C45AB}" type="pres">
      <dgm:prSet presAssocID="{B8F70ECD-F02A-4B24-9920-1CB2D10DD12E}" presName="horz1" presStyleCnt="0"/>
      <dgm:spPr/>
    </dgm:pt>
    <dgm:pt modelId="{E9AFAC8E-F7A0-4B63-9ECA-766CEC774AE0}" type="pres">
      <dgm:prSet presAssocID="{B8F70ECD-F02A-4B24-9920-1CB2D10DD12E}" presName="tx1" presStyleLbl="revTx" presStyleIdx="0" presStyleCnt="3"/>
      <dgm:spPr/>
    </dgm:pt>
    <dgm:pt modelId="{3E234E5B-32FD-4F9D-AA92-7D6DCFFB44B8}" type="pres">
      <dgm:prSet presAssocID="{B8F70ECD-F02A-4B24-9920-1CB2D10DD12E}" presName="vert1" presStyleCnt="0"/>
      <dgm:spPr/>
    </dgm:pt>
    <dgm:pt modelId="{A430ADF5-6AAE-49BD-8E79-3596AD8CE010}" type="pres">
      <dgm:prSet presAssocID="{7F16492A-9D7F-42E5-B5AF-E575379A81ED}" presName="thickLine" presStyleLbl="alignNode1" presStyleIdx="1" presStyleCnt="3"/>
      <dgm:spPr/>
    </dgm:pt>
    <dgm:pt modelId="{EE37434B-03D2-4948-B95F-44A1DB934320}" type="pres">
      <dgm:prSet presAssocID="{7F16492A-9D7F-42E5-B5AF-E575379A81ED}" presName="horz1" presStyleCnt="0"/>
      <dgm:spPr/>
    </dgm:pt>
    <dgm:pt modelId="{AF63C177-D9F6-406A-AC15-43F7946203A4}" type="pres">
      <dgm:prSet presAssocID="{7F16492A-9D7F-42E5-B5AF-E575379A81ED}" presName="tx1" presStyleLbl="revTx" presStyleIdx="1" presStyleCnt="3"/>
      <dgm:spPr/>
    </dgm:pt>
    <dgm:pt modelId="{D64CA205-4FBB-4E2F-8793-C5F3EE58F067}" type="pres">
      <dgm:prSet presAssocID="{7F16492A-9D7F-42E5-B5AF-E575379A81ED}" presName="vert1" presStyleCnt="0"/>
      <dgm:spPr/>
    </dgm:pt>
    <dgm:pt modelId="{2A215DF8-B40E-45B4-9DA6-5CF6154B4A1F}" type="pres">
      <dgm:prSet presAssocID="{7E623981-FA5B-4C7F-93AF-EF9539B76D94}" presName="thickLine" presStyleLbl="alignNode1" presStyleIdx="2" presStyleCnt="3"/>
      <dgm:spPr/>
    </dgm:pt>
    <dgm:pt modelId="{C931DD59-CC7B-4D84-828D-008F56A5E186}" type="pres">
      <dgm:prSet presAssocID="{7E623981-FA5B-4C7F-93AF-EF9539B76D94}" presName="horz1" presStyleCnt="0"/>
      <dgm:spPr/>
    </dgm:pt>
    <dgm:pt modelId="{A623468E-D256-4B5D-BCB0-3187BE9DDBC5}" type="pres">
      <dgm:prSet presAssocID="{7E623981-FA5B-4C7F-93AF-EF9539B76D94}" presName="tx1" presStyleLbl="revTx" presStyleIdx="2" presStyleCnt="3"/>
      <dgm:spPr/>
    </dgm:pt>
    <dgm:pt modelId="{C61FD1CE-CB63-4E2A-A6E8-E533C2A77AA5}" type="pres">
      <dgm:prSet presAssocID="{7E623981-FA5B-4C7F-93AF-EF9539B76D94}" presName="vert1" presStyleCnt="0"/>
      <dgm:spPr/>
    </dgm:pt>
  </dgm:ptLst>
  <dgm:cxnLst>
    <dgm:cxn modelId="{2B09BB07-AB2E-41C1-A893-1D3875A653AF}" type="presOf" srcId="{7F16492A-9D7F-42E5-B5AF-E575379A81ED}" destId="{AF63C177-D9F6-406A-AC15-43F7946203A4}" srcOrd="0" destOrd="0" presId="urn:microsoft.com/office/officeart/2008/layout/LinedList"/>
    <dgm:cxn modelId="{F0FCFF45-744F-4FA3-80FB-65976F369496}" type="presOf" srcId="{7E623981-FA5B-4C7F-93AF-EF9539B76D94}" destId="{A623468E-D256-4B5D-BCB0-3187BE9DDBC5}" srcOrd="0" destOrd="0" presId="urn:microsoft.com/office/officeart/2008/layout/LinedList"/>
    <dgm:cxn modelId="{BF069376-F3C3-445A-A366-3F85BFCC3DCB}" srcId="{87FE7C07-66D1-4265-B032-4FBBF3B46A92}" destId="{7E623981-FA5B-4C7F-93AF-EF9539B76D94}" srcOrd="2" destOrd="0" parTransId="{A1494B97-6636-403B-99F9-6F5FF7BBB5DD}" sibTransId="{58B30DFF-20A5-4185-99B2-27C09F1CBF82}"/>
    <dgm:cxn modelId="{C83E417E-C3D2-432B-836B-CA9813CA28F7}" srcId="{87FE7C07-66D1-4265-B032-4FBBF3B46A92}" destId="{B8F70ECD-F02A-4B24-9920-1CB2D10DD12E}" srcOrd="0" destOrd="0" parTransId="{57E82B4D-243D-4702-8F38-FEFD9F8621C6}" sibTransId="{2989E18A-63A6-4254-A36D-4EB28D8651A7}"/>
    <dgm:cxn modelId="{AAB76FE3-C768-4CBD-A137-FE537079294A}" srcId="{87FE7C07-66D1-4265-B032-4FBBF3B46A92}" destId="{7F16492A-9D7F-42E5-B5AF-E575379A81ED}" srcOrd="1" destOrd="0" parTransId="{BF1474DD-E403-4818-A8FF-FE6079129212}" sibTransId="{49C4CF5F-04ED-4432-8C4A-E59C96AC7DF4}"/>
    <dgm:cxn modelId="{48BB5EF8-92C5-4EE5-9A69-8D2F792040CF}" type="presOf" srcId="{B8F70ECD-F02A-4B24-9920-1CB2D10DD12E}" destId="{E9AFAC8E-F7A0-4B63-9ECA-766CEC774AE0}" srcOrd="0" destOrd="0" presId="urn:microsoft.com/office/officeart/2008/layout/LinedList"/>
    <dgm:cxn modelId="{512F72F9-E26F-4CBC-8443-54EC6A3FEC0D}" type="presOf" srcId="{87FE7C07-66D1-4265-B032-4FBBF3B46A92}" destId="{4B545C47-29DD-4E87-9EAB-C754C1801BE1}" srcOrd="0" destOrd="0" presId="urn:microsoft.com/office/officeart/2008/layout/LinedList"/>
    <dgm:cxn modelId="{C6CC5068-C747-47CB-A061-1FABA35659AC}" type="presParOf" srcId="{4B545C47-29DD-4E87-9EAB-C754C1801BE1}" destId="{242B9996-8585-4A75-B714-690CC9F41073}" srcOrd="0" destOrd="0" presId="urn:microsoft.com/office/officeart/2008/layout/LinedList"/>
    <dgm:cxn modelId="{91A03262-494D-42D5-8927-A2A2FC977A58}" type="presParOf" srcId="{4B545C47-29DD-4E87-9EAB-C754C1801BE1}" destId="{8C3EB5AB-0E9A-4A58-85FD-71160E7C45AB}" srcOrd="1" destOrd="0" presId="urn:microsoft.com/office/officeart/2008/layout/LinedList"/>
    <dgm:cxn modelId="{B41D97B5-1828-4E82-B91F-0E1CC6BA8B28}" type="presParOf" srcId="{8C3EB5AB-0E9A-4A58-85FD-71160E7C45AB}" destId="{E9AFAC8E-F7A0-4B63-9ECA-766CEC774AE0}" srcOrd="0" destOrd="0" presId="urn:microsoft.com/office/officeart/2008/layout/LinedList"/>
    <dgm:cxn modelId="{A4E64483-B62B-4366-B711-E0E57DA55EBB}" type="presParOf" srcId="{8C3EB5AB-0E9A-4A58-85FD-71160E7C45AB}" destId="{3E234E5B-32FD-4F9D-AA92-7D6DCFFB44B8}" srcOrd="1" destOrd="0" presId="urn:microsoft.com/office/officeart/2008/layout/LinedList"/>
    <dgm:cxn modelId="{93B2F266-5052-40DA-A9F0-4D0F793EB31A}" type="presParOf" srcId="{4B545C47-29DD-4E87-9EAB-C754C1801BE1}" destId="{A430ADF5-6AAE-49BD-8E79-3596AD8CE010}" srcOrd="2" destOrd="0" presId="urn:microsoft.com/office/officeart/2008/layout/LinedList"/>
    <dgm:cxn modelId="{C1DA07D1-4333-4C46-9111-75385042C9EF}" type="presParOf" srcId="{4B545C47-29DD-4E87-9EAB-C754C1801BE1}" destId="{EE37434B-03D2-4948-B95F-44A1DB934320}" srcOrd="3" destOrd="0" presId="urn:microsoft.com/office/officeart/2008/layout/LinedList"/>
    <dgm:cxn modelId="{33299484-4542-4388-88EB-ED5053DF1295}" type="presParOf" srcId="{EE37434B-03D2-4948-B95F-44A1DB934320}" destId="{AF63C177-D9F6-406A-AC15-43F7946203A4}" srcOrd="0" destOrd="0" presId="urn:microsoft.com/office/officeart/2008/layout/LinedList"/>
    <dgm:cxn modelId="{E5689174-5E2A-4191-A2BF-7068FB5CF44C}" type="presParOf" srcId="{EE37434B-03D2-4948-B95F-44A1DB934320}" destId="{D64CA205-4FBB-4E2F-8793-C5F3EE58F067}" srcOrd="1" destOrd="0" presId="urn:microsoft.com/office/officeart/2008/layout/LinedList"/>
    <dgm:cxn modelId="{25A330CB-AED7-4543-AB8B-D2BF331BC6E6}" type="presParOf" srcId="{4B545C47-29DD-4E87-9EAB-C754C1801BE1}" destId="{2A215DF8-B40E-45B4-9DA6-5CF6154B4A1F}" srcOrd="4" destOrd="0" presId="urn:microsoft.com/office/officeart/2008/layout/LinedList"/>
    <dgm:cxn modelId="{0BA63FCE-5D88-452C-B9E5-B23B72EE8545}" type="presParOf" srcId="{4B545C47-29DD-4E87-9EAB-C754C1801BE1}" destId="{C931DD59-CC7B-4D84-828D-008F56A5E186}" srcOrd="5" destOrd="0" presId="urn:microsoft.com/office/officeart/2008/layout/LinedList"/>
    <dgm:cxn modelId="{F7AA1D13-A959-4341-92D8-BD6F5192FBA4}" type="presParOf" srcId="{C931DD59-CC7B-4D84-828D-008F56A5E186}" destId="{A623468E-D256-4B5D-BCB0-3187BE9DDBC5}" srcOrd="0" destOrd="0" presId="urn:microsoft.com/office/officeart/2008/layout/LinedList"/>
    <dgm:cxn modelId="{8D112719-6646-4F11-8DC0-A292CFF73A5C}" type="presParOf" srcId="{C931DD59-CC7B-4D84-828D-008F56A5E186}" destId="{C61FD1CE-CB63-4E2A-A6E8-E533C2A77A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A0FE92-1E65-4459-B31D-5401F7A7B3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C0FCEF-62DF-4F3A-ADCF-FA7A2A4C5C75}">
      <dgm:prSet/>
      <dgm:spPr/>
      <dgm:t>
        <a:bodyPr/>
        <a:lstStyle/>
        <a:p>
          <a:r>
            <a:rPr lang="da-DK"/>
            <a:t>I modsætning til liberalisterne er konservatismen ikke så bange for staten og centrale organisationer. De bliver nemlig opfattet som garanter for en glidende og stabil udvikling i samfundet.</a:t>
          </a:r>
          <a:endParaRPr lang="en-US"/>
        </a:p>
      </dgm:t>
    </dgm:pt>
    <dgm:pt modelId="{51D5DCD7-7EC9-455C-904B-6B57C7BDA0A5}" type="parTrans" cxnId="{CF4ADABE-A257-4A31-993C-81E02464D394}">
      <dgm:prSet/>
      <dgm:spPr/>
      <dgm:t>
        <a:bodyPr/>
        <a:lstStyle/>
        <a:p>
          <a:endParaRPr lang="en-US"/>
        </a:p>
      </dgm:t>
    </dgm:pt>
    <dgm:pt modelId="{B5ABFE6F-5339-463A-B7D6-4F3AC79A709F}" type="sibTrans" cxnId="{CF4ADABE-A257-4A31-993C-81E02464D394}">
      <dgm:prSet/>
      <dgm:spPr/>
      <dgm:t>
        <a:bodyPr/>
        <a:lstStyle/>
        <a:p>
          <a:endParaRPr lang="en-US"/>
        </a:p>
      </dgm:t>
    </dgm:pt>
    <dgm:pt modelId="{77ED5AC3-2AFD-4522-BFD1-17B251C0B861}">
      <dgm:prSet/>
      <dgm:spPr/>
      <dgm:t>
        <a:bodyPr/>
        <a:lstStyle/>
        <a:p>
          <a:r>
            <a:rPr lang="da-DK"/>
            <a:t>Og ulig socialisterne ser konservatismen heller ikke økonomiske og politiske eliter som et problem. Særligt privilegerede grupper vil nemlig altid have en moralsk pligt til at hjælpe samfundets svage.</a:t>
          </a:r>
          <a:endParaRPr lang="en-US"/>
        </a:p>
      </dgm:t>
    </dgm:pt>
    <dgm:pt modelId="{A2D7DA5D-8605-40F8-A936-77ED1DDE4828}" type="parTrans" cxnId="{FED7CF65-8DA3-4B34-B038-0D1D5F4CE2ED}">
      <dgm:prSet/>
      <dgm:spPr/>
      <dgm:t>
        <a:bodyPr/>
        <a:lstStyle/>
        <a:p>
          <a:endParaRPr lang="en-US"/>
        </a:p>
      </dgm:t>
    </dgm:pt>
    <dgm:pt modelId="{69D84957-79FB-4C33-B547-58E45C0AF3E0}" type="sibTrans" cxnId="{FED7CF65-8DA3-4B34-B038-0D1D5F4CE2ED}">
      <dgm:prSet/>
      <dgm:spPr/>
      <dgm:t>
        <a:bodyPr/>
        <a:lstStyle/>
        <a:p>
          <a:endParaRPr lang="en-US"/>
        </a:p>
      </dgm:t>
    </dgm:pt>
    <dgm:pt modelId="{39FCAE6E-D03E-4047-8172-A3CCEEDBB88E}" type="pres">
      <dgm:prSet presAssocID="{96A0FE92-1E65-4459-B31D-5401F7A7B358}" presName="root" presStyleCnt="0">
        <dgm:presLayoutVars>
          <dgm:dir/>
          <dgm:resizeHandles val="exact"/>
        </dgm:presLayoutVars>
      </dgm:prSet>
      <dgm:spPr/>
    </dgm:pt>
    <dgm:pt modelId="{AAB76D79-CE1C-4DDF-8C6C-CD63F8BC6C7E}" type="pres">
      <dgm:prSet presAssocID="{DDC0FCEF-62DF-4F3A-ADCF-FA7A2A4C5C75}" presName="compNode" presStyleCnt="0"/>
      <dgm:spPr/>
    </dgm:pt>
    <dgm:pt modelId="{84BD9EFE-C81B-4B0C-BDED-7D4113D23B5F}" type="pres">
      <dgm:prSet presAssocID="{DDC0FCEF-62DF-4F3A-ADCF-FA7A2A4C5C75}" presName="bgRect" presStyleLbl="bgShp" presStyleIdx="0" presStyleCnt="2"/>
      <dgm:spPr/>
    </dgm:pt>
    <dgm:pt modelId="{BACC9123-FEA6-474F-A22D-91B2FEDFB9A0}" type="pres">
      <dgm:prSet presAssocID="{DDC0FCEF-62DF-4F3A-ADCF-FA7A2A4C5C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ørgsmål"/>
        </a:ext>
      </dgm:extLst>
    </dgm:pt>
    <dgm:pt modelId="{277E869E-55CD-49AE-B4A7-3602BE49336F}" type="pres">
      <dgm:prSet presAssocID="{DDC0FCEF-62DF-4F3A-ADCF-FA7A2A4C5C75}" presName="spaceRect" presStyleCnt="0"/>
      <dgm:spPr/>
    </dgm:pt>
    <dgm:pt modelId="{685B82E2-02A9-4319-A9D0-03A6A4998B1D}" type="pres">
      <dgm:prSet presAssocID="{DDC0FCEF-62DF-4F3A-ADCF-FA7A2A4C5C75}" presName="parTx" presStyleLbl="revTx" presStyleIdx="0" presStyleCnt="2">
        <dgm:presLayoutVars>
          <dgm:chMax val="0"/>
          <dgm:chPref val="0"/>
        </dgm:presLayoutVars>
      </dgm:prSet>
      <dgm:spPr/>
    </dgm:pt>
    <dgm:pt modelId="{8A63E654-A608-4F83-900E-6574ACF13D0F}" type="pres">
      <dgm:prSet presAssocID="{B5ABFE6F-5339-463A-B7D6-4F3AC79A709F}" presName="sibTrans" presStyleCnt="0"/>
      <dgm:spPr/>
    </dgm:pt>
    <dgm:pt modelId="{8A918AE3-FFCA-424D-B9A0-9BF750D1A968}" type="pres">
      <dgm:prSet presAssocID="{77ED5AC3-2AFD-4522-BFD1-17B251C0B861}" presName="compNode" presStyleCnt="0"/>
      <dgm:spPr/>
    </dgm:pt>
    <dgm:pt modelId="{CD1D05A6-0644-4B41-9B90-D686E3C6C700}" type="pres">
      <dgm:prSet presAssocID="{77ED5AC3-2AFD-4522-BFD1-17B251C0B861}" presName="bgRect" presStyleLbl="bgShp" presStyleIdx="1" presStyleCnt="2"/>
      <dgm:spPr/>
    </dgm:pt>
    <dgm:pt modelId="{BAF8A17E-BE13-4AB0-92D5-AA28B49A6405}" type="pres">
      <dgm:prSet presAssocID="{77ED5AC3-2AFD-4522-BFD1-17B251C0B8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pe"/>
        </a:ext>
      </dgm:extLst>
    </dgm:pt>
    <dgm:pt modelId="{1CD7BC04-813A-4327-8C5E-530EE1D107FF}" type="pres">
      <dgm:prSet presAssocID="{77ED5AC3-2AFD-4522-BFD1-17B251C0B861}" presName="spaceRect" presStyleCnt="0"/>
      <dgm:spPr/>
    </dgm:pt>
    <dgm:pt modelId="{3A904C3F-B643-4439-8E77-16BD40219A1F}" type="pres">
      <dgm:prSet presAssocID="{77ED5AC3-2AFD-4522-BFD1-17B251C0B861}" presName="parTx" presStyleLbl="revTx" presStyleIdx="1" presStyleCnt="2">
        <dgm:presLayoutVars>
          <dgm:chMax val="0"/>
          <dgm:chPref val="0"/>
        </dgm:presLayoutVars>
      </dgm:prSet>
      <dgm:spPr/>
    </dgm:pt>
  </dgm:ptLst>
  <dgm:cxnLst>
    <dgm:cxn modelId="{BA263D2E-5430-40B1-A3F2-4A8E68E8E9B6}" type="presOf" srcId="{96A0FE92-1E65-4459-B31D-5401F7A7B358}" destId="{39FCAE6E-D03E-4047-8172-A3CCEEDBB88E}" srcOrd="0" destOrd="0" presId="urn:microsoft.com/office/officeart/2018/2/layout/IconVerticalSolidList"/>
    <dgm:cxn modelId="{C75DB63E-5234-4385-8E5A-617D22520D26}" type="presOf" srcId="{DDC0FCEF-62DF-4F3A-ADCF-FA7A2A4C5C75}" destId="{685B82E2-02A9-4319-A9D0-03A6A4998B1D}" srcOrd="0" destOrd="0" presId="urn:microsoft.com/office/officeart/2018/2/layout/IconVerticalSolidList"/>
    <dgm:cxn modelId="{CCA15445-B52A-482C-BBBE-F21DF7D59D39}" type="presOf" srcId="{77ED5AC3-2AFD-4522-BFD1-17B251C0B861}" destId="{3A904C3F-B643-4439-8E77-16BD40219A1F}" srcOrd="0" destOrd="0" presId="urn:microsoft.com/office/officeart/2018/2/layout/IconVerticalSolidList"/>
    <dgm:cxn modelId="{FED7CF65-8DA3-4B34-B038-0D1D5F4CE2ED}" srcId="{96A0FE92-1E65-4459-B31D-5401F7A7B358}" destId="{77ED5AC3-2AFD-4522-BFD1-17B251C0B861}" srcOrd="1" destOrd="0" parTransId="{A2D7DA5D-8605-40F8-A936-77ED1DDE4828}" sibTransId="{69D84957-79FB-4C33-B547-58E45C0AF3E0}"/>
    <dgm:cxn modelId="{CF4ADABE-A257-4A31-993C-81E02464D394}" srcId="{96A0FE92-1E65-4459-B31D-5401F7A7B358}" destId="{DDC0FCEF-62DF-4F3A-ADCF-FA7A2A4C5C75}" srcOrd="0" destOrd="0" parTransId="{51D5DCD7-7EC9-455C-904B-6B57C7BDA0A5}" sibTransId="{B5ABFE6F-5339-463A-B7D6-4F3AC79A709F}"/>
    <dgm:cxn modelId="{6E60A3C7-F498-4785-8568-755CCBC97EEA}" type="presParOf" srcId="{39FCAE6E-D03E-4047-8172-A3CCEEDBB88E}" destId="{AAB76D79-CE1C-4DDF-8C6C-CD63F8BC6C7E}" srcOrd="0" destOrd="0" presId="urn:microsoft.com/office/officeart/2018/2/layout/IconVerticalSolidList"/>
    <dgm:cxn modelId="{B990B389-8011-4BCA-AA8D-D0DFC98C3753}" type="presParOf" srcId="{AAB76D79-CE1C-4DDF-8C6C-CD63F8BC6C7E}" destId="{84BD9EFE-C81B-4B0C-BDED-7D4113D23B5F}" srcOrd="0" destOrd="0" presId="urn:microsoft.com/office/officeart/2018/2/layout/IconVerticalSolidList"/>
    <dgm:cxn modelId="{A45C0FA3-12BA-40F2-9FCD-A271DC1D87D1}" type="presParOf" srcId="{AAB76D79-CE1C-4DDF-8C6C-CD63F8BC6C7E}" destId="{BACC9123-FEA6-474F-A22D-91B2FEDFB9A0}" srcOrd="1" destOrd="0" presId="urn:microsoft.com/office/officeart/2018/2/layout/IconVerticalSolidList"/>
    <dgm:cxn modelId="{031F2E04-17EA-4315-B63E-90CFC07454FE}" type="presParOf" srcId="{AAB76D79-CE1C-4DDF-8C6C-CD63F8BC6C7E}" destId="{277E869E-55CD-49AE-B4A7-3602BE49336F}" srcOrd="2" destOrd="0" presId="urn:microsoft.com/office/officeart/2018/2/layout/IconVerticalSolidList"/>
    <dgm:cxn modelId="{7924D63A-5CC0-4550-AB6D-7AEE3D9AC0C3}" type="presParOf" srcId="{AAB76D79-CE1C-4DDF-8C6C-CD63F8BC6C7E}" destId="{685B82E2-02A9-4319-A9D0-03A6A4998B1D}" srcOrd="3" destOrd="0" presId="urn:microsoft.com/office/officeart/2018/2/layout/IconVerticalSolidList"/>
    <dgm:cxn modelId="{ED520A66-3EA3-42CA-80C4-A9E50755D51E}" type="presParOf" srcId="{39FCAE6E-D03E-4047-8172-A3CCEEDBB88E}" destId="{8A63E654-A608-4F83-900E-6574ACF13D0F}" srcOrd="1" destOrd="0" presId="urn:microsoft.com/office/officeart/2018/2/layout/IconVerticalSolidList"/>
    <dgm:cxn modelId="{F1C1721E-56A2-4960-AE82-45402C7DB9E5}" type="presParOf" srcId="{39FCAE6E-D03E-4047-8172-A3CCEEDBB88E}" destId="{8A918AE3-FFCA-424D-B9A0-9BF750D1A968}" srcOrd="2" destOrd="0" presId="urn:microsoft.com/office/officeart/2018/2/layout/IconVerticalSolidList"/>
    <dgm:cxn modelId="{FC860BEF-9061-4E93-97B3-944D0F085FB9}" type="presParOf" srcId="{8A918AE3-FFCA-424D-B9A0-9BF750D1A968}" destId="{CD1D05A6-0644-4B41-9B90-D686E3C6C700}" srcOrd="0" destOrd="0" presId="urn:microsoft.com/office/officeart/2018/2/layout/IconVerticalSolidList"/>
    <dgm:cxn modelId="{5D0D3ADB-E700-47EE-B99B-CE9D5361FC41}" type="presParOf" srcId="{8A918AE3-FFCA-424D-B9A0-9BF750D1A968}" destId="{BAF8A17E-BE13-4AB0-92D5-AA28B49A6405}" srcOrd="1" destOrd="0" presId="urn:microsoft.com/office/officeart/2018/2/layout/IconVerticalSolidList"/>
    <dgm:cxn modelId="{A8FADDFA-D8DB-4571-89EC-33982C980EB7}" type="presParOf" srcId="{8A918AE3-FFCA-424D-B9A0-9BF750D1A968}" destId="{1CD7BC04-813A-4327-8C5E-530EE1D107FF}" srcOrd="2" destOrd="0" presId="urn:microsoft.com/office/officeart/2018/2/layout/IconVerticalSolidList"/>
    <dgm:cxn modelId="{FF275610-8A12-437D-8C69-426624B6432F}" type="presParOf" srcId="{8A918AE3-FFCA-424D-B9A0-9BF750D1A968}" destId="{3A904C3F-B643-4439-8E77-16BD40219A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308BF-480E-4187-B08E-64A9A4D2FD41}">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032D5-BAC4-4953-B4A4-1E7FBC60B5BA}">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da-DK" sz="3800" kern="1200"/>
            <a:t>Hvad er kendetegnene ved ideologien socialliberalismen? </a:t>
          </a:r>
          <a:endParaRPr lang="en-US" sz="3800" kern="1200"/>
        </a:p>
      </dsp:txBody>
      <dsp:txXfrm>
        <a:off x="0" y="2700"/>
        <a:ext cx="6291714" cy="1841777"/>
      </dsp:txXfrm>
    </dsp:sp>
    <dsp:sp modelId="{B9996147-E27D-4B6E-8F75-6C481E944FCE}">
      <dsp:nvSpPr>
        <dsp:cNvPr id="0" name=""/>
        <dsp:cNvSpPr/>
      </dsp:nvSpPr>
      <dsp:spPr>
        <a:xfrm>
          <a:off x="0" y="1844478"/>
          <a:ext cx="629171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4B454-F74A-4A67-866E-C7EAF80DADE8}">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da-DK" sz="3800" kern="1200"/>
            <a:t>Hvad har ideologien til fælles med liberalismen? </a:t>
          </a:r>
          <a:endParaRPr lang="en-US" sz="3800" kern="1200"/>
        </a:p>
      </dsp:txBody>
      <dsp:txXfrm>
        <a:off x="0" y="1844478"/>
        <a:ext cx="6291714" cy="1841777"/>
      </dsp:txXfrm>
    </dsp:sp>
    <dsp:sp modelId="{011E993D-2BED-46FD-8E6D-3564EFEF9999}">
      <dsp:nvSpPr>
        <dsp:cNvPr id="0" name=""/>
        <dsp:cNvSpPr/>
      </dsp:nvSpPr>
      <dsp:spPr>
        <a:xfrm>
          <a:off x="0" y="3686256"/>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44843-7107-46A3-8828-4D66AC89AE2F}">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da-DK" sz="3800" kern="1200"/>
            <a:t>Hvordan er ideologien forskellig fra liberalismen? </a:t>
          </a:r>
          <a:endParaRPr lang="en-US" sz="3800" kern="1200"/>
        </a:p>
      </dsp:txBody>
      <dsp:txXfrm>
        <a:off x="0" y="3686256"/>
        <a:ext cx="6291714" cy="1841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B9996-8585-4A75-B714-690CC9F41073}">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FAC8E-F7A0-4B63-9ECA-766CEC774AE0}">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t>Det er i Danmark et dansk politisk parti som er bygget op omkring de socialliberalistiske kerneværdier og principper: Radikale Venstre (til dels også Moderaterne, men partiets er ikke på samme måde ideologisk forankret som Radikale Venstre eller Liberal Alliance). </a:t>
          </a:r>
          <a:endParaRPr lang="en-US" sz="2100" kern="1200"/>
        </a:p>
      </dsp:txBody>
      <dsp:txXfrm>
        <a:off x="0" y="2700"/>
        <a:ext cx="6291714" cy="1841777"/>
      </dsp:txXfrm>
    </dsp:sp>
    <dsp:sp modelId="{A430ADF5-6AAE-49BD-8E79-3596AD8CE010}">
      <dsp:nvSpPr>
        <dsp:cNvPr id="0" name=""/>
        <dsp:cNvSpPr/>
      </dsp:nvSpPr>
      <dsp:spPr>
        <a:xfrm>
          <a:off x="0" y="1844478"/>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3C177-D9F6-406A-AC15-43F7946203A4}">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t>Gå ind på enten Radikale Venstres hjemmeside og find et eller flere politiske mærkesager, hvor partiets liberalistiske ideologi kommer til udtryk.  Skriv jeres svar ned. Et godt råd: klik på partiers holdninger omkring skole og sundhed og forebyggelse. </a:t>
          </a:r>
          <a:endParaRPr lang="en-US" sz="2100" kern="1200"/>
        </a:p>
      </dsp:txBody>
      <dsp:txXfrm>
        <a:off x="0" y="1844478"/>
        <a:ext cx="6291714" cy="1841777"/>
      </dsp:txXfrm>
    </dsp:sp>
    <dsp:sp modelId="{2A215DF8-B40E-45B4-9DA6-5CF6154B4A1F}">
      <dsp:nvSpPr>
        <dsp:cNvPr id="0" name=""/>
        <dsp:cNvSpPr/>
      </dsp:nvSpPr>
      <dsp:spPr>
        <a:xfrm>
          <a:off x="0" y="3686256"/>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3468E-D256-4B5D-BCB0-3187BE9DDBC5}">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t>15-20 minutter. </a:t>
          </a:r>
          <a:endParaRPr lang="en-US" sz="2100" kern="1200"/>
        </a:p>
      </dsp:txBody>
      <dsp:txXfrm>
        <a:off x="0" y="3686256"/>
        <a:ext cx="6291714" cy="1841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D9EFE-C81B-4B0C-BDED-7D4113D23B5F}">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C9123-FEA6-474F-A22D-91B2FEDFB9A0}">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5B82E2-02A9-4319-A9D0-03A6A4998B1D}">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da-DK" sz="2400" kern="1200"/>
            <a:t>I modsætning til liberalisterne er konservatismen ikke så bange for staten og centrale organisationer. De bliver nemlig opfattet som garanter for en glidende og stabil udvikling i samfundet.</a:t>
          </a:r>
          <a:endParaRPr lang="en-US" sz="2400" kern="1200"/>
        </a:p>
      </dsp:txBody>
      <dsp:txXfrm>
        <a:off x="1509882" y="708097"/>
        <a:ext cx="9005717" cy="1307257"/>
      </dsp:txXfrm>
    </dsp:sp>
    <dsp:sp modelId="{CD1D05A6-0644-4B41-9B90-D686E3C6C700}">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8A17E-BE13-4AB0-92D5-AA28B49A6405}">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04C3F-B643-4439-8E77-16BD40219A1F}">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da-DK" sz="2400" kern="1200"/>
            <a:t>Og ulig socialisterne ser konservatismen heller ikke økonomiske og politiske eliter som et problem. Særligt privilegerede grupper vil nemlig altid have en moralsk pligt til at hjælpe samfundets svage.</a:t>
          </a:r>
          <a:endParaRPr lang="en-US" sz="2400" kern="1200"/>
        </a:p>
      </dsp:txBody>
      <dsp:txXfrm>
        <a:off x="1509882" y="2342169"/>
        <a:ext cx="9005717" cy="1307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12/2/2025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12/2/2025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12/2/2025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12/2/2025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12/2/2025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12/2/2025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12/2/2025</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12/2/2025</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12/2/2025</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12/2/2025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12/2/2025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12/2/2025</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40BB92B-7B89-C7C5-5781-615EC59CF939}"/>
              </a:ext>
            </a:extLst>
          </p:cNvPr>
          <p:cNvPicPr>
            <a:picLocks noChangeAspect="1"/>
          </p:cNvPicPr>
          <p:nvPr/>
        </p:nvPicPr>
        <p:blipFill rotWithShape="1">
          <a:blip r:embed="rId2"/>
          <a:srcRect t="9091" r="18759" b="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477981" y="1122363"/>
            <a:ext cx="4023360" cy="3204134"/>
          </a:xfrm>
        </p:spPr>
        <p:txBody>
          <a:bodyPr anchor="b">
            <a:normAutofit/>
          </a:bodyPr>
          <a:lstStyle/>
          <a:p>
            <a:pPr algn="l"/>
            <a:r>
              <a:rPr lang="en-US" sz="4800" dirty="0" err="1">
                <a:solidFill>
                  <a:schemeClr val="bg1"/>
                </a:solidFill>
                <a:cs typeface="Calibri Light"/>
              </a:rPr>
              <a:t>Politiske</a:t>
            </a:r>
            <a:r>
              <a:rPr lang="en-US" sz="4800" dirty="0">
                <a:solidFill>
                  <a:schemeClr val="bg1"/>
                </a:solidFill>
                <a:cs typeface="Calibri Light"/>
              </a:rPr>
              <a:t> </a:t>
            </a:r>
            <a:r>
              <a:rPr lang="en-US" sz="4800" dirty="0" err="1">
                <a:solidFill>
                  <a:schemeClr val="bg1"/>
                </a:solidFill>
                <a:cs typeface="Calibri Light"/>
              </a:rPr>
              <a:t>ideologier</a:t>
            </a:r>
            <a:r>
              <a:rPr lang="en-US" sz="4800" dirty="0">
                <a:solidFill>
                  <a:schemeClr val="bg1"/>
                </a:solidFill>
                <a:cs typeface="Calibri Light"/>
              </a:rPr>
              <a:t> </a:t>
            </a:r>
            <a:r>
              <a:rPr lang="en-US" sz="4800" dirty="0" err="1">
                <a:solidFill>
                  <a:schemeClr val="bg1"/>
                </a:solidFill>
                <a:cs typeface="Calibri Light"/>
              </a:rPr>
              <a:t>og</a:t>
            </a:r>
            <a:r>
              <a:rPr lang="en-US" sz="4800" dirty="0">
                <a:solidFill>
                  <a:schemeClr val="bg1"/>
                </a:solidFill>
                <a:cs typeface="Calibri Light"/>
              </a:rPr>
              <a:t> </a:t>
            </a:r>
            <a:r>
              <a:rPr lang="en-US" sz="4800" dirty="0" err="1">
                <a:solidFill>
                  <a:schemeClr val="bg1"/>
                </a:solidFill>
                <a:cs typeface="Calibri Light"/>
              </a:rPr>
              <a:t>danske</a:t>
            </a:r>
            <a:r>
              <a:rPr lang="en-US" sz="4800" dirty="0">
                <a:solidFill>
                  <a:schemeClr val="bg1"/>
                </a:solidFill>
                <a:cs typeface="Calibri Light"/>
              </a:rPr>
              <a:t> partier </a:t>
            </a:r>
            <a:endParaRPr lang="en-US" sz="4800" dirty="0">
              <a:solidFill>
                <a:schemeClr val="bg1"/>
              </a:solidFill>
            </a:endParaRPr>
          </a:p>
        </p:txBody>
      </p:sp>
      <p:sp>
        <p:nvSpPr>
          <p:cNvPr id="3" name="Undertitel 2"/>
          <p:cNvSpPr>
            <a:spLocks noGrp="1"/>
          </p:cNvSpPr>
          <p:nvPr>
            <p:ph type="subTitle" idx="1"/>
          </p:nvPr>
        </p:nvSpPr>
        <p:spPr>
          <a:xfrm>
            <a:off x="477980" y="4872922"/>
            <a:ext cx="4023359" cy="1208141"/>
          </a:xfrm>
        </p:spPr>
        <p:txBody>
          <a:bodyPr>
            <a:normAutofit/>
          </a:bodyPr>
          <a:lstStyle/>
          <a:p>
            <a:pPr algn="l"/>
            <a:endParaRPr lang="en-US" sz="2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94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el 1">
            <a:extLst>
              <a:ext uri="{FF2B5EF4-FFF2-40B4-BE49-F238E27FC236}">
                <a16:creationId xmlns:a16="http://schemas.microsoft.com/office/drawing/2014/main" id="{C37771B6-1D0F-FF1D-BD56-317863C72206}"/>
              </a:ext>
            </a:extLst>
          </p:cNvPr>
          <p:cNvSpPr>
            <a:spLocks noGrp="1"/>
          </p:cNvSpPr>
          <p:nvPr>
            <p:ph type="title"/>
          </p:nvPr>
        </p:nvSpPr>
        <p:spPr>
          <a:xfrm>
            <a:off x="838200" y="643467"/>
            <a:ext cx="2951205" cy="5571066"/>
          </a:xfrm>
        </p:spPr>
        <p:txBody>
          <a:bodyPr>
            <a:normAutofit/>
          </a:bodyPr>
          <a:lstStyle/>
          <a:p>
            <a:r>
              <a:rPr lang="da-DK" sz="4100" dirty="0">
                <a:solidFill>
                  <a:srgbClr val="FFFFFF"/>
                </a:solidFill>
              </a:rPr>
              <a:t>Det socialliberale parti i Danmark</a:t>
            </a:r>
          </a:p>
        </p:txBody>
      </p:sp>
      <p:graphicFrame>
        <p:nvGraphicFramePr>
          <p:cNvPr id="5" name="Pladsholder til indhold 2">
            <a:extLst>
              <a:ext uri="{FF2B5EF4-FFF2-40B4-BE49-F238E27FC236}">
                <a16:creationId xmlns:a16="http://schemas.microsoft.com/office/drawing/2014/main" id="{04392452-2A35-7A54-03EE-D9AC5E1A4D75}"/>
              </a:ext>
            </a:extLst>
          </p:cNvPr>
          <p:cNvGraphicFramePr>
            <a:graphicFrameLocks noGrp="1"/>
          </p:cNvGraphicFramePr>
          <p:nvPr>
            <p:ph idx="1"/>
            <p:extLst>
              <p:ext uri="{D42A27DB-BD31-4B8C-83A1-F6EECF244321}">
                <p14:modId xmlns:p14="http://schemas.microsoft.com/office/powerpoint/2010/main" val="201475621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04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D0EA3-1F8D-1CE9-5B7A-2EB1D1050FD5}"/>
              </a:ext>
            </a:extLst>
          </p:cNvPr>
          <p:cNvSpPr>
            <a:spLocks noGrp="1"/>
          </p:cNvSpPr>
          <p:nvPr>
            <p:ph type="title"/>
          </p:nvPr>
        </p:nvSpPr>
        <p:spPr/>
        <p:txBody>
          <a:bodyPr/>
          <a:lstStyle/>
          <a:p>
            <a:r>
              <a:rPr lang="da-DK" dirty="0"/>
              <a:t>Pause 10 minutter</a:t>
            </a:r>
          </a:p>
        </p:txBody>
      </p:sp>
      <p:sp>
        <p:nvSpPr>
          <p:cNvPr id="3" name="Pladsholder til indhold 2">
            <a:extLst>
              <a:ext uri="{FF2B5EF4-FFF2-40B4-BE49-F238E27FC236}">
                <a16:creationId xmlns:a16="http://schemas.microsoft.com/office/drawing/2014/main" id="{B63BD25F-DBD9-C296-5E11-C22799F9B09D}"/>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409672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A0227-1669-7CF4-C956-6EEE6158946F}"/>
              </a:ext>
            </a:extLst>
          </p:cNvPr>
          <p:cNvSpPr>
            <a:spLocks noGrp="1"/>
          </p:cNvSpPr>
          <p:nvPr>
            <p:ph type="title"/>
          </p:nvPr>
        </p:nvSpPr>
        <p:spPr/>
        <p:txBody>
          <a:bodyPr/>
          <a:lstStyle/>
          <a:p>
            <a:r>
              <a:rPr lang="da-DK" dirty="0"/>
              <a:t>Ideologisk karakteropgave – liberal vs. socialliberal</a:t>
            </a:r>
          </a:p>
        </p:txBody>
      </p:sp>
      <p:sp>
        <p:nvSpPr>
          <p:cNvPr id="3" name="Pladsholder til indhold 2">
            <a:extLst>
              <a:ext uri="{FF2B5EF4-FFF2-40B4-BE49-F238E27FC236}">
                <a16:creationId xmlns:a16="http://schemas.microsoft.com/office/drawing/2014/main" id="{64163598-F382-27CE-6F89-7EF967B6CE9F}"/>
              </a:ext>
            </a:extLst>
          </p:cNvPr>
          <p:cNvSpPr>
            <a:spLocks noGrp="1"/>
          </p:cNvSpPr>
          <p:nvPr>
            <p:ph idx="1"/>
          </p:nvPr>
        </p:nvSpPr>
        <p:spPr/>
        <p:txBody>
          <a:bodyPr/>
          <a:lstStyle/>
          <a:p>
            <a:r>
              <a:rPr lang="da-DK" dirty="0"/>
              <a:t>Gå ind på </a:t>
            </a:r>
            <a:r>
              <a:rPr lang="da-DK" dirty="0" err="1"/>
              <a:t>lectio</a:t>
            </a:r>
            <a:r>
              <a:rPr lang="da-DK" dirty="0"/>
              <a:t> og find opgaven. </a:t>
            </a:r>
          </a:p>
          <a:p>
            <a:endParaRPr lang="da-DK" dirty="0"/>
          </a:p>
          <a:p>
            <a:r>
              <a:rPr lang="da-DK" dirty="0"/>
              <a:t>Indsend jeres svar derinde. </a:t>
            </a:r>
          </a:p>
          <a:p>
            <a:endParaRPr lang="da-DK" dirty="0"/>
          </a:p>
          <a:p>
            <a:endParaRPr lang="da-DK" dirty="0"/>
          </a:p>
          <a:p>
            <a:r>
              <a:rPr lang="da-DK" dirty="0"/>
              <a:t>Jeg går ligeledes rundt i grupperne for at høre hvordan det går. </a:t>
            </a:r>
          </a:p>
        </p:txBody>
      </p:sp>
    </p:spTree>
    <p:extLst>
      <p:ext uri="{BB962C8B-B14F-4D97-AF65-F5344CB8AC3E}">
        <p14:creationId xmlns:p14="http://schemas.microsoft.com/office/powerpoint/2010/main" val="279840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52496-82C6-ECAD-8C63-FB958F442823}"/>
              </a:ext>
            </a:extLst>
          </p:cNvPr>
          <p:cNvSpPr>
            <a:spLocks noGrp="1"/>
          </p:cNvSpPr>
          <p:nvPr>
            <p:ph type="title"/>
          </p:nvPr>
        </p:nvSpPr>
        <p:spPr/>
        <p:txBody>
          <a:bodyPr/>
          <a:lstStyle/>
          <a:p>
            <a:r>
              <a:rPr lang="da-DK" dirty="0"/>
              <a:t>Opsummering for dagens modul </a:t>
            </a:r>
          </a:p>
        </p:txBody>
      </p:sp>
      <p:sp>
        <p:nvSpPr>
          <p:cNvPr id="3" name="Pladsholder til indhold 2">
            <a:extLst>
              <a:ext uri="{FF2B5EF4-FFF2-40B4-BE49-F238E27FC236}">
                <a16:creationId xmlns:a16="http://schemas.microsoft.com/office/drawing/2014/main" id="{6B2EB93F-A91F-A19E-170A-949B2A4C849E}"/>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416766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63F41-8EBB-5B31-E847-2191DEB5AF13}"/>
              </a:ext>
            </a:extLst>
          </p:cNvPr>
          <p:cNvSpPr>
            <a:spLocks noGrp="1"/>
          </p:cNvSpPr>
          <p:nvPr>
            <p:ph type="title"/>
          </p:nvPr>
        </p:nvSpPr>
        <p:spPr>
          <a:xfrm>
            <a:off x="876693" y="741391"/>
            <a:ext cx="4597747" cy="1616203"/>
          </a:xfrm>
        </p:spPr>
        <p:txBody>
          <a:bodyPr anchor="b">
            <a:normAutofit/>
          </a:bodyPr>
          <a:lstStyle/>
          <a:p>
            <a:r>
              <a:rPr lang="da-DK" sz="3200">
                <a:ea typeface="Calibri Light"/>
                <a:cs typeface="Calibri Light"/>
              </a:rPr>
              <a:t>Introduktion til socialisme </a:t>
            </a:r>
            <a:endParaRPr lang="da-DK" sz="3200"/>
          </a:p>
        </p:txBody>
      </p:sp>
      <p:sp>
        <p:nvSpPr>
          <p:cNvPr id="3" name="Pladsholder til indhold 2">
            <a:extLst>
              <a:ext uri="{FF2B5EF4-FFF2-40B4-BE49-F238E27FC236}">
                <a16:creationId xmlns:a16="http://schemas.microsoft.com/office/drawing/2014/main" id="{BA39D3D6-A0E2-525E-EAA1-310FA4E815D9}"/>
              </a:ext>
            </a:extLst>
          </p:cNvPr>
          <p:cNvSpPr>
            <a:spLocks noGrp="1"/>
          </p:cNvSpPr>
          <p:nvPr>
            <p:ph idx="1"/>
          </p:nvPr>
        </p:nvSpPr>
        <p:spPr>
          <a:xfrm>
            <a:off x="876693" y="2533476"/>
            <a:ext cx="4597746" cy="3447832"/>
          </a:xfrm>
        </p:spPr>
        <p:txBody>
          <a:bodyPr vert="horz" lIns="91440" tIns="45720" rIns="91440" bIns="45720" rtlCol="0" anchor="t">
            <a:normAutofit/>
          </a:bodyPr>
          <a:lstStyle/>
          <a:p>
            <a:r>
              <a:rPr lang="da-DK" sz="2000" dirty="0">
                <a:ea typeface="Calibri"/>
                <a:cs typeface="Calibri"/>
              </a:rPr>
              <a:t>Karl Marx og det kommunistiske manifest </a:t>
            </a:r>
            <a:endParaRPr lang="da-DK" sz="2000" dirty="0"/>
          </a:p>
          <a:p>
            <a:endParaRPr lang="da-DK" sz="2000">
              <a:ea typeface="Calibri"/>
              <a:cs typeface="Calibri"/>
            </a:endParaRPr>
          </a:p>
          <a:p>
            <a:r>
              <a:rPr lang="da-DK" sz="2000">
                <a:ea typeface="Calibri"/>
                <a:cs typeface="Calibri"/>
              </a:rPr>
              <a:t>Hvem skaber værdien i produktet? Arbejderen eller ejeren? </a:t>
            </a:r>
          </a:p>
          <a:p>
            <a:endParaRPr lang="da-DK" sz="2000">
              <a:ea typeface="Calibri"/>
              <a:cs typeface="Calibri"/>
            </a:endParaRPr>
          </a:p>
          <a:p>
            <a:r>
              <a:rPr lang="da-DK" sz="2000">
                <a:ea typeface="Calibri"/>
                <a:cs typeface="Calibri"/>
              </a:rPr>
              <a:t>Gøre op med den frie markedsøkonomi og den private ejendomsret</a:t>
            </a:r>
          </a:p>
          <a:p>
            <a:endParaRPr lang="da-DK" sz="2000">
              <a:ea typeface="Calibri"/>
              <a:cs typeface="Calibri"/>
            </a:endParaRPr>
          </a:p>
          <a:p>
            <a:endParaRPr lang="da-DK" sz="2000">
              <a:ea typeface="Calibri"/>
              <a:cs typeface="Calibri"/>
            </a:endParaRPr>
          </a:p>
        </p:txBody>
      </p:sp>
      <p:pic>
        <p:nvPicPr>
          <p:cNvPr id="4" name="Billede 3" descr="Factory Life in the 1800s - YouTube">
            <a:extLst>
              <a:ext uri="{FF2B5EF4-FFF2-40B4-BE49-F238E27FC236}">
                <a16:creationId xmlns:a16="http://schemas.microsoft.com/office/drawing/2014/main" id="{A6C07FDB-1AC7-AE8A-5E5A-513AA9EB98CC}"/>
              </a:ext>
            </a:extLst>
          </p:cNvPr>
          <p:cNvPicPr>
            <a:picLocks noChangeAspect="1"/>
          </p:cNvPicPr>
          <p:nvPr/>
        </p:nvPicPr>
        <p:blipFill>
          <a:blip r:embed="rId2"/>
          <a:stretch>
            <a:fillRect/>
          </a:stretch>
        </p:blipFill>
        <p:spPr>
          <a:xfrm>
            <a:off x="6096001" y="1895473"/>
            <a:ext cx="5319062" cy="2991972"/>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78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15C28B-2980-4CEF-99AE-F791CB91BAE2}"/>
              </a:ext>
            </a:extLst>
          </p:cNvPr>
          <p:cNvSpPr>
            <a:spLocks noGrp="1"/>
          </p:cNvSpPr>
          <p:nvPr>
            <p:ph type="title"/>
          </p:nvPr>
        </p:nvSpPr>
        <p:spPr>
          <a:xfrm>
            <a:off x="761803" y="350196"/>
            <a:ext cx="4646904" cy="1624520"/>
          </a:xfrm>
        </p:spPr>
        <p:txBody>
          <a:bodyPr anchor="ctr">
            <a:normAutofit/>
          </a:bodyPr>
          <a:lstStyle/>
          <a:p>
            <a:r>
              <a:rPr lang="da-DK" sz="4000">
                <a:ea typeface="Calibri Light"/>
                <a:cs typeface="Calibri Light"/>
              </a:rPr>
              <a:t>Lav jeres egen politiske ideologi</a:t>
            </a:r>
          </a:p>
        </p:txBody>
      </p:sp>
      <p:sp>
        <p:nvSpPr>
          <p:cNvPr id="3" name="Pladsholder til indhold 2">
            <a:extLst>
              <a:ext uri="{FF2B5EF4-FFF2-40B4-BE49-F238E27FC236}">
                <a16:creationId xmlns:a16="http://schemas.microsoft.com/office/drawing/2014/main" id="{EDFE3AFF-C574-0654-1052-9EC9B75D0EFA}"/>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da-DK" sz="2000" dirty="0">
                <a:ea typeface="Calibri"/>
                <a:cs typeface="Calibri"/>
              </a:rPr>
              <a:t>Skriv jeres egne principper og regler for hvordan et samfund skal styres og indordnes. </a:t>
            </a:r>
          </a:p>
          <a:p>
            <a:endParaRPr lang="da-DK" sz="2000">
              <a:ea typeface="Calibri"/>
              <a:cs typeface="Calibri"/>
            </a:endParaRPr>
          </a:p>
          <a:p>
            <a:r>
              <a:rPr lang="da-DK" sz="2000" dirty="0">
                <a:ea typeface="Calibri"/>
                <a:cs typeface="Calibri"/>
              </a:rPr>
              <a:t>I må maksimalt have 3 principper i jeres ideologi. </a:t>
            </a:r>
          </a:p>
        </p:txBody>
      </p:sp>
      <p:pic>
        <p:nvPicPr>
          <p:cNvPr id="4" name="Billede 3" descr="The Thinker - Wikipedia">
            <a:extLst>
              <a:ext uri="{FF2B5EF4-FFF2-40B4-BE49-F238E27FC236}">
                <a16:creationId xmlns:a16="http://schemas.microsoft.com/office/drawing/2014/main" id="{4BE75017-FC5F-D413-9FE8-84846F4EB2CB}"/>
              </a:ext>
            </a:extLst>
          </p:cNvPr>
          <p:cNvPicPr>
            <a:picLocks noChangeAspect="1"/>
          </p:cNvPicPr>
          <p:nvPr/>
        </p:nvPicPr>
        <p:blipFill rotWithShape="1">
          <a:blip r:embed="rId2"/>
          <a:srcRect t="8298" b="16692"/>
          <a:stretch/>
        </p:blipFill>
        <p:spPr>
          <a:xfrm>
            <a:off x="6096000" y="1"/>
            <a:ext cx="6102825" cy="6858000"/>
          </a:xfrm>
          <a:prstGeom prst="rect">
            <a:avLst/>
          </a:prstGeom>
        </p:spPr>
      </p:pic>
    </p:spTree>
    <p:extLst>
      <p:ext uri="{BB962C8B-B14F-4D97-AF65-F5344CB8AC3E}">
        <p14:creationId xmlns:p14="http://schemas.microsoft.com/office/powerpoint/2010/main" val="114123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9FD37-F565-F423-EC91-5824F0F41351}"/>
              </a:ext>
            </a:extLst>
          </p:cNvPr>
          <p:cNvSpPr>
            <a:spLocks noGrp="1"/>
          </p:cNvSpPr>
          <p:nvPr>
            <p:ph type="title"/>
          </p:nvPr>
        </p:nvSpPr>
        <p:spPr/>
        <p:txBody>
          <a:bodyPr/>
          <a:lstStyle/>
          <a:p>
            <a:r>
              <a:rPr lang="da-DK" dirty="0">
                <a:ea typeface="Calibri Light"/>
                <a:cs typeface="Calibri Light"/>
              </a:rPr>
              <a:t>Kerneværdierne i ideologien socialisme </a:t>
            </a:r>
            <a:endParaRPr lang="da-DK" dirty="0"/>
          </a:p>
        </p:txBody>
      </p:sp>
      <p:sp>
        <p:nvSpPr>
          <p:cNvPr id="3" name="Pladsholder til indhold 2">
            <a:extLst>
              <a:ext uri="{FF2B5EF4-FFF2-40B4-BE49-F238E27FC236}">
                <a16:creationId xmlns:a16="http://schemas.microsoft.com/office/drawing/2014/main" id="{958A6332-8E3C-CC75-4F28-6D373D0CF0C6}"/>
              </a:ext>
            </a:extLst>
          </p:cNvPr>
          <p:cNvSpPr>
            <a:spLocks noGrp="1"/>
          </p:cNvSpPr>
          <p:nvPr>
            <p:ph idx="1"/>
          </p:nvPr>
        </p:nvSpPr>
        <p:spPr>
          <a:xfrm>
            <a:off x="838200" y="1825625"/>
            <a:ext cx="10515600" cy="4696243"/>
          </a:xfrm>
        </p:spPr>
        <p:txBody>
          <a:bodyPr vert="horz" lIns="91440" tIns="45720" rIns="91440" bIns="45720" rtlCol="0" anchor="t">
            <a:normAutofit fontScale="55000" lnSpcReduction="20000"/>
          </a:bodyPr>
          <a:lstStyle/>
          <a:p>
            <a:pPr marL="0" indent="0">
              <a:buNone/>
            </a:pPr>
            <a:r>
              <a:rPr lang="da-DK" b="1" dirty="0">
                <a:ea typeface="Calibri"/>
                <a:cs typeface="Calibri"/>
              </a:rPr>
              <a:t>Hvad er hovedtankerne i socialisme (se 173-174):</a:t>
            </a:r>
            <a:endParaRPr lang="da-DK" b="1">
              <a:ea typeface="Calibri"/>
              <a:cs typeface="Calibri"/>
            </a:endParaRPr>
          </a:p>
          <a:p>
            <a:pPr marL="0" indent="0">
              <a:buNone/>
            </a:pPr>
            <a:r>
              <a:rPr lang="da-DK" dirty="0">
                <a:ea typeface="Calibri"/>
                <a:cs typeface="Calibri"/>
              </a:rPr>
              <a:t>At få kontrol over produktionsmidlerne </a:t>
            </a:r>
          </a:p>
          <a:p>
            <a:pPr marL="0" indent="0">
              <a:buNone/>
            </a:pPr>
            <a:r>
              <a:rPr lang="da-DK" dirty="0">
                <a:ea typeface="Calibri"/>
                <a:cs typeface="Calibri"/>
              </a:rPr>
              <a:t>Og en planøkonomi og ikke et frit marked </a:t>
            </a:r>
          </a:p>
          <a:p>
            <a:endParaRPr lang="da-DK" dirty="0">
              <a:ea typeface="Calibri"/>
              <a:cs typeface="Calibri"/>
            </a:endParaRPr>
          </a:p>
          <a:p>
            <a:pPr marL="0" indent="0">
              <a:buNone/>
            </a:pPr>
            <a:r>
              <a:rPr lang="da-DK" b="1" dirty="0">
                <a:ea typeface="Calibri"/>
                <a:cs typeface="Calibri"/>
              </a:rPr>
              <a:t>Hvad er hovedtankerne i moderne socialisme (se 176): </a:t>
            </a:r>
          </a:p>
          <a:p>
            <a:r>
              <a:rPr lang="da-DK" dirty="0">
                <a:ea typeface="Calibri"/>
                <a:cs typeface="Calibri"/>
              </a:rPr>
              <a:t>Begrænsninger på markedsøkonomien </a:t>
            </a:r>
          </a:p>
          <a:p>
            <a:r>
              <a:rPr lang="da-DK" dirty="0">
                <a:ea typeface="Calibri"/>
                <a:cs typeface="Calibri"/>
              </a:rPr>
              <a:t>Mere ligelig fordeling af varer og goder i samfundet </a:t>
            </a:r>
          </a:p>
          <a:p>
            <a:endParaRPr lang="da-DK" dirty="0">
              <a:ea typeface="Calibri"/>
              <a:cs typeface="Calibri"/>
            </a:endParaRPr>
          </a:p>
          <a:p>
            <a:endParaRPr lang="da-DK" dirty="0">
              <a:ea typeface="Calibri"/>
              <a:cs typeface="Calibri"/>
            </a:endParaRPr>
          </a:p>
          <a:p>
            <a:endParaRPr lang="da-DK" dirty="0">
              <a:ea typeface="Calibri"/>
              <a:cs typeface="Calibri"/>
            </a:endParaRPr>
          </a:p>
          <a:p>
            <a:pPr marL="0" indent="0">
              <a:buNone/>
            </a:pPr>
            <a:r>
              <a:rPr lang="da-DK" b="1" dirty="0">
                <a:ea typeface="Calibri"/>
                <a:cs typeface="Calibri"/>
              </a:rPr>
              <a:t>Eksempel på moderne socialisme i dagens Danmark:</a:t>
            </a:r>
          </a:p>
          <a:p>
            <a:r>
              <a:rPr lang="da-DK" dirty="0">
                <a:ea typeface="Calibri"/>
                <a:cs typeface="Calibri"/>
              </a:rPr>
              <a:t>Sociale boligbyggerier  </a:t>
            </a:r>
          </a:p>
          <a:p>
            <a:r>
              <a:rPr lang="da-DK" dirty="0">
                <a:ea typeface="Calibri"/>
                <a:cs typeface="Calibri"/>
              </a:rPr>
              <a:t>Uddannelsessystemet </a:t>
            </a:r>
          </a:p>
          <a:p>
            <a:r>
              <a:rPr lang="da-DK" dirty="0">
                <a:ea typeface="Calibri"/>
                <a:cs typeface="Calibri"/>
              </a:rPr>
              <a:t>Sundhedssystemet - </a:t>
            </a:r>
          </a:p>
          <a:p>
            <a:r>
              <a:rPr lang="da-DK" dirty="0">
                <a:ea typeface="Calibri"/>
                <a:cs typeface="Calibri"/>
              </a:rPr>
              <a:t>Arbejdsmarkedet (når man ikke har et arbejde) </a:t>
            </a:r>
          </a:p>
          <a:p>
            <a:endParaRPr lang="da-DK" dirty="0">
              <a:ea typeface="Calibri"/>
              <a:cs typeface="Calibri"/>
            </a:endParaRPr>
          </a:p>
        </p:txBody>
      </p:sp>
    </p:spTree>
    <p:extLst>
      <p:ext uri="{BB962C8B-B14F-4D97-AF65-F5344CB8AC3E}">
        <p14:creationId xmlns:p14="http://schemas.microsoft.com/office/powerpoint/2010/main" val="126238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8B6BC8-2CD3-8F81-F41B-BBEEAB23DB8D}"/>
              </a:ext>
            </a:extLst>
          </p:cNvPr>
          <p:cNvSpPr>
            <a:spLocks noGrp="1"/>
          </p:cNvSpPr>
          <p:nvPr>
            <p:ph type="title"/>
          </p:nvPr>
        </p:nvSpPr>
        <p:spPr>
          <a:xfrm>
            <a:off x="686834" y="1153572"/>
            <a:ext cx="3200400" cy="4461163"/>
          </a:xfrm>
        </p:spPr>
        <p:txBody>
          <a:bodyPr>
            <a:normAutofit/>
          </a:bodyPr>
          <a:lstStyle/>
          <a:p>
            <a:r>
              <a:rPr lang="da-DK">
                <a:solidFill>
                  <a:srgbClr val="FFFFFF"/>
                </a:solidFill>
                <a:ea typeface="Calibri Light"/>
                <a:cs typeface="Calibri Light"/>
              </a:rPr>
              <a:t>Moderne socialisme </a:t>
            </a:r>
            <a:endParaRPr lang="da-DK">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E78E4C64-D9F9-07A6-0ED9-CBB5C788329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da-DK" dirty="0">
                <a:ea typeface="Calibri"/>
                <a:cs typeface="Calibri"/>
              </a:rPr>
              <a:t>Stor og stærk stat – sikre ydelser til alle </a:t>
            </a:r>
          </a:p>
          <a:p>
            <a:r>
              <a:rPr lang="da-DK" dirty="0">
                <a:ea typeface="Calibri"/>
                <a:cs typeface="Calibri"/>
              </a:rPr>
              <a:t>Mere lighed i samfundet – skal ske ved højere skatter</a:t>
            </a:r>
          </a:p>
          <a:p>
            <a:r>
              <a:rPr lang="da-DK" dirty="0">
                <a:ea typeface="Calibri"/>
                <a:cs typeface="Calibri"/>
              </a:rPr>
              <a:t>Ikke et fuldstændigt frit markedet – staten må og skal blande sig. Fx ved </a:t>
            </a:r>
            <a:r>
              <a:rPr lang="da-DK" b="1" dirty="0">
                <a:ea typeface="Calibri"/>
                <a:cs typeface="Calibri"/>
              </a:rPr>
              <a:t>monopoldannelse</a:t>
            </a:r>
            <a:r>
              <a:rPr lang="da-DK" dirty="0">
                <a:ea typeface="Calibri"/>
                <a:cs typeface="Calibri"/>
              </a:rPr>
              <a:t>, brancher hvor fokus bør være på folk og ikke profit. </a:t>
            </a: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p:txBody>
      </p:sp>
    </p:spTree>
    <p:extLst>
      <p:ext uri="{BB962C8B-B14F-4D97-AF65-F5344CB8AC3E}">
        <p14:creationId xmlns:p14="http://schemas.microsoft.com/office/powerpoint/2010/main" val="104945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6D74F-2B0A-85AE-021D-3E80652A3771}"/>
              </a:ext>
            </a:extLst>
          </p:cNvPr>
          <p:cNvSpPr>
            <a:spLocks noGrp="1"/>
          </p:cNvSpPr>
          <p:nvPr>
            <p:ph type="title"/>
          </p:nvPr>
        </p:nvSpPr>
        <p:spPr/>
        <p:txBody>
          <a:bodyPr/>
          <a:lstStyle/>
          <a:p>
            <a:r>
              <a:rPr lang="da-DK" dirty="0">
                <a:ea typeface="Calibri Light"/>
                <a:cs typeface="Calibri Light"/>
              </a:rPr>
              <a:t>Spørgsmål 1,2 og 3</a:t>
            </a:r>
            <a:endParaRPr lang="da-DK" dirty="0"/>
          </a:p>
        </p:txBody>
      </p:sp>
      <p:sp>
        <p:nvSpPr>
          <p:cNvPr id="3" name="Pladsholder til indhold 2">
            <a:extLst>
              <a:ext uri="{FF2B5EF4-FFF2-40B4-BE49-F238E27FC236}">
                <a16:creationId xmlns:a16="http://schemas.microsoft.com/office/drawing/2014/main" id="{D59037AE-3BF7-F6B5-255B-C022696416B8}"/>
              </a:ext>
            </a:extLst>
          </p:cNvPr>
          <p:cNvSpPr>
            <a:spLocks noGrp="1"/>
          </p:cNvSpPr>
          <p:nvPr>
            <p:ph idx="1"/>
          </p:nvPr>
        </p:nvSpPr>
        <p:spPr/>
        <p:txBody>
          <a:bodyPr vert="horz" lIns="91440" tIns="45720" rIns="91440" bIns="45720" rtlCol="0" anchor="t">
            <a:normAutofit fontScale="92500"/>
          </a:bodyPr>
          <a:lstStyle/>
          <a:p>
            <a:pPr marL="0" indent="0">
              <a:buNone/>
            </a:pPr>
            <a:r>
              <a:rPr lang="da-DK" b="1" dirty="0">
                <a:ea typeface="Calibri"/>
                <a:cs typeface="Calibri"/>
              </a:rPr>
              <a:t>Hovedtankerne i konservatisme: </a:t>
            </a:r>
            <a:endParaRPr lang="da-DK" b="1">
              <a:ea typeface="Calibri"/>
              <a:cs typeface="Calibri"/>
            </a:endParaRPr>
          </a:p>
          <a:p>
            <a:r>
              <a:rPr lang="da-DK" dirty="0">
                <a:ea typeface="Calibri"/>
                <a:cs typeface="Calibri"/>
              </a:rPr>
              <a:t>Ændrer ikke tingene i samfundet for hurtigt. </a:t>
            </a:r>
          </a:p>
          <a:p>
            <a:r>
              <a:rPr lang="da-DK" dirty="0">
                <a:ea typeface="Calibri"/>
                <a:cs typeface="Calibri"/>
              </a:rPr>
              <a:t>At alle har deres plads i samfundet </a:t>
            </a:r>
          </a:p>
          <a:p>
            <a:r>
              <a:rPr lang="da-DK" dirty="0">
                <a:ea typeface="Calibri"/>
                <a:cs typeface="Calibri"/>
              </a:rPr>
              <a:t>Gud, konge og fædreland. </a:t>
            </a:r>
          </a:p>
          <a:p>
            <a:r>
              <a:rPr lang="da-DK" dirty="0">
                <a:ea typeface="Calibri"/>
                <a:cs typeface="Calibri"/>
              </a:rPr>
              <a:t>Har ingen overordnet grundprincipper, som sådan. </a:t>
            </a:r>
          </a:p>
          <a:p>
            <a:pPr marL="0" indent="0">
              <a:buNone/>
            </a:pPr>
            <a:endParaRPr lang="da-DK" dirty="0">
              <a:ea typeface="Calibri"/>
              <a:cs typeface="Calibri"/>
            </a:endParaRPr>
          </a:p>
          <a:p>
            <a:pPr marL="0" indent="0">
              <a:buNone/>
            </a:pPr>
            <a:r>
              <a:rPr lang="da-DK" b="1" dirty="0">
                <a:ea typeface="Calibri"/>
                <a:cs typeface="Calibri"/>
              </a:rPr>
              <a:t>Hvor kan man se de konservative værdier i kilden:</a:t>
            </a:r>
          </a:p>
          <a:p>
            <a:r>
              <a:rPr lang="da-DK" dirty="0">
                <a:ea typeface="Calibri"/>
                <a:cs typeface="Calibri"/>
              </a:rPr>
              <a:t>Man kan se i kilden at de ikke er så glade for at forandre, bare for at forandre. Det passer meget godt med at de er påpasselige og konservative. </a:t>
            </a:r>
          </a:p>
          <a:p>
            <a:endParaRPr lang="da-DK" dirty="0">
              <a:ea typeface="Calibri"/>
              <a:cs typeface="Calibri"/>
            </a:endParaRPr>
          </a:p>
          <a:p>
            <a:endParaRPr lang="da-DK" dirty="0">
              <a:ea typeface="Calibri"/>
              <a:cs typeface="Calibri"/>
            </a:endParaRPr>
          </a:p>
        </p:txBody>
      </p:sp>
    </p:spTree>
    <p:extLst>
      <p:ext uri="{BB962C8B-B14F-4D97-AF65-F5344CB8AC3E}">
        <p14:creationId xmlns:p14="http://schemas.microsoft.com/office/powerpoint/2010/main" val="372624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16930C-5545-A909-B65E-9B2414DB6ED7}"/>
              </a:ext>
            </a:extLst>
          </p:cNvPr>
          <p:cNvSpPr>
            <a:spLocks noGrp="1"/>
          </p:cNvSpPr>
          <p:nvPr>
            <p:ph type="title"/>
          </p:nvPr>
        </p:nvSpPr>
        <p:spPr>
          <a:xfrm>
            <a:off x="640080" y="325369"/>
            <a:ext cx="4368602" cy="1956841"/>
          </a:xfrm>
        </p:spPr>
        <p:txBody>
          <a:bodyPr anchor="b">
            <a:normAutofit/>
          </a:bodyPr>
          <a:lstStyle/>
          <a:p>
            <a:r>
              <a:rPr lang="da-DK" sz="3800">
                <a:ea typeface="Calibri Light"/>
                <a:cs typeface="Calibri Light"/>
              </a:rPr>
              <a:t>Case study: USSR det store kommunistiske eksperiment </a:t>
            </a:r>
            <a:endParaRPr lang="da-DK" sz="38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21136B-9588-238D-A192-C85A59F8FB8C}"/>
              </a:ext>
            </a:extLst>
          </p:cNvPr>
          <p:cNvSpPr>
            <a:spLocks noGrp="1"/>
          </p:cNvSpPr>
          <p:nvPr>
            <p:ph idx="1"/>
          </p:nvPr>
        </p:nvSpPr>
        <p:spPr>
          <a:xfrm>
            <a:off x="640080" y="2872899"/>
            <a:ext cx="4243589" cy="3320668"/>
          </a:xfrm>
        </p:spPr>
        <p:txBody>
          <a:bodyPr vert="horz" lIns="91440" tIns="45720" rIns="91440" bIns="45720" rtlCol="0">
            <a:normAutofit/>
          </a:bodyPr>
          <a:lstStyle/>
          <a:p>
            <a:r>
              <a:rPr lang="da-DK" sz="2200" dirty="0">
                <a:latin typeface="Calibri Light"/>
                <a:ea typeface="Calibri Light"/>
                <a:cs typeface="Calibri Light"/>
              </a:rPr>
              <a:t>Læs teksten og besvar arbejdsspørgsmålene</a:t>
            </a:r>
          </a:p>
          <a:p>
            <a:endParaRPr lang="da-DK" sz="2200">
              <a:ea typeface="Calibri"/>
              <a:cs typeface="Calibri"/>
            </a:endParaRPr>
          </a:p>
          <a:p>
            <a:r>
              <a:rPr lang="da-DK" sz="2200">
                <a:ea typeface="Calibri"/>
                <a:cs typeface="Calibri"/>
              </a:rPr>
              <a:t>Arbejdsspørgsmålene er inde på minuddannelse.dk </a:t>
            </a:r>
          </a:p>
          <a:p>
            <a:endParaRPr lang="da-DK" sz="2200">
              <a:ea typeface="Calibri"/>
              <a:cs typeface="Calibri"/>
            </a:endParaRPr>
          </a:p>
          <a:p>
            <a:endParaRPr lang="da-DK" sz="2200">
              <a:ea typeface="Calibri"/>
              <a:cs typeface="Calibri"/>
            </a:endParaRPr>
          </a:p>
        </p:txBody>
      </p:sp>
      <p:pic>
        <p:nvPicPr>
          <p:cNvPr id="4" name="Billede 3" descr="The Rise of Vladimir Lenin: The Birth of the USSR">
            <a:extLst>
              <a:ext uri="{FF2B5EF4-FFF2-40B4-BE49-F238E27FC236}">
                <a16:creationId xmlns:a16="http://schemas.microsoft.com/office/drawing/2014/main" id="{6FF82AD6-FBA7-027E-E7D1-D7734A990FB3}"/>
              </a:ext>
            </a:extLst>
          </p:cNvPr>
          <p:cNvPicPr>
            <a:picLocks noChangeAspect="1"/>
          </p:cNvPicPr>
          <p:nvPr/>
        </p:nvPicPr>
        <p:blipFill>
          <a:blip r:embed="rId2"/>
          <a:srcRect l="40163" r="21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895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B8D711C-A58D-11A0-B8A3-BB1D8737C5B9}"/>
              </a:ext>
            </a:extLst>
          </p:cNvPr>
          <p:cNvSpPr>
            <a:spLocks noGrp="1"/>
          </p:cNvSpPr>
          <p:nvPr>
            <p:ph type="title"/>
          </p:nvPr>
        </p:nvSpPr>
        <p:spPr>
          <a:xfrm>
            <a:off x="5894962" y="479493"/>
            <a:ext cx="5458838" cy="1325563"/>
          </a:xfrm>
        </p:spPr>
        <p:txBody>
          <a:bodyPr>
            <a:normAutofit/>
          </a:bodyPr>
          <a:lstStyle/>
          <a:p>
            <a:r>
              <a:rPr lang="da-DK">
                <a:cs typeface="Calibri Light"/>
              </a:rPr>
              <a:t>Politiske ideologier </a:t>
            </a:r>
            <a:endParaRPr lang="da-DK"/>
          </a:p>
        </p:txBody>
      </p:sp>
      <p:sp>
        <p:nvSpPr>
          <p:cNvPr id="20"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lede 3" descr="Ideologiernes syn på statens rolle – Medborgerskab">
            <a:extLst>
              <a:ext uri="{FF2B5EF4-FFF2-40B4-BE49-F238E27FC236}">
                <a16:creationId xmlns:a16="http://schemas.microsoft.com/office/drawing/2014/main" id="{C432760D-71DA-6FA3-4322-0D1495F866CD}"/>
              </a:ext>
            </a:extLst>
          </p:cNvPr>
          <p:cNvPicPr>
            <a:picLocks noChangeAspect="1"/>
          </p:cNvPicPr>
          <p:nvPr/>
        </p:nvPicPr>
        <p:blipFill>
          <a:blip r:embed="rId2"/>
          <a:stretch>
            <a:fillRect/>
          </a:stretch>
        </p:blipFill>
        <p:spPr>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dsholder til indhold 2">
            <a:extLst>
              <a:ext uri="{FF2B5EF4-FFF2-40B4-BE49-F238E27FC236}">
                <a16:creationId xmlns:a16="http://schemas.microsoft.com/office/drawing/2014/main" id="{E40728BB-1B3C-0AED-6095-7F4B154B7E21}"/>
              </a:ext>
            </a:extLst>
          </p:cNvPr>
          <p:cNvSpPr>
            <a:spLocks noGrp="1"/>
          </p:cNvSpPr>
          <p:nvPr>
            <p:ph idx="1"/>
          </p:nvPr>
        </p:nvSpPr>
        <p:spPr>
          <a:xfrm>
            <a:off x="5227608" y="1708030"/>
            <a:ext cx="6126192" cy="4960189"/>
          </a:xfrm>
        </p:spPr>
        <p:txBody>
          <a:bodyPr vert="horz" lIns="91440" tIns="45720" rIns="91440" bIns="45720" rtlCol="0" anchor="t">
            <a:normAutofit/>
          </a:bodyPr>
          <a:lstStyle/>
          <a:p>
            <a:r>
              <a:rPr lang="da-DK" sz="1600" dirty="0">
                <a:ea typeface="+mn-lt"/>
                <a:cs typeface="+mn-lt"/>
              </a:rPr>
              <a:t>Dette forløb introducerer  de grundlæggende tanker og principper, der ligger til grund for forskellige politiske ideologier.</a:t>
            </a:r>
          </a:p>
          <a:p>
            <a:endParaRPr lang="da-DK" sz="1600" dirty="0">
              <a:cs typeface="Calibri"/>
            </a:endParaRPr>
          </a:p>
          <a:p>
            <a:endParaRPr lang="da-DK" sz="1600" dirty="0">
              <a:cs typeface="Calibri"/>
            </a:endParaRPr>
          </a:p>
          <a:p>
            <a:r>
              <a:rPr lang="da-DK" sz="1600" dirty="0">
                <a:ea typeface="+mn-lt"/>
                <a:cs typeface="+mn-lt"/>
              </a:rPr>
              <a:t>Blive præsenteret for tre centrale politiske ideologier, der har formet samfundsudviklingen gennem historien: liberalisme, socialisme og konservatisme, samt de ideologier som udsprang fra de centrale politiske ideologier. </a:t>
            </a:r>
          </a:p>
          <a:p>
            <a:pPr marL="0" indent="0">
              <a:buNone/>
            </a:pPr>
            <a:endParaRPr lang="da-DK" sz="1600" dirty="0">
              <a:ea typeface="+mn-lt"/>
              <a:cs typeface="+mn-lt"/>
            </a:endParaRPr>
          </a:p>
          <a:p>
            <a:endParaRPr lang="da-DK" sz="1600" dirty="0">
              <a:ea typeface="+mn-lt"/>
              <a:cs typeface="+mn-lt"/>
            </a:endParaRPr>
          </a:p>
          <a:p>
            <a:r>
              <a:rPr lang="da-DK" sz="1600" dirty="0">
                <a:ea typeface="+mn-lt"/>
                <a:cs typeface="+mn-lt"/>
              </a:rPr>
              <a:t>Vi vil udforske, hvordan disse ideologier adresserer spørgsmål om individuel frihed, social retfærdighed, og bevarelse af traditioner. </a:t>
            </a:r>
          </a:p>
          <a:p>
            <a:endParaRPr lang="da-DK" sz="1600" dirty="0">
              <a:ea typeface="+mn-lt"/>
              <a:cs typeface="+mn-lt"/>
            </a:endParaRPr>
          </a:p>
          <a:p>
            <a:r>
              <a:rPr lang="da-DK" sz="1600" dirty="0">
                <a:ea typeface="+mn-lt"/>
                <a:cs typeface="+mn-lt"/>
              </a:rPr>
              <a:t>Herudover skal i også have indblik i hvilke ideologier er repræsenteret i de forskellige danske politiske partier. </a:t>
            </a:r>
          </a:p>
        </p:txBody>
      </p:sp>
    </p:spTree>
    <p:extLst>
      <p:ext uri="{BB962C8B-B14F-4D97-AF65-F5344CB8AC3E}">
        <p14:creationId xmlns:p14="http://schemas.microsoft.com/office/powerpoint/2010/main" val="350675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ED7BE0-0CE5-A6EC-1FF0-BB75BDAF1CCE}"/>
              </a:ext>
            </a:extLst>
          </p:cNvPr>
          <p:cNvSpPr>
            <a:spLocks noGrp="1"/>
          </p:cNvSpPr>
          <p:nvPr>
            <p:ph type="title"/>
          </p:nvPr>
        </p:nvSpPr>
        <p:spPr>
          <a:xfrm>
            <a:off x="640080" y="325369"/>
            <a:ext cx="4368602" cy="1956841"/>
          </a:xfrm>
        </p:spPr>
        <p:txBody>
          <a:bodyPr anchor="b">
            <a:normAutofit/>
          </a:bodyPr>
          <a:lstStyle/>
          <a:p>
            <a:pPr>
              <a:spcBef>
                <a:spcPts val="1000"/>
              </a:spcBef>
            </a:pPr>
            <a:r>
              <a:rPr lang="da-DK" sz="4200" b="1">
                <a:latin typeface="Georgia"/>
              </a:rPr>
              <a:t>Socialismens ideelle stat</a:t>
            </a:r>
            <a:endParaRPr lang="da-DK" sz="4200">
              <a:latin typeface="Georgia"/>
            </a:endParaRPr>
          </a:p>
          <a:p>
            <a:endParaRPr lang="da-DK" sz="4200">
              <a:cs typeface="Calibri Light"/>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4A7D741-8629-F516-1C1E-3B60CD22765A}"/>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da-DK" sz="2200" dirty="0">
                <a:latin typeface="Georgia"/>
              </a:rPr>
              <a:t>Socialismen er splittet angående den ideelle stat. Nogle socialister mener, at den ideelle stat skal være stærk. Den skal eje produktionsmidlerne, og nogle socialister mener endda, at den skal planlægge produktionen og sørge for at fordele det der bliver produceret.</a:t>
            </a:r>
            <a:endParaRPr lang="da-DK" sz="2200" dirty="0">
              <a:cs typeface="Calibri" panose="020F0502020204030204"/>
            </a:endParaRPr>
          </a:p>
          <a:p>
            <a:endParaRPr lang="da-DK" sz="2200">
              <a:cs typeface="Calibri" panose="020F0502020204030204"/>
            </a:endParaRPr>
          </a:p>
        </p:txBody>
      </p:sp>
      <p:pic>
        <p:nvPicPr>
          <p:cNvPr id="4" name="Billede 3" descr="Mad og den Socialistiske Revolution">
            <a:extLst>
              <a:ext uri="{FF2B5EF4-FFF2-40B4-BE49-F238E27FC236}">
                <a16:creationId xmlns:a16="http://schemas.microsoft.com/office/drawing/2014/main" id="{03838086-80F8-02B0-3F84-A67E81497D07}"/>
              </a:ext>
            </a:extLst>
          </p:cNvPr>
          <p:cNvPicPr>
            <a:picLocks noChangeAspect="1"/>
          </p:cNvPicPr>
          <p:nvPr/>
        </p:nvPicPr>
        <p:blipFill rotWithShape="1">
          <a:blip r:embed="rId2"/>
          <a:srcRect l="20484" r="125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589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Blå - Wikipedia, den frie encyklopædi">
            <a:extLst>
              <a:ext uri="{FF2B5EF4-FFF2-40B4-BE49-F238E27FC236}">
                <a16:creationId xmlns:a16="http://schemas.microsoft.com/office/drawing/2014/main" id="{FE429DBA-3E0D-0B0E-80A0-B7E4D99192B6}"/>
              </a:ext>
            </a:extLst>
          </p:cNvPr>
          <p:cNvPicPr>
            <a:picLocks noChangeAspect="1"/>
          </p:cNvPicPr>
          <p:nvPr/>
        </p:nvPicPr>
        <p:blipFill>
          <a:blip r:embed="rId2"/>
          <a:stretch>
            <a:fillRect/>
          </a:stretch>
        </p:blipFill>
        <p:spPr>
          <a:xfrm>
            <a:off x="1614488" y="1844675"/>
            <a:ext cx="4449763" cy="4449763"/>
          </a:xfrm>
          <a:prstGeom prst="rect">
            <a:avLst/>
          </a:prstGeom>
        </p:spPr>
      </p:pic>
      <p:pic>
        <p:nvPicPr>
          <p:cNvPr id="4" name="Pladsholder til indhold 3" descr="Chrome red - ColourLex">
            <a:extLst>
              <a:ext uri="{FF2B5EF4-FFF2-40B4-BE49-F238E27FC236}">
                <a16:creationId xmlns:a16="http://schemas.microsoft.com/office/drawing/2014/main" id="{8AB10C70-CF53-D678-A351-368A7D400BDB}"/>
              </a:ext>
            </a:extLst>
          </p:cNvPr>
          <p:cNvPicPr>
            <a:picLocks noGrp="1" noChangeAspect="1"/>
          </p:cNvPicPr>
          <p:nvPr>
            <p:ph idx="1"/>
          </p:nvPr>
        </p:nvPicPr>
        <p:blipFill>
          <a:blip r:embed="rId3"/>
          <a:stretch>
            <a:fillRect/>
          </a:stretch>
        </p:blipFill>
        <p:spPr>
          <a:xfrm>
            <a:off x="6126163" y="1844675"/>
            <a:ext cx="4449763" cy="4449763"/>
          </a:xfrm>
        </p:spPr>
      </p:pic>
      <p:sp>
        <p:nvSpPr>
          <p:cNvPr id="2" name="Titel 1">
            <a:extLst>
              <a:ext uri="{FF2B5EF4-FFF2-40B4-BE49-F238E27FC236}">
                <a16:creationId xmlns:a16="http://schemas.microsoft.com/office/drawing/2014/main" id="{A4F869C6-9440-BC60-1467-0E2AFAB2866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Liberalisme eller socialisme? </a:t>
            </a:r>
          </a:p>
        </p:txBody>
      </p:sp>
    </p:spTree>
    <p:extLst>
      <p:ext uri="{BB962C8B-B14F-4D97-AF65-F5344CB8AC3E}">
        <p14:creationId xmlns:p14="http://schemas.microsoft.com/office/powerpoint/2010/main" val="100079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38E12C-C48E-B21D-5A59-1C117B1BBCCB}"/>
              </a:ext>
            </a:extLst>
          </p:cNvPr>
          <p:cNvSpPr>
            <a:spLocks noGrp="1"/>
          </p:cNvSpPr>
          <p:nvPr>
            <p:ph type="title"/>
          </p:nvPr>
        </p:nvSpPr>
        <p:spPr>
          <a:xfrm>
            <a:off x="629328" y="464408"/>
            <a:ext cx="4399872" cy="1642533"/>
          </a:xfrm>
        </p:spPr>
        <p:txBody>
          <a:bodyPr anchor="b">
            <a:normAutofit/>
          </a:bodyPr>
          <a:lstStyle/>
          <a:p>
            <a:r>
              <a:rPr lang="da-DK" sz="3400" dirty="0">
                <a:latin typeface="Calibri"/>
                <a:cs typeface="Calibri"/>
              </a:rPr>
              <a:t>Hvilken ideologi hører de enkelte partier ind under?</a:t>
            </a:r>
            <a:endParaRPr lang="da-DK" sz="3400" dirty="0">
              <a:cs typeface="Calibri Light"/>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5E368F9B-36C4-AD61-CF26-A3A6106AB8FA}"/>
              </a:ext>
            </a:extLst>
          </p:cNvPr>
          <p:cNvSpPr>
            <a:spLocks noGrp="1"/>
          </p:cNvSpPr>
          <p:nvPr>
            <p:ph idx="1"/>
          </p:nvPr>
        </p:nvSpPr>
        <p:spPr>
          <a:xfrm>
            <a:off x="629489" y="2741264"/>
            <a:ext cx="4404039" cy="3762695"/>
          </a:xfrm>
        </p:spPr>
        <p:txBody>
          <a:bodyPr vert="horz" lIns="91440" tIns="45720" rIns="91440" bIns="45720" rtlCol="0" anchor="t">
            <a:noAutofit/>
          </a:bodyPr>
          <a:lstStyle/>
          <a:p>
            <a:pPr marL="0" indent="0">
              <a:buNone/>
            </a:pPr>
            <a:endParaRPr lang="da-DK" sz="1600" dirty="0">
              <a:ea typeface="Calibri" panose="020F0502020204030204"/>
              <a:cs typeface="Calibri"/>
            </a:endParaRPr>
          </a:p>
          <a:p>
            <a:r>
              <a:rPr lang="da-DK" sz="1600">
                <a:ea typeface="Calibri" panose="020F0502020204030204"/>
                <a:cs typeface="Calibri"/>
              </a:rPr>
              <a:t>Bilal – Liberal Alliance – Penelope, Magnus, Khalid</a:t>
            </a:r>
          </a:p>
          <a:p>
            <a:r>
              <a:rPr lang="da-DK" sz="1600">
                <a:ea typeface="Calibri" panose="020F0502020204030204"/>
                <a:cs typeface="Calibri"/>
              </a:rPr>
              <a:t>Michael – Enhedslisten – Hamza, Maria, Eva</a:t>
            </a:r>
          </a:p>
          <a:p>
            <a:r>
              <a:rPr lang="da-DK" sz="1600">
                <a:ea typeface="Calibri" panose="020F0502020204030204"/>
                <a:cs typeface="Calibri"/>
              </a:rPr>
              <a:t>Sura – Venstre – Anna, Phillip, Boran</a:t>
            </a:r>
          </a:p>
          <a:p>
            <a:endParaRPr lang="da-DK" sz="1600" dirty="0">
              <a:cs typeface="Calibri"/>
            </a:endParaRPr>
          </a:p>
          <a:p>
            <a:r>
              <a:rPr lang="da-DK" sz="1600" dirty="0">
                <a:cs typeface="Calibri"/>
              </a:rPr>
              <a:t>Gå ind på de forskellige partiers hjemmesider. </a:t>
            </a:r>
            <a:endParaRPr lang="da-DK" sz="1600">
              <a:solidFill>
                <a:srgbClr val="000000"/>
              </a:solidFill>
              <a:ea typeface="+mn-lt"/>
              <a:cs typeface="+mn-lt"/>
            </a:endParaRPr>
          </a:p>
          <a:p>
            <a:r>
              <a:rPr lang="da-DK" sz="1600" dirty="0">
                <a:solidFill>
                  <a:srgbClr val="090B19"/>
                </a:solidFill>
                <a:ea typeface="+mn-lt"/>
                <a:cs typeface="+mn-lt"/>
              </a:rPr>
              <a:t> Undersøg jeres partis  holdninger til et emne,  som enten har noget med økonomi eller velfærd at gøre. </a:t>
            </a:r>
          </a:p>
          <a:p>
            <a:r>
              <a:rPr lang="da-DK" sz="1600" dirty="0">
                <a:solidFill>
                  <a:srgbClr val="090B19"/>
                </a:solidFill>
                <a:cs typeface="Calibri"/>
              </a:rPr>
              <a:t>Ud fra det i har læst om, beslut jer for om partiet er socialistisk eller liberalistisk. I skal begrunde jeres valg til resten af klassen. </a:t>
            </a:r>
          </a:p>
        </p:txBody>
      </p:sp>
      <p:pic>
        <p:nvPicPr>
          <p:cNvPr id="5" name="Billede 4" descr="Enhedslisten">
            <a:extLst>
              <a:ext uri="{FF2B5EF4-FFF2-40B4-BE49-F238E27FC236}">
                <a16:creationId xmlns:a16="http://schemas.microsoft.com/office/drawing/2014/main" id="{E8A7E8F3-682A-B7FF-B379-0A90CAD9EF77}"/>
              </a:ext>
            </a:extLst>
          </p:cNvPr>
          <p:cNvPicPr>
            <a:picLocks noChangeAspect="1"/>
          </p:cNvPicPr>
          <p:nvPr/>
        </p:nvPicPr>
        <p:blipFill rotWithShape="1">
          <a:blip r:embed="rId2"/>
          <a:srcRect t="2781" r="-1" b="4078"/>
          <a:stretch/>
        </p:blipFill>
        <p:spPr>
          <a:xfrm>
            <a:off x="5376648"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p:spPr>
      </p:pic>
      <p:pic>
        <p:nvPicPr>
          <p:cNvPr id="7" name="Billede 6" descr="Socialistisk Folkeparti - Wikipedia, den frie encyklopædi">
            <a:extLst>
              <a:ext uri="{FF2B5EF4-FFF2-40B4-BE49-F238E27FC236}">
                <a16:creationId xmlns:a16="http://schemas.microsoft.com/office/drawing/2014/main" id="{CD8071E6-08A1-DDCE-9FF4-486D7780928A}"/>
              </a:ext>
            </a:extLst>
          </p:cNvPr>
          <p:cNvPicPr>
            <a:picLocks noChangeAspect="1"/>
          </p:cNvPicPr>
          <p:nvPr/>
        </p:nvPicPr>
        <p:blipFill rotWithShape="1">
          <a:blip r:embed="rId3"/>
          <a:srcRect l="8103" r="4188" b="1"/>
          <a:stretch/>
        </p:blipFill>
        <p:spPr>
          <a:xfrm>
            <a:off x="5371395" y="3215684"/>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p:spPr>
      </p:pic>
      <p:pic>
        <p:nvPicPr>
          <p:cNvPr id="4" name="Billede 3" descr="✓ Venstre, Danmarks Liberale Parti">
            <a:extLst>
              <a:ext uri="{FF2B5EF4-FFF2-40B4-BE49-F238E27FC236}">
                <a16:creationId xmlns:a16="http://schemas.microsoft.com/office/drawing/2014/main" id="{993C7710-D281-FA7F-7631-2F6B8FAD732B}"/>
              </a:ext>
            </a:extLst>
          </p:cNvPr>
          <p:cNvPicPr>
            <a:picLocks noChangeAspect="1"/>
          </p:cNvPicPr>
          <p:nvPr/>
        </p:nvPicPr>
        <p:blipFill rotWithShape="1">
          <a:blip r:embed="rId4"/>
          <a:srcRect r="2863"/>
          <a:stretch/>
        </p:blipFill>
        <p:spPr>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p:spPr>
      </p:pic>
      <p:pic>
        <p:nvPicPr>
          <p:cNvPr id="6" name="Billede 5" descr="Liberal Alliance">
            <a:extLst>
              <a:ext uri="{FF2B5EF4-FFF2-40B4-BE49-F238E27FC236}">
                <a16:creationId xmlns:a16="http://schemas.microsoft.com/office/drawing/2014/main" id="{0E709FEF-6BBD-278F-F07B-0CC6F509997F}"/>
              </a:ext>
            </a:extLst>
          </p:cNvPr>
          <p:cNvPicPr>
            <a:picLocks noChangeAspect="1"/>
          </p:cNvPicPr>
          <p:nvPr/>
        </p:nvPicPr>
        <p:blipFill rotWithShape="1">
          <a:blip r:embed="rId5"/>
          <a:srcRect t="19965" b="19359"/>
          <a:stretch/>
        </p:blipFill>
        <p:spPr>
          <a:xfrm>
            <a:off x="8350554"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p:spPr>
      </p:pic>
    </p:spTree>
    <p:extLst>
      <p:ext uri="{BB962C8B-B14F-4D97-AF65-F5344CB8AC3E}">
        <p14:creationId xmlns:p14="http://schemas.microsoft.com/office/powerpoint/2010/main" val="308634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Konservatisme: At forandre for at bevare | Ligetil | DR">
            <a:extLst>
              <a:ext uri="{FF2B5EF4-FFF2-40B4-BE49-F238E27FC236}">
                <a16:creationId xmlns:a16="http://schemas.microsoft.com/office/drawing/2014/main" id="{34073A1C-40E9-4445-CFBA-4252957942CF}"/>
              </a:ext>
            </a:extLst>
          </p:cNvPr>
          <p:cNvPicPr>
            <a:picLocks noGrp="1" noChangeAspect="1"/>
          </p:cNvPicPr>
          <p:nvPr>
            <p:ph idx="1"/>
          </p:nvPr>
        </p:nvPicPr>
        <p:blipFill>
          <a:blip r:embed="rId2"/>
          <a:stretch>
            <a:fillRect/>
          </a:stretch>
        </p:blipFill>
        <p:spPr>
          <a:xfrm>
            <a:off x="962163" y="1231880"/>
            <a:ext cx="7746709" cy="4352665"/>
          </a:xfrm>
          <a:prstGeom prst="rect">
            <a:avLst/>
          </a:prstGeom>
        </p:spPr>
      </p:pic>
    </p:spTree>
    <p:extLst>
      <p:ext uri="{BB962C8B-B14F-4D97-AF65-F5344CB8AC3E}">
        <p14:creationId xmlns:p14="http://schemas.microsoft.com/office/powerpoint/2010/main" val="69742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78C9C0-B5FF-169B-1C38-DA5D780824B8}"/>
              </a:ext>
            </a:extLst>
          </p:cNvPr>
          <p:cNvSpPr>
            <a:spLocks noGrp="1"/>
          </p:cNvSpPr>
          <p:nvPr>
            <p:ph type="title"/>
          </p:nvPr>
        </p:nvSpPr>
        <p:spPr>
          <a:xfrm>
            <a:off x="841248" y="256032"/>
            <a:ext cx="10506456" cy="1014984"/>
          </a:xfrm>
        </p:spPr>
        <p:txBody>
          <a:bodyPr anchor="b">
            <a:normAutofit fontScale="90000"/>
          </a:bodyPr>
          <a:lstStyle/>
          <a:p>
            <a:r>
              <a:rPr lang="da-DK" dirty="0">
                <a:ea typeface="Calibri Light"/>
                <a:cs typeface="Calibri Light"/>
              </a:rPr>
              <a:t>Forskellene imellem konservatisme og de andre ideologier</a:t>
            </a:r>
            <a:endParaRPr lang="da-DK" dirty="0"/>
          </a:p>
        </p:txBody>
      </p:sp>
      <p:sp>
        <p:nvSpPr>
          <p:cNvPr id="27"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9" name="Pladsholder til indhold 2">
            <a:extLst>
              <a:ext uri="{FF2B5EF4-FFF2-40B4-BE49-F238E27FC236}">
                <a16:creationId xmlns:a16="http://schemas.microsoft.com/office/drawing/2014/main" id="{148494F4-404A-4B3B-FDDD-A6F062229972}"/>
              </a:ext>
            </a:extLst>
          </p:cNvPr>
          <p:cNvGraphicFramePr>
            <a:graphicFrameLocks noGrp="1"/>
          </p:cNvGraphicFramePr>
          <p:nvPr>
            <p:ph idx="1"/>
            <p:extLst>
              <p:ext uri="{D42A27DB-BD31-4B8C-83A1-F6EECF244321}">
                <p14:modId xmlns:p14="http://schemas.microsoft.com/office/powerpoint/2010/main" val="385110748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39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5DBB51-B53C-EC46-0AA2-7F3ED25B5BDF}"/>
              </a:ext>
            </a:extLst>
          </p:cNvPr>
          <p:cNvSpPr>
            <a:spLocks noGrp="1"/>
          </p:cNvSpPr>
          <p:nvPr>
            <p:ph type="title"/>
          </p:nvPr>
        </p:nvSpPr>
        <p:spPr>
          <a:xfrm>
            <a:off x="686834" y="1153572"/>
            <a:ext cx="3200400" cy="4461163"/>
          </a:xfrm>
        </p:spPr>
        <p:txBody>
          <a:bodyPr>
            <a:normAutofit/>
          </a:bodyPr>
          <a:lstStyle/>
          <a:p>
            <a:r>
              <a:rPr lang="da-DK" sz="4100">
                <a:solidFill>
                  <a:srgbClr val="FFFFFF"/>
                </a:solidFill>
                <a:ea typeface="Calibri Light"/>
                <a:cs typeface="Calibri Light"/>
              </a:rPr>
              <a:t>Er konservatisme overhovedet en ideologi?</a:t>
            </a:r>
            <a:endParaRPr lang="da-DK"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6969A2A8-ADB7-E15E-BDC2-FDF85BCA55F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da-DK">
                <a:latin typeface="Tinos"/>
              </a:rPr>
              <a:t>Man har ganske vist en idé om, hvordan samfundet skal indrettes, lyder argumentet. Men idéerne kan ændre sig efter tidens krav - og er ikke låst fast på en færdig ideologi med et endegyldigt mål for samfundsudviklingen.</a:t>
            </a:r>
            <a:endParaRPr lang="da-DK" dirty="0">
              <a:ea typeface="Calibri" panose="020F0502020204030204"/>
              <a:cs typeface="Calibri" panose="020F0502020204030204"/>
            </a:endParaRPr>
          </a:p>
          <a:p>
            <a:r>
              <a:rPr lang="da-DK">
                <a:latin typeface="Tinos"/>
              </a:rPr>
              <a:t>I mange lande står konservatismen for en praktisk og fornuftspræget holdning til politiske spørgsmål.</a:t>
            </a:r>
            <a:endParaRPr lang="da-DK" dirty="0"/>
          </a:p>
          <a:p>
            <a:endParaRPr lang="da-DK" dirty="0">
              <a:ea typeface="Calibri"/>
              <a:cs typeface="Calibri"/>
            </a:endParaRPr>
          </a:p>
        </p:txBody>
      </p:sp>
    </p:spTree>
    <p:extLst>
      <p:ext uri="{BB962C8B-B14F-4D97-AF65-F5344CB8AC3E}">
        <p14:creationId xmlns:p14="http://schemas.microsoft.com/office/powerpoint/2010/main" val="157020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4523D-DA95-9715-D227-07F46B664A77}"/>
              </a:ext>
            </a:extLst>
          </p:cNvPr>
          <p:cNvSpPr>
            <a:spLocks noGrp="1"/>
          </p:cNvSpPr>
          <p:nvPr>
            <p:ph type="title"/>
          </p:nvPr>
        </p:nvSpPr>
        <p:spPr/>
        <p:txBody>
          <a:bodyPr/>
          <a:lstStyle/>
          <a:p>
            <a:r>
              <a:rPr lang="da-DK" dirty="0">
                <a:ea typeface="Calibri Light"/>
                <a:cs typeface="Calibri Light"/>
              </a:rPr>
              <a:t>Politiske udsagn </a:t>
            </a:r>
            <a:endParaRPr lang="da-DK" dirty="0"/>
          </a:p>
        </p:txBody>
      </p:sp>
      <p:sp>
        <p:nvSpPr>
          <p:cNvPr id="3" name="Pladsholder til indhold 2">
            <a:extLst>
              <a:ext uri="{FF2B5EF4-FFF2-40B4-BE49-F238E27FC236}">
                <a16:creationId xmlns:a16="http://schemas.microsoft.com/office/drawing/2014/main" id="{F5B74FED-E54F-6986-D605-7422775BC91B}"/>
              </a:ext>
            </a:extLst>
          </p:cNvPr>
          <p:cNvSpPr>
            <a:spLocks noGrp="1"/>
          </p:cNvSpPr>
          <p:nvPr>
            <p:ph idx="1"/>
          </p:nvPr>
        </p:nvSpPr>
        <p:spPr/>
        <p:txBody>
          <a:bodyPr vert="horz" lIns="91440" tIns="45720" rIns="91440" bIns="45720" rtlCol="0" anchor="t">
            <a:normAutofit/>
          </a:bodyPr>
          <a:lstStyle/>
          <a:p>
            <a:r>
              <a:rPr lang="da-DK" dirty="0">
                <a:solidFill>
                  <a:srgbClr val="FF0000"/>
                </a:solidFill>
                <a:ea typeface="Calibri"/>
                <a:cs typeface="Calibri"/>
              </a:rPr>
              <a:t>Rød </a:t>
            </a:r>
            <a:r>
              <a:rPr lang="da-DK" dirty="0">
                <a:ea typeface="Calibri"/>
                <a:cs typeface="Calibri"/>
              </a:rPr>
              <a:t>- socialisme – ingen må være for rige eller fattige – ulighed dårligt</a:t>
            </a:r>
          </a:p>
          <a:p>
            <a:r>
              <a:rPr lang="da-DK" dirty="0">
                <a:solidFill>
                  <a:schemeClr val="accent6"/>
                </a:solidFill>
                <a:ea typeface="Calibri"/>
                <a:cs typeface="Calibri"/>
              </a:rPr>
              <a:t>Grøn </a:t>
            </a:r>
            <a:r>
              <a:rPr lang="da-DK" dirty="0">
                <a:ea typeface="Calibri"/>
                <a:cs typeface="Calibri"/>
              </a:rPr>
              <a:t>- konservatisme – gud, konge, fædreland/militær, ikke ændre så meget på en gang. </a:t>
            </a:r>
          </a:p>
          <a:p>
            <a:r>
              <a:rPr lang="da-DK" dirty="0">
                <a:solidFill>
                  <a:schemeClr val="accent1"/>
                </a:solidFill>
                <a:ea typeface="Calibri"/>
                <a:cs typeface="Calibri"/>
              </a:rPr>
              <a:t>Blå </a:t>
            </a:r>
            <a:r>
              <a:rPr lang="da-DK" dirty="0">
                <a:ea typeface="Calibri"/>
                <a:cs typeface="Calibri"/>
              </a:rPr>
              <a:t>- liberalisme – staten skal ikke blande sig i andet end at beskytte borgerne,  frihedsrettigheder såsom; ytringsfrihed, privat ejendomsret, forsamlingsfrihed. </a:t>
            </a:r>
          </a:p>
          <a:p>
            <a:endParaRPr lang="da-DK" dirty="0">
              <a:ea typeface="Calibri"/>
              <a:cs typeface="Calibri"/>
            </a:endParaRPr>
          </a:p>
          <a:p>
            <a:endParaRPr lang="da-DK" dirty="0">
              <a:ea typeface="Calibri"/>
              <a:cs typeface="Calibri"/>
            </a:endParaRPr>
          </a:p>
        </p:txBody>
      </p:sp>
    </p:spTree>
    <p:extLst>
      <p:ext uri="{BB962C8B-B14F-4D97-AF65-F5344CB8AC3E}">
        <p14:creationId xmlns:p14="http://schemas.microsoft.com/office/powerpoint/2010/main" val="65303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817692-7D94-E0F5-4F05-63232E8D29F6}"/>
              </a:ext>
            </a:extLst>
          </p:cNvPr>
          <p:cNvSpPr>
            <a:spLocks noGrp="1"/>
          </p:cNvSpPr>
          <p:nvPr>
            <p:ph type="title"/>
          </p:nvPr>
        </p:nvSpPr>
        <p:spPr>
          <a:xfrm>
            <a:off x="2187363" y="1671569"/>
            <a:ext cx="5801917" cy="2228760"/>
          </a:xfrm>
        </p:spPr>
        <p:txBody>
          <a:bodyPr anchor="b">
            <a:normAutofit/>
          </a:bodyPr>
          <a:lstStyle/>
          <a:p>
            <a:r>
              <a:rPr lang="da-DK" sz="4000">
                <a:ea typeface="Calibri Light"/>
                <a:cs typeface="Calibri Light"/>
              </a:rPr>
              <a:t>Begreber i skal kunne efter modulet i dag </a:t>
            </a:r>
            <a:endParaRPr lang="da-DK" sz="4000"/>
          </a:p>
        </p:txBody>
      </p:sp>
      <p:pic>
        <p:nvPicPr>
          <p:cNvPr id="15" name="Graphic 14" descr="Head with Gears">
            <a:extLst>
              <a:ext uri="{FF2B5EF4-FFF2-40B4-BE49-F238E27FC236}">
                <a16:creationId xmlns:a16="http://schemas.microsoft.com/office/drawing/2014/main" id="{A0C7B027-736C-CDAE-3A7F-11BC80BA20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Pladsholder til indhold 2">
            <a:extLst>
              <a:ext uri="{FF2B5EF4-FFF2-40B4-BE49-F238E27FC236}">
                <a16:creationId xmlns:a16="http://schemas.microsoft.com/office/drawing/2014/main" id="{EE0D3CA4-DFA4-E949-2397-5C11DC9F0DEA}"/>
              </a:ext>
            </a:extLst>
          </p:cNvPr>
          <p:cNvSpPr>
            <a:spLocks noGrp="1"/>
          </p:cNvSpPr>
          <p:nvPr>
            <p:ph idx="1"/>
          </p:nvPr>
        </p:nvSpPr>
        <p:spPr>
          <a:xfrm>
            <a:off x="2187364" y="4072044"/>
            <a:ext cx="5801917" cy="2057045"/>
          </a:xfrm>
        </p:spPr>
        <p:txBody>
          <a:bodyPr vert="horz" lIns="91440" tIns="45720" rIns="91440" bIns="45720" rtlCol="0">
            <a:normAutofit/>
          </a:bodyPr>
          <a:lstStyle/>
          <a:p>
            <a:r>
              <a:rPr lang="da-DK" sz="2000" b="1">
                <a:ea typeface="Calibri"/>
                <a:cs typeface="Calibri"/>
              </a:rPr>
              <a:t>Ideologi </a:t>
            </a:r>
          </a:p>
          <a:p>
            <a:r>
              <a:rPr lang="da-DK" sz="2000" b="1">
                <a:ea typeface="Calibri"/>
                <a:cs typeface="Calibri"/>
              </a:rPr>
              <a:t>Liberalisme </a:t>
            </a:r>
          </a:p>
          <a:p>
            <a:r>
              <a:rPr lang="da-DK" sz="2000" b="1">
                <a:ea typeface="Calibri"/>
                <a:cs typeface="Calibri"/>
              </a:rPr>
              <a:t>Liberalsocialisme </a:t>
            </a:r>
          </a:p>
        </p:txBody>
      </p:sp>
      <p:pic>
        <p:nvPicPr>
          <p:cNvPr id="17" name="Graphic 16" descr="Head with Gears">
            <a:extLst>
              <a:ext uri="{FF2B5EF4-FFF2-40B4-BE49-F238E27FC236}">
                <a16:creationId xmlns:a16="http://schemas.microsoft.com/office/drawing/2014/main" id="{D0D2F9C8-DF2E-460B-9996-92782D93B4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44218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AF23A-5874-71DE-C0BE-743A4D2281A1}"/>
              </a:ext>
            </a:extLst>
          </p:cNvPr>
          <p:cNvSpPr>
            <a:spLocks noGrp="1"/>
          </p:cNvSpPr>
          <p:nvPr>
            <p:ph type="title"/>
          </p:nvPr>
        </p:nvSpPr>
        <p:spPr/>
        <p:txBody>
          <a:bodyPr/>
          <a:lstStyle/>
          <a:p>
            <a:r>
              <a:rPr lang="da-DK" dirty="0"/>
              <a:t>Hvad er en politisk ideologi?</a:t>
            </a:r>
          </a:p>
        </p:txBody>
      </p:sp>
      <p:sp>
        <p:nvSpPr>
          <p:cNvPr id="3" name="Pladsholder til indhold 2">
            <a:extLst>
              <a:ext uri="{FF2B5EF4-FFF2-40B4-BE49-F238E27FC236}">
                <a16:creationId xmlns:a16="http://schemas.microsoft.com/office/drawing/2014/main" id="{B541C838-0791-63E5-6F64-3846C07708AB}"/>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429164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4A4751-315F-5166-8AB0-1F7FC46B260C}"/>
              </a:ext>
            </a:extLst>
          </p:cNvPr>
          <p:cNvSpPr>
            <a:spLocks noGrp="1"/>
          </p:cNvSpPr>
          <p:nvPr>
            <p:ph type="title"/>
          </p:nvPr>
        </p:nvSpPr>
        <p:spPr>
          <a:xfrm>
            <a:off x="686834" y="1153572"/>
            <a:ext cx="3200400" cy="4461163"/>
          </a:xfrm>
        </p:spPr>
        <p:txBody>
          <a:bodyPr>
            <a:normAutofit/>
          </a:bodyPr>
          <a:lstStyle/>
          <a:p>
            <a:r>
              <a:rPr lang="da-DK" dirty="0">
                <a:solidFill>
                  <a:srgbClr val="FFFFFF"/>
                </a:solidFill>
                <a:ea typeface="Calibri Light"/>
                <a:cs typeface="Calibri Light"/>
              </a:rPr>
              <a:t>Hvad er en politisk ideologi?</a:t>
            </a:r>
            <a:endParaRPr lang="da-DK"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191140FE-614E-A09E-BFA0-C2E29C723D6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da-DK" dirty="0">
                <a:ea typeface="Calibri"/>
                <a:cs typeface="Calibri"/>
              </a:rPr>
              <a:t>En række grundprincipper/værdier i forhold til hvordan et ideelt samfund skal bygges op. </a:t>
            </a:r>
          </a:p>
          <a:p>
            <a:endParaRPr lang="da-DK" dirty="0">
              <a:ea typeface="Calibri"/>
              <a:cs typeface="Calibri"/>
            </a:endParaRPr>
          </a:p>
          <a:p>
            <a:r>
              <a:rPr lang="da-DK" dirty="0">
                <a:ea typeface="Calibri"/>
                <a:cs typeface="Calibri"/>
              </a:rPr>
              <a:t>Den socialistiske ideologi er baseret på principperne om lighed og fællesskab. </a:t>
            </a:r>
          </a:p>
          <a:p>
            <a:endParaRPr lang="da-DK" dirty="0">
              <a:ea typeface="Calibri"/>
              <a:cs typeface="Calibri"/>
            </a:endParaRPr>
          </a:p>
          <a:p>
            <a:r>
              <a:rPr lang="da-DK" dirty="0">
                <a:ea typeface="Calibri"/>
                <a:cs typeface="Calibri"/>
              </a:rPr>
              <a:t>Den liberalistiske ideologi er baseret på principperne om frihed og individualisme. </a:t>
            </a:r>
          </a:p>
        </p:txBody>
      </p:sp>
    </p:spTree>
    <p:extLst>
      <p:ext uri="{BB962C8B-B14F-4D97-AF65-F5344CB8AC3E}">
        <p14:creationId xmlns:p14="http://schemas.microsoft.com/office/powerpoint/2010/main" val="100712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BC1FE3-4F83-3DED-E7B8-9A109D9E3257}"/>
              </a:ext>
            </a:extLst>
          </p:cNvPr>
          <p:cNvSpPr>
            <a:spLocks noGrp="1"/>
          </p:cNvSpPr>
          <p:nvPr>
            <p:ph type="title"/>
          </p:nvPr>
        </p:nvSpPr>
        <p:spPr>
          <a:xfrm>
            <a:off x="686834" y="1153572"/>
            <a:ext cx="3200400" cy="4461163"/>
          </a:xfrm>
        </p:spPr>
        <p:txBody>
          <a:bodyPr>
            <a:normAutofit/>
          </a:bodyPr>
          <a:lstStyle/>
          <a:p>
            <a:r>
              <a:rPr lang="da-DK">
                <a:solidFill>
                  <a:srgbClr val="FFFFFF"/>
                </a:solidFill>
                <a:ea typeface="Calibri Light"/>
                <a:cs typeface="Calibri Light"/>
              </a:rPr>
              <a:t>Hvorfor lære om politiske ideologier?</a:t>
            </a:r>
            <a:endParaRPr lang="da-DK">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04B26BED-AAD0-E8F6-7D8E-07ECEDCE93C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da-DK" dirty="0">
                <a:ea typeface="Calibri"/>
                <a:cs typeface="Calibri"/>
              </a:rPr>
              <a:t>Alle samfund i hele verden er bygget op omkring specifikke politiske ideologier. </a:t>
            </a:r>
          </a:p>
          <a:p>
            <a:endParaRPr lang="da-DK" dirty="0">
              <a:ea typeface="Calibri"/>
              <a:cs typeface="Calibri"/>
            </a:endParaRPr>
          </a:p>
          <a:p>
            <a:r>
              <a:rPr lang="da-DK" dirty="0">
                <a:ea typeface="Calibri"/>
                <a:cs typeface="Calibri"/>
              </a:rPr>
              <a:t>De politiske partier er ligeledes bygget op omkring bestemte politiske værdier, som sætter rammen for hvilke lovforslag de støtter eller er imod. </a:t>
            </a:r>
          </a:p>
          <a:p>
            <a:endParaRPr lang="da-DK" dirty="0">
              <a:ea typeface="Calibri"/>
              <a:cs typeface="Calibri"/>
            </a:endParaRPr>
          </a:p>
          <a:p>
            <a:r>
              <a:rPr lang="da-DK" dirty="0">
                <a:ea typeface="Calibri"/>
                <a:cs typeface="Calibri"/>
              </a:rPr>
              <a:t>At have en viden om politiske ideologier, gør dig i stand til at forstå hvorfor politikerne mener og siger som de gør (med få undtagelser). </a:t>
            </a:r>
          </a:p>
        </p:txBody>
      </p:sp>
    </p:spTree>
    <p:extLst>
      <p:ext uri="{BB962C8B-B14F-4D97-AF65-F5344CB8AC3E}">
        <p14:creationId xmlns:p14="http://schemas.microsoft.com/office/powerpoint/2010/main" val="326835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83F50-9AC2-60D6-97BB-F094F2845CBD}"/>
              </a:ext>
            </a:extLst>
          </p:cNvPr>
          <p:cNvSpPr>
            <a:spLocks noGrp="1"/>
          </p:cNvSpPr>
          <p:nvPr>
            <p:ph type="title"/>
          </p:nvPr>
        </p:nvSpPr>
        <p:spPr/>
        <p:txBody>
          <a:bodyPr/>
          <a:lstStyle/>
          <a:p>
            <a:r>
              <a:rPr lang="da-DK" dirty="0"/>
              <a:t>Læs i grupper om liberalismen </a:t>
            </a:r>
          </a:p>
        </p:txBody>
      </p:sp>
      <p:sp>
        <p:nvSpPr>
          <p:cNvPr id="3" name="Pladsholder til indhold 2">
            <a:extLst>
              <a:ext uri="{FF2B5EF4-FFF2-40B4-BE49-F238E27FC236}">
                <a16:creationId xmlns:a16="http://schemas.microsoft.com/office/drawing/2014/main" id="{24848911-DF6D-774D-D2F5-AB3CA01537EF}"/>
              </a:ext>
            </a:extLst>
          </p:cNvPr>
          <p:cNvSpPr>
            <a:spLocks noGrp="1"/>
          </p:cNvSpPr>
          <p:nvPr>
            <p:ph idx="1"/>
          </p:nvPr>
        </p:nvSpPr>
        <p:spPr/>
        <p:txBody>
          <a:bodyPr/>
          <a:lstStyle/>
          <a:p>
            <a:r>
              <a:rPr lang="da-DK" dirty="0"/>
              <a:t>Skriv ned i jeres  grupper hvad hovedtankerne er i ideologien? </a:t>
            </a:r>
          </a:p>
          <a:p>
            <a:endParaRPr lang="da-DK" dirty="0"/>
          </a:p>
          <a:p>
            <a:r>
              <a:rPr lang="da-DK" dirty="0"/>
              <a:t>I har 15 minutter til opgaven. </a:t>
            </a:r>
          </a:p>
        </p:txBody>
      </p:sp>
    </p:spTree>
    <p:extLst>
      <p:ext uri="{BB962C8B-B14F-4D97-AF65-F5344CB8AC3E}">
        <p14:creationId xmlns:p14="http://schemas.microsoft.com/office/powerpoint/2010/main" val="412114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69B118-BEDA-F245-FCCF-CE44FD4190F8}"/>
              </a:ext>
            </a:extLst>
          </p:cNvPr>
          <p:cNvSpPr>
            <a:spLocks noGrp="1"/>
          </p:cNvSpPr>
          <p:nvPr>
            <p:ph type="title"/>
          </p:nvPr>
        </p:nvSpPr>
        <p:spPr>
          <a:xfrm>
            <a:off x="686834" y="1153572"/>
            <a:ext cx="3200400" cy="4461163"/>
          </a:xfrm>
        </p:spPr>
        <p:txBody>
          <a:bodyPr>
            <a:normAutofit/>
          </a:bodyPr>
          <a:lstStyle/>
          <a:p>
            <a:r>
              <a:rPr lang="da-DK">
                <a:solidFill>
                  <a:srgbClr val="FFFFFF"/>
                </a:solidFill>
                <a:ea typeface="Calibri Light"/>
                <a:cs typeface="Calibri Light"/>
              </a:rPr>
              <a:t>Liberale partier i Danmark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38815B0C-797C-0BB6-9DC3-CF16B8CC5297}"/>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r>
              <a:rPr lang="da-DK" dirty="0">
                <a:ea typeface="Calibri"/>
                <a:cs typeface="Calibri"/>
              </a:rPr>
              <a:t>Partier som primært er bygget op omkring de klassiske liberalistiske kerneværdier og principper: Venstre, Liberal Alliance (Moderaterne) </a:t>
            </a:r>
          </a:p>
          <a:p>
            <a:endParaRPr lang="da-DK" dirty="0">
              <a:ea typeface="Calibri"/>
              <a:cs typeface="Calibri"/>
            </a:endParaRPr>
          </a:p>
          <a:p>
            <a:endParaRPr lang="da-DK" dirty="0">
              <a:ea typeface="Calibri"/>
              <a:cs typeface="Calibri"/>
            </a:endParaRPr>
          </a:p>
          <a:p>
            <a:r>
              <a:rPr lang="da-DK" dirty="0">
                <a:ea typeface="Calibri"/>
                <a:cs typeface="Calibri"/>
              </a:rPr>
              <a:t>Gå ind på enten Liberal Alliance eller Venstres hjemmeside og find et eller flere politiske mærkesager, hvor partiets liberalistiske ideologi kommer til udtryk.  Skriv jeres svar ned. </a:t>
            </a:r>
          </a:p>
          <a:p>
            <a:endParaRPr lang="da-DK" dirty="0">
              <a:ea typeface="Calibri"/>
              <a:cs typeface="Calibri"/>
            </a:endParaRPr>
          </a:p>
          <a:p>
            <a:r>
              <a:rPr lang="da-DK" dirty="0">
                <a:ea typeface="Calibri"/>
                <a:cs typeface="Calibri"/>
              </a:rPr>
              <a:t>15-20 minutter. </a:t>
            </a:r>
          </a:p>
        </p:txBody>
      </p:sp>
    </p:spTree>
    <p:extLst>
      <p:ext uri="{BB962C8B-B14F-4D97-AF65-F5344CB8AC3E}">
        <p14:creationId xmlns:p14="http://schemas.microsoft.com/office/powerpoint/2010/main" val="47652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el 1">
            <a:extLst>
              <a:ext uri="{FF2B5EF4-FFF2-40B4-BE49-F238E27FC236}">
                <a16:creationId xmlns:a16="http://schemas.microsoft.com/office/drawing/2014/main" id="{201351CD-3076-E5D3-C4C5-55C950C520EA}"/>
              </a:ext>
            </a:extLst>
          </p:cNvPr>
          <p:cNvSpPr>
            <a:spLocks noGrp="1"/>
          </p:cNvSpPr>
          <p:nvPr>
            <p:ph type="title"/>
          </p:nvPr>
        </p:nvSpPr>
        <p:spPr>
          <a:xfrm>
            <a:off x="838200" y="643467"/>
            <a:ext cx="2951205" cy="5571066"/>
          </a:xfrm>
        </p:spPr>
        <p:txBody>
          <a:bodyPr>
            <a:normAutofit/>
          </a:bodyPr>
          <a:lstStyle/>
          <a:p>
            <a:r>
              <a:rPr lang="da-DK" sz="2800">
                <a:solidFill>
                  <a:srgbClr val="FFFFFF"/>
                </a:solidFill>
              </a:rPr>
              <a:t>Socialliberalismen </a:t>
            </a:r>
          </a:p>
        </p:txBody>
      </p:sp>
      <p:graphicFrame>
        <p:nvGraphicFramePr>
          <p:cNvPr id="5" name="Pladsholder til indhold 2">
            <a:extLst>
              <a:ext uri="{FF2B5EF4-FFF2-40B4-BE49-F238E27FC236}">
                <a16:creationId xmlns:a16="http://schemas.microsoft.com/office/drawing/2014/main" id="{C7AC0F6E-CAFF-F362-1E8B-51A4DD87A188}"/>
              </a:ext>
            </a:extLst>
          </p:cNvPr>
          <p:cNvGraphicFramePr>
            <a:graphicFrameLocks noGrp="1"/>
          </p:cNvGraphicFramePr>
          <p:nvPr>
            <p:ph idx="1"/>
            <p:extLst>
              <p:ext uri="{D42A27DB-BD31-4B8C-83A1-F6EECF244321}">
                <p14:modId xmlns:p14="http://schemas.microsoft.com/office/powerpoint/2010/main" val="224807529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177513"/>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1083</Words>
  <Application>Microsoft Office PowerPoint</Application>
  <PresentationFormat>Widescreen</PresentationFormat>
  <Paragraphs>123</Paragraphs>
  <Slides>26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26</vt:i4>
      </vt:variant>
    </vt:vector>
  </HeadingPairs>
  <TitlesOfParts>
    <vt:vector size="32" baseType="lpstr">
      <vt:lpstr>Arial</vt:lpstr>
      <vt:lpstr>Calibri</vt:lpstr>
      <vt:lpstr>Calibri Light</vt:lpstr>
      <vt:lpstr>Georgia</vt:lpstr>
      <vt:lpstr>Tinos</vt:lpstr>
      <vt:lpstr>Kontortema</vt:lpstr>
      <vt:lpstr>Politiske ideologier og danske partier </vt:lpstr>
      <vt:lpstr>Politiske ideologier </vt:lpstr>
      <vt:lpstr>Begreber i skal kunne efter modulet i dag </vt:lpstr>
      <vt:lpstr>Hvad er en politisk ideologi?</vt:lpstr>
      <vt:lpstr>Hvad er en politisk ideologi?</vt:lpstr>
      <vt:lpstr>Hvorfor lære om politiske ideologier?</vt:lpstr>
      <vt:lpstr>Læs i grupper om liberalismen </vt:lpstr>
      <vt:lpstr>Liberale partier i Danmark</vt:lpstr>
      <vt:lpstr>Socialliberalismen </vt:lpstr>
      <vt:lpstr>Det socialliberale parti i Danmark</vt:lpstr>
      <vt:lpstr>Pause 10 minutter</vt:lpstr>
      <vt:lpstr>Ideologisk karakteropgave – liberal vs. socialliberal</vt:lpstr>
      <vt:lpstr>Opsummering for dagens modul </vt:lpstr>
      <vt:lpstr>Introduktion til socialisme </vt:lpstr>
      <vt:lpstr>Lav jeres egen politiske ideologi</vt:lpstr>
      <vt:lpstr>Kerneværdierne i ideologien socialisme </vt:lpstr>
      <vt:lpstr>Moderne socialisme </vt:lpstr>
      <vt:lpstr>Spørgsmål 1,2 og 3</vt:lpstr>
      <vt:lpstr>Case study: USSR det store kommunistiske eksperiment </vt:lpstr>
      <vt:lpstr>Socialismens ideelle stat </vt:lpstr>
      <vt:lpstr>Liberalisme eller socialisme? </vt:lpstr>
      <vt:lpstr>Hvilken ideologi hører de enkelte partier ind under?</vt:lpstr>
      <vt:lpstr>PowerPoint-præsentation</vt:lpstr>
      <vt:lpstr>Forskellene imellem konservatisme og de andre ideologier</vt:lpstr>
      <vt:lpstr>Er konservatisme overhovedet en ideologi?</vt:lpstr>
      <vt:lpstr>Politiske udsagn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dc:title>
  <dc:creator>Bilal Nazir</dc:creator>
  <cp:lastModifiedBy>Bilal Nazir</cp:lastModifiedBy>
  <cp:revision>1689</cp:revision>
  <dcterms:created xsi:type="dcterms:W3CDTF">2023-11-26T14:14:05Z</dcterms:created>
  <dcterms:modified xsi:type="dcterms:W3CDTF">2025-12-02T14:13:34Z</dcterms:modified>
</cp:coreProperties>
</file>