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63" r:id="rId6"/>
    <p:sldId id="260" r:id="rId7"/>
    <p:sldId id="259" r:id="rId8"/>
    <p:sldId id="261" r:id="rId9"/>
    <p:sldId id="264" r:id="rId10"/>
    <p:sldId id="269" r:id="rId11"/>
    <p:sldId id="265" r:id="rId12"/>
    <p:sldId id="266" r:id="rId13"/>
    <p:sldId id="267" r:id="rId1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84" y="2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lal Nazir" userId="75e9b6b7-fcda-45f9-bc1d-0d831ec92917" providerId="ADAL" clId="{3E6C21AC-2AA8-468D-8866-1D34D811D5CF}"/>
    <pc:docChg chg="custSel addSld delSld modSld">
      <pc:chgData name="Bilal Nazir" userId="75e9b6b7-fcda-45f9-bc1d-0d831ec92917" providerId="ADAL" clId="{3E6C21AC-2AA8-468D-8866-1D34D811D5CF}" dt="2026-01-28T10:39:58.934" v="430" actId="478"/>
      <pc:docMkLst>
        <pc:docMk/>
      </pc:docMkLst>
      <pc:sldChg chg="addSp delSp modSp mod modMedia setBg">
        <pc:chgData name="Bilal Nazir" userId="75e9b6b7-fcda-45f9-bc1d-0d831ec92917" providerId="ADAL" clId="{3E6C21AC-2AA8-468D-8866-1D34D811D5CF}" dt="2026-01-28T10:39:58.934" v="430" actId="478"/>
        <pc:sldMkLst>
          <pc:docMk/>
          <pc:sldMk cId="2126539655" sldId="256"/>
        </pc:sldMkLst>
        <pc:spChg chg="mod">
          <ac:chgData name="Bilal Nazir" userId="75e9b6b7-fcda-45f9-bc1d-0d831ec92917" providerId="ADAL" clId="{3E6C21AC-2AA8-468D-8866-1D34D811D5CF}" dt="2026-01-28T10:39:53.285" v="427" actId="26606"/>
          <ac:spMkLst>
            <pc:docMk/>
            <pc:sldMk cId="2126539655" sldId="256"/>
            <ac:spMk id="2" creationId="{23B73415-1E20-D048-E483-9E30F4C6218F}"/>
          </ac:spMkLst>
        </pc:spChg>
        <pc:spChg chg="del mod">
          <ac:chgData name="Bilal Nazir" userId="75e9b6b7-fcda-45f9-bc1d-0d831ec92917" providerId="ADAL" clId="{3E6C21AC-2AA8-468D-8866-1D34D811D5CF}" dt="2026-01-28T10:39:58.934" v="430" actId="478"/>
          <ac:spMkLst>
            <pc:docMk/>
            <pc:sldMk cId="2126539655" sldId="256"/>
            <ac:spMk id="3" creationId="{7DC5AD3E-0390-D049-74F1-ACF3FAF9FBAC}"/>
          </ac:spMkLst>
        </pc:spChg>
        <pc:spChg chg="add">
          <ac:chgData name="Bilal Nazir" userId="75e9b6b7-fcda-45f9-bc1d-0d831ec92917" providerId="ADAL" clId="{3E6C21AC-2AA8-468D-8866-1D34D811D5CF}" dt="2026-01-28T10:39:53.285" v="427" actId="26606"/>
          <ac:spMkLst>
            <pc:docMk/>
            <pc:sldMk cId="2126539655" sldId="256"/>
            <ac:spMk id="9" creationId="{C1DD1A8A-57D5-4A81-AD04-532B043C5611}"/>
          </ac:spMkLst>
        </pc:spChg>
        <pc:spChg chg="add">
          <ac:chgData name="Bilal Nazir" userId="75e9b6b7-fcda-45f9-bc1d-0d831ec92917" providerId="ADAL" clId="{3E6C21AC-2AA8-468D-8866-1D34D811D5CF}" dt="2026-01-28T10:39:53.285" v="427" actId="26606"/>
          <ac:spMkLst>
            <pc:docMk/>
            <pc:sldMk cId="2126539655" sldId="256"/>
            <ac:spMk id="11" creationId="{007891EC-4501-44ED-A8C8-B11B6DB767AB}"/>
          </ac:spMkLst>
        </pc:spChg>
        <pc:picChg chg="add mod">
          <ac:chgData name="Bilal Nazir" userId="75e9b6b7-fcda-45f9-bc1d-0d831ec92917" providerId="ADAL" clId="{3E6C21AC-2AA8-468D-8866-1D34D811D5CF}" dt="2026-01-28T10:39:54.149" v="429"/>
          <ac:picMkLst>
            <pc:docMk/>
            <pc:sldMk cId="2126539655" sldId="256"/>
            <ac:picMk id="5" creationId="{FF7D1317-1D42-06A0-A6BC-CC3F7BD4160C}"/>
          </ac:picMkLst>
        </pc:picChg>
      </pc:sldChg>
      <pc:sldChg chg="modSp mod">
        <pc:chgData name="Bilal Nazir" userId="75e9b6b7-fcda-45f9-bc1d-0d831ec92917" providerId="ADAL" clId="{3E6C21AC-2AA8-468D-8866-1D34D811D5CF}" dt="2026-01-28T10:39:47.732" v="426" actId="5793"/>
        <pc:sldMkLst>
          <pc:docMk/>
          <pc:sldMk cId="3450415" sldId="262"/>
        </pc:sldMkLst>
        <pc:spChg chg="mod">
          <ac:chgData name="Bilal Nazir" userId="75e9b6b7-fcda-45f9-bc1d-0d831ec92917" providerId="ADAL" clId="{3E6C21AC-2AA8-468D-8866-1D34D811D5CF}" dt="2026-01-28T10:39:47.732" v="426" actId="5793"/>
          <ac:spMkLst>
            <pc:docMk/>
            <pc:sldMk cId="3450415" sldId="262"/>
            <ac:spMk id="2" creationId="{43BCF38B-8FE1-61B8-BBB1-5118D3868F19}"/>
          </ac:spMkLst>
        </pc:spChg>
      </pc:sldChg>
      <pc:sldChg chg="addSp modSp mod setBg">
        <pc:chgData name="Bilal Nazir" userId="75e9b6b7-fcda-45f9-bc1d-0d831ec92917" providerId="ADAL" clId="{3E6C21AC-2AA8-468D-8866-1D34D811D5CF}" dt="2026-01-28T10:39:18.900" v="392" actId="26606"/>
        <pc:sldMkLst>
          <pc:docMk/>
          <pc:sldMk cId="3411295407" sldId="265"/>
        </pc:sldMkLst>
        <pc:spChg chg="mod">
          <ac:chgData name="Bilal Nazir" userId="75e9b6b7-fcda-45f9-bc1d-0d831ec92917" providerId="ADAL" clId="{3E6C21AC-2AA8-468D-8866-1D34D811D5CF}" dt="2026-01-28T10:39:18.900" v="392" actId="26606"/>
          <ac:spMkLst>
            <pc:docMk/>
            <pc:sldMk cId="3411295407" sldId="265"/>
            <ac:spMk id="2" creationId="{F814B2EF-F284-7A38-92AE-ACE54A751C34}"/>
          </ac:spMkLst>
        </pc:spChg>
        <pc:spChg chg="mod">
          <ac:chgData name="Bilal Nazir" userId="75e9b6b7-fcda-45f9-bc1d-0d831ec92917" providerId="ADAL" clId="{3E6C21AC-2AA8-468D-8866-1D34D811D5CF}" dt="2026-01-28T10:39:18.900" v="392" actId="26606"/>
          <ac:spMkLst>
            <pc:docMk/>
            <pc:sldMk cId="3411295407" sldId="265"/>
            <ac:spMk id="3" creationId="{01370D73-E778-E02C-CD53-DF5B9A688489}"/>
          </ac:spMkLst>
        </pc:spChg>
        <pc:spChg chg="add">
          <ac:chgData name="Bilal Nazir" userId="75e9b6b7-fcda-45f9-bc1d-0d831ec92917" providerId="ADAL" clId="{3E6C21AC-2AA8-468D-8866-1D34D811D5CF}" dt="2026-01-28T10:39:18.900" v="392" actId="26606"/>
          <ac:spMkLst>
            <pc:docMk/>
            <pc:sldMk cId="3411295407" sldId="265"/>
            <ac:spMk id="8" creationId="{100EDD19-6802-4EC3-95CE-CFFAB042CFD6}"/>
          </ac:spMkLst>
        </pc:spChg>
        <pc:spChg chg="add">
          <ac:chgData name="Bilal Nazir" userId="75e9b6b7-fcda-45f9-bc1d-0d831ec92917" providerId="ADAL" clId="{3E6C21AC-2AA8-468D-8866-1D34D811D5CF}" dt="2026-01-28T10:39:18.900" v="392" actId="26606"/>
          <ac:spMkLst>
            <pc:docMk/>
            <pc:sldMk cId="3411295407" sldId="265"/>
            <ac:spMk id="10" creationId="{DB17E863-922E-4C26-BD64-E8FD41D28661}"/>
          </ac:spMkLst>
        </pc:spChg>
      </pc:sldChg>
      <pc:sldChg chg="del">
        <pc:chgData name="Bilal Nazir" userId="75e9b6b7-fcda-45f9-bc1d-0d831ec92917" providerId="ADAL" clId="{3E6C21AC-2AA8-468D-8866-1D34D811D5CF}" dt="2026-01-28T10:39:21.944" v="393" actId="47"/>
        <pc:sldMkLst>
          <pc:docMk/>
          <pc:sldMk cId="135876466" sldId="268"/>
        </pc:sldMkLst>
      </pc:sldChg>
      <pc:sldChg chg="addSp modSp new mod setBg">
        <pc:chgData name="Bilal Nazir" userId="75e9b6b7-fcda-45f9-bc1d-0d831ec92917" providerId="ADAL" clId="{3E6C21AC-2AA8-468D-8866-1D34D811D5CF}" dt="2026-01-28T10:39:00.922" v="366" actId="26606"/>
        <pc:sldMkLst>
          <pc:docMk/>
          <pc:sldMk cId="2368552868" sldId="269"/>
        </pc:sldMkLst>
        <pc:spChg chg="mod">
          <ac:chgData name="Bilal Nazir" userId="75e9b6b7-fcda-45f9-bc1d-0d831ec92917" providerId="ADAL" clId="{3E6C21AC-2AA8-468D-8866-1D34D811D5CF}" dt="2026-01-28T10:39:00.922" v="366" actId="26606"/>
          <ac:spMkLst>
            <pc:docMk/>
            <pc:sldMk cId="2368552868" sldId="269"/>
            <ac:spMk id="2" creationId="{DA025B99-FACA-7FE8-2242-F19465B50E48}"/>
          </ac:spMkLst>
        </pc:spChg>
        <pc:spChg chg="mod">
          <ac:chgData name="Bilal Nazir" userId="75e9b6b7-fcda-45f9-bc1d-0d831ec92917" providerId="ADAL" clId="{3E6C21AC-2AA8-468D-8866-1D34D811D5CF}" dt="2026-01-28T10:39:00.922" v="366" actId="26606"/>
          <ac:spMkLst>
            <pc:docMk/>
            <pc:sldMk cId="2368552868" sldId="269"/>
            <ac:spMk id="3" creationId="{C4EBF8A9-B099-C72B-1D89-FEA3417E2A3F}"/>
          </ac:spMkLst>
        </pc:spChg>
        <pc:spChg chg="add">
          <ac:chgData name="Bilal Nazir" userId="75e9b6b7-fcda-45f9-bc1d-0d831ec92917" providerId="ADAL" clId="{3E6C21AC-2AA8-468D-8866-1D34D811D5CF}" dt="2026-01-28T10:39:00.922" v="366" actId="26606"/>
          <ac:spMkLst>
            <pc:docMk/>
            <pc:sldMk cId="2368552868" sldId="269"/>
            <ac:spMk id="8" creationId="{100EDD19-6802-4EC3-95CE-CFFAB042CFD6}"/>
          </ac:spMkLst>
        </pc:spChg>
        <pc:spChg chg="add">
          <ac:chgData name="Bilal Nazir" userId="75e9b6b7-fcda-45f9-bc1d-0d831ec92917" providerId="ADAL" clId="{3E6C21AC-2AA8-468D-8866-1D34D811D5CF}" dt="2026-01-28T10:39:00.922" v="366" actId="26606"/>
          <ac:spMkLst>
            <pc:docMk/>
            <pc:sldMk cId="2368552868" sldId="269"/>
            <ac:spMk id="10" creationId="{DB17E863-922E-4C26-BD64-E8FD41D2866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701529-B99A-9CD8-F4EE-A8758B559356}"/>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F1D1180C-06F5-F562-E04E-5F7E76E01C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67E089FA-7F12-215C-9D58-96E030E2B308}"/>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5" name="Pladsholder til sidefod 4">
            <a:extLst>
              <a:ext uri="{FF2B5EF4-FFF2-40B4-BE49-F238E27FC236}">
                <a16:creationId xmlns:a16="http://schemas.microsoft.com/office/drawing/2014/main" id="{32FB62B3-406C-131D-FACE-C922B2AB542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1D2EB62-A233-1031-3C4C-14BBCDA40463}"/>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8864026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6F9D30-0A7E-6C5E-0E2A-CE426A763A10}"/>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ECA96667-02FB-DA4F-19CA-854E098640F3}"/>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0E915A9-58D7-0A0D-CE68-8428EA58A621}"/>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5" name="Pladsholder til sidefod 4">
            <a:extLst>
              <a:ext uri="{FF2B5EF4-FFF2-40B4-BE49-F238E27FC236}">
                <a16:creationId xmlns:a16="http://schemas.microsoft.com/office/drawing/2014/main" id="{F68932E6-F0CE-F54F-8E42-32D8D71D2E1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AFA284D-A37A-D41E-9241-9F75872171D5}"/>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1486790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98DA4577-6F64-001C-D77F-A0AB192088D4}"/>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5F3C2FB-C44A-9518-E11E-0076E4E6B880}"/>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64C2E9B-39DA-9426-743D-8F722F930160}"/>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5" name="Pladsholder til sidefod 4">
            <a:extLst>
              <a:ext uri="{FF2B5EF4-FFF2-40B4-BE49-F238E27FC236}">
                <a16:creationId xmlns:a16="http://schemas.microsoft.com/office/drawing/2014/main" id="{EF43D51B-BDE8-EE24-6F44-CB78E73EDA2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7E8DC51-45EA-2666-A7E2-603DF7FCD471}"/>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2135615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3A9BD-0C79-74F7-1665-2DAEACEF0DFA}"/>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F36FBF9-DB01-F452-2E80-BBA8509DEC74}"/>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60B8860-9788-367F-793A-E90FD7993DF2}"/>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5" name="Pladsholder til sidefod 4">
            <a:extLst>
              <a:ext uri="{FF2B5EF4-FFF2-40B4-BE49-F238E27FC236}">
                <a16:creationId xmlns:a16="http://schemas.microsoft.com/office/drawing/2014/main" id="{11E980EB-3513-C9D9-1D75-204BB59013E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15D8E144-993D-F6C3-8C5D-E362D2784884}"/>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3898206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AB3875-9FF4-5EB4-50C0-DB9953D45E44}"/>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052C7377-583C-1C3D-376C-914B0C18345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87FF00F-AA97-B113-5934-CB979B74547C}"/>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5" name="Pladsholder til sidefod 4">
            <a:extLst>
              <a:ext uri="{FF2B5EF4-FFF2-40B4-BE49-F238E27FC236}">
                <a16:creationId xmlns:a16="http://schemas.microsoft.com/office/drawing/2014/main" id="{B4066145-8149-4490-03D9-A9FB9EC9B9B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E4937A4-E2CD-A3AA-D949-9820383B2B4D}"/>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259864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8CFDA6-011E-B024-B159-BFCF61865508}"/>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BA79454-3A3D-871E-205D-74D7B6FD3AB5}"/>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3D3067DB-771C-301F-F968-93CC94688E4D}"/>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70E68E6A-8906-31AD-6490-F4F744C844A5}"/>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6" name="Pladsholder til sidefod 5">
            <a:extLst>
              <a:ext uri="{FF2B5EF4-FFF2-40B4-BE49-F238E27FC236}">
                <a16:creationId xmlns:a16="http://schemas.microsoft.com/office/drawing/2014/main" id="{2533D141-9267-3673-712A-9F1A3BA69A97}"/>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055F33D-4A0D-1058-74E2-1507B9C863B2}"/>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53627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D0BF52-6EC8-BE92-A73D-90E6A15B40B0}"/>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2A0B10C-B7E9-8E5B-3F81-E1130FA6C4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E455A7B-7800-1A40-3EC2-C2FE8C99F7FF}"/>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C0C1D96C-718C-0646-3B52-11FDE7C7C5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88E83B59-AE93-B15D-DE43-6833FE0AB2C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8A18515-A5AE-6419-C7C4-BC3F29AACFA5}"/>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8" name="Pladsholder til sidefod 7">
            <a:extLst>
              <a:ext uri="{FF2B5EF4-FFF2-40B4-BE49-F238E27FC236}">
                <a16:creationId xmlns:a16="http://schemas.microsoft.com/office/drawing/2014/main" id="{AE98748D-46BD-B235-B603-8128B181CDE0}"/>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B38A788D-92DE-DA9D-A7C9-B02A304A8B50}"/>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2801930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71B267-C997-05AF-B1B3-D9666839253D}"/>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0B55DA76-5CDB-4244-2C7A-733FA43DCB0F}"/>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4" name="Pladsholder til sidefod 3">
            <a:extLst>
              <a:ext uri="{FF2B5EF4-FFF2-40B4-BE49-F238E27FC236}">
                <a16:creationId xmlns:a16="http://schemas.microsoft.com/office/drawing/2014/main" id="{765803A4-794D-332D-91C3-5C8DE92AC1BB}"/>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9D652D7-EE86-B98E-DA43-72B0F020DFFC}"/>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2857702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5C988D4-ADC6-CD92-6496-0D7EEAD0E4B9}"/>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3" name="Pladsholder til sidefod 2">
            <a:extLst>
              <a:ext uri="{FF2B5EF4-FFF2-40B4-BE49-F238E27FC236}">
                <a16:creationId xmlns:a16="http://schemas.microsoft.com/office/drawing/2014/main" id="{785E6703-EACA-EEDA-C88F-11941E572FF8}"/>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47F50075-F684-8666-5C96-A141398EAB17}"/>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4073984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04D9AE-C593-EC24-FA3B-BBFA0BAC8792}"/>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326D3377-F61E-B1D3-2F6E-8BF6AEE223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637DED6-86F1-5AE6-CB95-B66122CC16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BD19C40-A030-861D-ADCA-C78EBD919005}"/>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6" name="Pladsholder til sidefod 5">
            <a:extLst>
              <a:ext uri="{FF2B5EF4-FFF2-40B4-BE49-F238E27FC236}">
                <a16:creationId xmlns:a16="http://schemas.microsoft.com/office/drawing/2014/main" id="{2ED89D8A-C929-42BF-A98E-3F756533697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42DFE209-7A42-6AF4-0A02-F2C44D4AB63F}"/>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87454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F373E0-2B77-6A74-D212-527B86DF3856}"/>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58562BB1-1688-E51B-9D39-5DE78FF8B5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0A95250-D390-37B2-58AF-E3C61FF67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AE9EE2E9-3FE5-08CE-FD7B-A74D35FEA036}"/>
              </a:ext>
            </a:extLst>
          </p:cNvPr>
          <p:cNvSpPr>
            <a:spLocks noGrp="1"/>
          </p:cNvSpPr>
          <p:nvPr>
            <p:ph type="dt" sz="half" idx="10"/>
          </p:nvPr>
        </p:nvSpPr>
        <p:spPr/>
        <p:txBody>
          <a:bodyPr/>
          <a:lstStyle/>
          <a:p>
            <a:fld id="{70568BAD-0B31-460F-B44A-BB95DEAC3A2E}" type="datetimeFigureOut">
              <a:rPr lang="da-DK" smtClean="0"/>
              <a:t>28-01-2026</a:t>
            </a:fld>
            <a:endParaRPr lang="da-DK"/>
          </a:p>
        </p:txBody>
      </p:sp>
      <p:sp>
        <p:nvSpPr>
          <p:cNvPr id="6" name="Pladsholder til sidefod 5">
            <a:extLst>
              <a:ext uri="{FF2B5EF4-FFF2-40B4-BE49-F238E27FC236}">
                <a16:creationId xmlns:a16="http://schemas.microsoft.com/office/drawing/2014/main" id="{7DE8ACDF-5B37-4A78-1184-C9F8E61BCB7C}"/>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5D9EB3C1-E708-33EE-FEFA-57E7A4537B69}"/>
              </a:ext>
            </a:extLst>
          </p:cNvPr>
          <p:cNvSpPr>
            <a:spLocks noGrp="1"/>
          </p:cNvSpPr>
          <p:nvPr>
            <p:ph type="sldNum" sz="quarter" idx="12"/>
          </p:nvPr>
        </p:nvSpPr>
        <p:spPr/>
        <p:txBody>
          <a:bodyPr/>
          <a:lstStyle/>
          <a:p>
            <a:fld id="{51C0F0AE-3C3A-4E4D-82F9-F5D74C747FA8}" type="slidenum">
              <a:rPr lang="da-DK" smtClean="0"/>
              <a:t>‹nr.›</a:t>
            </a:fld>
            <a:endParaRPr lang="da-DK"/>
          </a:p>
        </p:txBody>
      </p:sp>
    </p:spTree>
    <p:extLst>
      <p:ext uri="{BB962C8B-B14F-4D97-AF65-F5344CB8AC3E}">
        <p14:creationId xmlns:p14="http://schemas.microsoft.com/office/powerpoint/2010/main" val="3242033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2C041F7-F449-8DB1-058C-24EEC4CAF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A2180BE-C336-3C70-14A4-6D4882C49F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BE4EB18-A079-B0FC-2540-5A02063F47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68BAD-0B31-460F-B44A-BB95DEAC3A2E}" type="datetimeFigureOut">
              <a:rPr lang="da-DK" smtClean="0"/>
              <a:t>28-01-2026</a:t>
            </a:fld>
            <a:endParaRPr lang="da-DK"/>
          </a:p>
        </p:txBody>
      </p:sp>
      <p:sp>
        <p:nvSpPr>
          <p:cNvPr id="5" name="Pladsholder til sidefod 4">
            <a:extLst>
              <a:ext uri="{FF2B5EF4-FFF2-40B4-BE49-F238E27FC236}">
                <a16:creationId xmlns:a16="http://schemas.microsoft.com/office/drawing/2014/main" id="{FC366D29-93A6-A587-E83F-D070D779A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FB24100A-7849-9214-BE3C-A8987D8CE3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C0F0AE-3C3A-4E4D-82F9-F5D74C747FA8}" type="slidenum">
              <a:rPr lang="da-DK" smtClean="0"/>
              <a:t>‹nr.›</a:t>
            </a:fld>
            <a:endParaRPr lang="da-DK"/>
          </a:p>
        </p:txBody>
      </p:sp>
    </p:spTree>
    <p:extLst>
      <p:ext uri="{BB962C8B-B14F-4D97-AF65-F5344CB8AC3E}">
        <p14:creationId xmlns:p14="http://schemas.microsoft.com/office/powerpoint/2010/main" val="2525574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tjekdet.dk/faktatjek/vi-skal-ikke-tage-imod-flere-tal-om-palaestinenseres-kriminalitet-i-danmark-skaber-debat"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youtube.com/watch?v=r8AulCA1aOQ"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descr="Grafer og tal">
            <a:extLst>
              <a:ext uri="{FF2B5EF4-FFF2-40B4-BE49-F238E27FC236}">
                <a16:creationId xmlns:a16="http://schemas.microsoft.com/office/drawing/2014/main" id="{FF7D1317-1D42-06A0-A6BC-CC3F7BD4160C}"/>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a:fillRect/>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23B73415-1E20-D048-E483-9E30F4C6218F}"/>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da-DK" sz="5200">
                <a:solidFill>
                  <a:srgbClr val="FFFFFF"/>
                </a:solidFill>
              </a:rPr>
              <a:t>Statistik, data og grafer</a:t>
            </a:r>
          </a:p>
        </p:txBody>
      </p:sp>
    </p:spTree>
    <p:extLst>
      <p:ext uri="{BB962C8B-B14F-4D97-AF65-F5344CB8AC3E}">
        <p14:creationId xmlns:p14="http://schemas.microsoft.com/office/powerpoint/2010/main" val="2126539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A025B99-FACA-7FE8-2242-F19465B50E48}"/>
              </a:ext>
            </a:extLst>
          </p:cNvPr>
          <p:cNvSpPr>
            <a:spLocks noGrp="1"/>
          </p:cNvSpPr>
          <p:nvPr>
            <p:ph type="title"/>
          </p:nvPr>
        </p:nvSpPr>
        <p:spPr>
          <a:xfrm>
            <a:off x="838200" y="365125"/>
            <a:ext cx="10515600" cy="1325563"/>
          </a:xfrm>
        </p:spPr>
        <p:txBody>
          <a:bodyPr>
            <a:normAutofit/>
          </a:bodyPr>
          <a:lstStyle/>
          <a:p>
            <a:r>
              <a:rPr lang="da-DK" sz="5400"/>
              <a:t>Opgave 2</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C4EBF8A9-B099-C72B-1D89-FEA3417E2A3F}"/>
              </a:ext>
            </a:extLst>
          </p:cNvPr>
          <p:cNvSpPr>
            <a:spLocks noGrp="1"/>
          </p:cNvSpPr>
          <p:nvPr>
            <p:ph idx="1"/>
          </p:nvPr>
        </p:nvSpPr>
        <p:spPr>
          <a:xfrm>
            <a:off x="838200" y="1929384"/>
            <a:ext cx="10515600" cy="4251960"/>
          </a:xfrm>
        </p:spPr>
        <p:txBody>
          <a:bodyPr>
            <a:normAutofit/>
          </a:bodyPr>
          <a:lstStyle/>
          <a:p>
            <a:r>
              <a:rPr lang="da-DK" sz="2200" dirty="0"/>
              <a:t>Læs det vedhæftet dokument: </a:t>
            </a:r>
            <a:r>
              <a:rPr lang="da-DK" sz="2200" dirty="0" err="1"/>
              <a:t>Fraud</a:t>
            </a:r>
            <a:r>
              <a:rPr lang="da-DK" sz="2200" dirty="0"/>
              <a:t> in Minnesota</a:t>
            </a:r>
          </a:p>
          <a:p>
            <a:endParaRPr lang="da-DK" sz="2200" dirty="0"/>
          </a:p>
          <a:p>
            <a:r>
              <a:rPr lang="da-DK" sz="2200" dirty="0"/>
              <a:t>Hvor kommer tallet 89%, som mange politikere og mediefolk i USA bruger til at tale omtale socialt bedrag begået af somaliere i USA?</a:t>
            </a:r>
          </a:p>
          <a:p>
            <a:endParaRPr lang="da-DK" sz="2200" dirty="0"/>
          </a:p>
          <a:p>
            <a:r>
              <a:rPr lang="da-DK" sz="2200" dirty="0"/>
              <a:t>Diskuterer i jeres grupper ud fra det læste om man kan sige 89% af alt socialt bedrag i Minnesota bliver begået af somaliere. </a:t>
            </a:r>
          </a:p>
          <a:p>
            <a:endParaRPr lang="da-DK" sz="2200" dirty="0"/>
          </a:p>
          <a:p>
            <a:endParaRPr lang="da-DK" sz="2200" dirty="0"/>
          </a:p>
        </p:txBody>
      </p:sp>
    </p:spTree>
    <p:extLst>
      <p:ext uri="{BB962C8B-B14F-4D97-AF65-F5344CB8AC3E}">
        <p14:creationId xmlns:p14="http://schemas.microsoft.com/office/powerpoint/2010/main" val="2368552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F814B2EF-F284-7A38-92AE-ACE54A751C34}"/>
              </a:ext>
            </a:extLst>
          </p:cNvPr>
          <p:cNvSpPr>
            <a:spLocks noGrp="1"/>
          </p:cNvSpPr>
          <p:nvPr>
            <p:ph type="title"/>
          </p:nvPr>
        </p:nvSpPr>
        <p:spPr>
          <a:xfrm>
            <a:off x="838200" y="365125"/>
            <a:ext cx="10515600" cy="1325563"/>
          </a:xfrm>
        </p:spPr>
        <p:txBody>
          <a:bodyPr>
            <a:normAutofit/>
          </a:bodyPr>
          <a:lstStyle/>
          <a:p>
            <a:r>
              <a:rPr lang="da-DK" sz="5400"/>
              <a:t>Spørgeskemaundersøgelser </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01370D73-E778-E02C-CD53-DF5B9A688489}"/>
              </a:ext>
            </a:extLst>
          </p:cNvPr>
          <p:cNvSpPr>
            <a:spLocks noGrp="1"/>
          </p:cNvSpPr>
          <p:nvPr>
            <p:ph idx="1"/>
          </p:nvPr>
        </p:nvSpPr>
        <p:spPr>
          <a:xfrm>
            <a:off x="838200" y="1929384"/>
            <a:ext cx="10515600" cy="4251960"/>
          </a:xfrm>
        </p:spPr>
        <p:txBody>
          <a:bodyPr>
            <a:normAutofit/>
          </a:bodyPr>
          <a:lstStyle/>
          <a:p>
            <a:r>
              <a:rPr lang="da-DK" sz="2200" dirty="0">
                <a:effectLst/>
              </a:rPr>
              <a:t>Bias i spørgeskemaundersøgelser opstår, </a:t>
            </a:r>
            <a:r>
              <a:rPr lang="da-DK" sz="2200" b="1" dirty="0">
                <a:effectLst/>
              </a:rPr>
              <a:t>når spørgsmålenes formulering, rækkefølge eller svarmuligheder </a:t>
            </a:r>
            <a:r>
              <a:rPr lang="da-DK" sz="2200" dirty="0">
                <a:effectLst/>
              </a:rPr>
              <a:t>skævvrider resultatet fra virkeligheden, ofte forårsaget af ledende, uklare eller socialt ønskværdige spørgsmål</a:t>
            </a:r>
          </a:p>
          <a:p>
            <a:pPr marL="0" indent="0">
              <a:buNone/>
            </a:pPr>
            <a:endParaRPr lang="da-DK" sz="2200" dirty="0">
              <a:effectLst/>
            </a:endParaRPr>
          </a:p>
          <a:p>
            <a:r>
              <a:rPr lang="da-DK" sz="2200" dirty="0"/>
              <a:t>For at undgå bias bør spørgsmål være neutrale, entydige og kun behandle ét emne ad gangen for at sikre pålidelige data</a:t>
            </a:r>
          </a:p>
        </p:txBody>
      </p:sp>
    </p:spTree>
    <p:extLst>
      <p:ext uri="{BB962C8B-B14F-4D97-AF65-F5344CB8AC3E}">
        <p14:creationId xmlns:p14="http://schemas.microsoft.com/office/powerpoint/2010/main" val="341129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623CE2B-3CD0-2CCD-3BB2-2EAE38DA9B75}"/>
              </a:ext>
            </a:extLst>
          </p:cNvPr>
          <p:cNvSpPr>
            <a:spLocks noGrp="1"/>
          </p:cNvSpPr>
          <p:nvPr>
            <p:ph type="title"/>
          </p:nvPr>
        </p:nvSpPr>
        <p:spPr>
          <a:xfrm>
            <a:off x="838200" y="365125"/>
            <a:ext cx="10515600" cy="1325563"/>
          </a:xfrm>
        </p:spPr>
        <p:txBody>
          <a:bodyPr>
            <a:normAutofit/>
          </a:bodyPr>
          <a:lstStyle/>
          <a:p>
            <a:r>
              <a:rPr lang="da-DK" sz="5400"/>
              <a:t>Spørgeskemaundersøgelser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23F970C9-FA25-AF34-D392-E3488CE51E99}"/>
              </a:ext>
            </a:extLst>
          </p:cNvPr>
          <p:cNvSpPr>
            <a:spLocks noGrp="1"/>
          </p:cNvSpPr>
          <p:nvPr>
            <p:ph idx="1"/>
          </p:nvPr>
        </p:nvSpPr>
        <p:spPr>
          <a:xfrm>
            <a:off x="838200" y="1929384"/>
            <a:ext cx="10515600" cy="4251960"/>
          </a:xfrm>
        </p:spPr>
        <p:txBody>
          <a:bodyPr>
            <a:normAutofit/>
          </a:bodyPr>
          <a:lstStyle/>
          <a:p>
            <a:r>
              <a:rPr lang="da-DK" sz="2200" i="1"/>
              <a:t>Vi ved alle, at alle elsker is og slik, og det ville være så trist, hvis staten tog en masse af dine penge, så du ikke længere havde råd til de lækre ting. Synes du derfor, at skatten burde være…”</a:t>
            </a:r>
          </a:p>
          <a:p>
            <a:endParaRPr lang="da-DK" sz="2200"/>
          </a:p>
          <a:p>
            <a:r>
              <a:rPr lang="da-DK" sz="2200"/>
              <a:t>Lavere (så vi kan beholde is og slik)</a:t>
            </a:r>
          </a:p>
          <a:p>
            <a:pPr marL="0" indent="0">
              <a:buNone/>
            </a:pPr>
            <a:endParaRPr lang="da-DK" sz="2200"/>
          </a:p>
          <a:p>
            <a:r>
              <a:rPr lang="da-DK" sz="2200"/>
              <a:t>Højere (selvom det betyder mindre is og slik)</a:t>
            </a:r>
          </a:p>
          <a:p>
            <a:endParaRPr lang="da-DK" sz="2200"/>
          </a:p>
        </p:txBody>
      </p:sp>
    </p:spTree>
    <p:extLst>
      <p:ext uri="{BB962C8B-B14F-4D97-AF65-F5344CB8AC3E}">
        <p14:creationId xmlns:p14="http://schemas.microsoft.com/office/powerpoint/2010/main" val="4060299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F7467A9-2ED1-981B-20D3-6CF7891F8E3A}"/>
              </a:ext>
            </a:extLst>
          </p:cNvPr>
          <p:cNvSpPr>
            <a:spLocks noGrp="1"/>
          </p:cNvSpPr>
          <p:nvPr>
            <p:ph type="title"/>
          </p:nvPr>
        </p:nvSpPr>
        <p:spPr>
          <a:xfrm>
            <a:off x="838200" y="365125"/>
            <a:ext cx="10515600" cy="1325563"/>
          </a:xfrm>
        </p:spPr>
        <p:txBody>
          <a:bodyPr>
            <a:normAutofit/>
          </a:bodyPr>
          <a:lstStyle/>
          <a:p>
            <a:r>
              <a:rPr lang="da-DK" sz="5400"/>
              <a:t>Spørgeskemaundersøgelser</a:t>
            </a:r>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sX0" fmla="*/ 0 w 10853928"/>
              <a:gd name="csY0" fmla="*/ 0 h 18288"/>
              <a:gd name="csX1" fmla="*/ 461292 w 10853928"/>
              <a:gd name="csY1" fmla="*/ 0 h 18288"/>
              <a:gd name="csX2" fmla="*/ 1139662 w 10853928"/>
              <a:gd name="csY2" fmla="*/ 0 h 18288"/>
              <a:gd name="csX3" fmla="*/ 1926572 w 10853928"/>
              <a:gd name="csY3" fmla="*/ 0 h 18288"/>
              <a:gd name="csX4" fmla="*/ 2279325 w 10853928"/>
              <a:gd name="csY4" fmla="*/ 0 h 18288"/>
              <a:gd name="csX5" fmla="*/ 2632078 w 10853928"/>
              <a:gd name="csY5" fmla="*/ 0 h 18288"/>
              <a:gd name="csX6" fmla="*/ 3527527 w 10853928"/>
              <a:gd name="csY6" fmla="*/ 0 h 18288"/>
              <a:gd name="csX7" fmla="*/ 4205897 w 10853928"/>
              <a:gd name="csY7" fmla="*/ 0 h 18288"/>
              <a:gd name="csX8" fmla="*/ 4558650 w 10853928"/>
              <a:gd name="csY8" fmla="*/ 0 h 18288"/>
              <a:gd name="csX9" fmla="*/ 5237020 w 10853928"/>
              <a:gd name="csY9" fmla="*/ 0 h 18288"/>
              <a:gd name="csX10" fmla="*/ 6132469 w 10853928"/>
              <a:gd name="csY10" fmla="*/ 0 h 18288"/>
              <a:gd name="csX11" fmla="*/ 6702301 w 10853928"/>
              <a:gd name="csY11" fmla="*/ 0 h 18288"/>
              <a:gd name="csX12" fmla="*/ 7272132 w 10853928"/>
              <a:gd name="csY12" fmla="*/ 0 h 18288"/>
              <a:gd name="csX13" fmla="*/ 7950502 w 10853928"/>
              <a:gd name="csY13" fmla="*/ 0 h 18288"/>
              <a:gd name="csX14" fmla="*/ 8737412 w 10853928"/>
              <a:gd name="csY14" fmla="*/ 0 h 18288"/>
              <a:gd name="csX15" fmla="*/ 9524322 w 10853928"/>
              <a:gd name="csY15" fmla="*/ 0 h 18288"/>
              <a:gd name="csX16" fmla="*/ 10853928 w 10853928"/>
              <a:gd name="csY16" fmla="*/ 0 h 18288"/>
              <a:gd name="csX17" fmla="*/ 10853928 w 10853928"/>
              <a:gd name="csY17" fmla="*/ 18288 h 18288"/>
              <a:gd name="csX18" fmla="*/ 10392636 w 10853928"/>
              <a:gd name="csY18" fmla="*/ 18288 h 18288"/>
              <a:gd name="csX19" fmla="*/ 9497187 w 10853928"/>
              <a:gd name="csY19" fmla="*/ 18288 h 18288"/>
              <a:gd name="csX20" fmla="*/ 8818817 w 10853928"/>
              <a:gd name="csY20" fmla="*/ 18288 h 18288"/>
              <a:gd name="csX21" fmla="*/ 8466064 w 10853928"/>
              <a:gd name="csY21" fmla="*/ 18288 h 18288"/>
              <a:gd name="csX22" fmla="*/ 7787693 w 10853928"/>
              <a:gd name="csY22" fmla="*/ 18288 h 18288"/>
              <a:gd name="csX23" fmla="*/ 7217862 w 10853928"/>
              <a:gd name="csY23" fmla="*/ 18288 h 18288"/>
              <a:gd name="csX24" fmla="*/ 6648031 w 10853928"/>
              <a:gd name="csY24" fmla="*/ 18288 h 18288"/>
              <a:gd name="csX25" fmla="*/ 6078200 w 10853928"/>
              <a:gd name="csY25" fmla="*/ 18288 h 18288"/>
              <a:gd name="csX26" fmla="*/ 5508368 w 10853928"/>
              <a:gd name="csY26" fmla="*/ 18288 h 18288"/>
              <a:gd name="csX27" fmla="*/ 4721459 w 10853928"/>
              <a:gd name="csY27" fmla="*/ 18288 h 18288"/>
              <a:gd name="csX28" fmla="*/ 4043088 w 10853928"/>
              <a:gd name="csY28" fmla="*/ 18288 h 18288"/>
              <a:gd name="csX29" fmla="*/ 3690336 w 10853928"/>
              <a:gd name="csY29" fmla="*/ 18288 h 18288"/>
              <a:gd name="csX30" fmla="*/ 3120504 w 10853928"/>
              <a:gd name="csY30" fmla="*/ 18288 h 18288"/>
              <a:gd name="csX31" fmla="*/ 2333595 w 10853928"/>
              <a:gd name="csY31" fmla="*/ 18288 h 18288"/>
              <a:gd name="csX32" fmla="*/ 1872303 w 10853928"/>
              <a:gd name="csY32" fmla="*/ 18288 h 18288"/>
              <a:gd name="csX33" fmla="*/ 976854 w 10853928"/>
              <a:gd name="csY33" fmla="*/ 18288 h 18288"/>
              <a:gd name="csX34" fmla="*/ 0 w 10853928"/>
              <a:gd name="csY34" fmla="*/ 18288 h 18288"/>
              <a:gd name="csX35" fmla="*/ 0 w 10853928"/>
              <a:gd name="csY35"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7A14F754-A1A7-42A9-E706-B8FF6D2DEBDE}"/>
              </a:ext>
            </a:extLst>
          </p:cNvPr>
          <p:cNvSpPr>
            <a:spLocks noGrp="1"/>
          </p:cNvSpPr>
          <p:nvPr>
            <p:ph idx="1"/>
          </p:nvPr>
        </p:nvSpPr>
        <p:spPr>
          <a:xfrm>
            <a:off x="838200" y="1929384"/>
            <a:ext cx="10515600" cy="4251960"/>
          </a:xfrm>
        </p:spPr>
        <p:txBody>
          <a:bodyPr>
            <a:normAutofit/>
          </a:bodyPr>
          <a:lstStyle/>
          <a:p>
            <a:r>
              <a:rPr lang="da-DK" sz="2200" i="1"/>
              <a:t>"Hvis du arbejder nogle timer mere om ugen, kan du spare op til fede oplevelser som biografture, ferier eller weekendture med venner. Ville du derfor…”</a:t>
            </a:r>
          </a:p>
          <a:p>
            <a:pPr marL="0" indent="0">
              <a:buNone/>
            </a:pPr>
            <a:endParaRPr lang="da-DK" sz="2200"/>
          </a:p>
          <a:p>
            <a:r>
              <a:rPr lang="da-DK" sz="2200"/>
              <a:t>Ja, længere arbejdsuge for flere oplevelser</a:t>
            </a:r>
          </a:p>
          <a:p>
            <a:pPr marL="0" indent="0">
              <a:buNone/>
            </a:pPr>
            <a:endParaRPr lang="da-DK" sz="2200"/>
          </a:p>
          <a:p>
            <a:r>
              <a:rPr lang="da-DK" sz="2200"/>
              <a:t>Nej, kortere uge, selvom du får færre oplevelser</a:t>
            </a:r>
          </a:p>
          <a:p>
            <a:endParaRPr lang="da-DK" sz="2200"/>
          </a:p>
        </p:txBody>
      </p:sp>
    </p:spTree>
    <p:extLst>
      <p:ext uri="{BB962C8B-B14F-4D97-AF65-F5344CB8AC3E}">
        <p14:creationId xmlns:p14="http://schemas.microsoft.com/office/powerpoint/2010/main" val="385480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eXmEWfgH">
            <a:hlinkClick r:id="" action="ppaction://media"/>
            <a:extLst>
              <a:ext uri="{FF2B5EF4-FFF2-40B4-BE49-F238E27FC236}">
                <a16:creationId xmlns:a16="http://schemas.microsoft.com/office/drawing/2014/main" id="{E8FBA8B9-6634-6674-69A5-702A95BE378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24363" y="457200"/>
            <a:ext cx="3343274" cy="5943600"/>
          </a:xfrm>
          <a:prstGeom prst="rect">
            <a:avLst/>
          </a:prstGeom>
        </p:spPr>
      </p:pic>
    </p:spTree>
    <p:extLst>
      <p:ext uri="{BB962C8B-B14F-4D97-AF65-F5344CB8AC3E}">
        <p14:creationId xmlns:p14="http://schemas.microsoft.com/office/powerpoint/2010/main" val="407172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C190AE-A1A8-4519-561D-7FA0B9895B30}"/>
              </a:ext>
            </a:extLst>
          </p:cNvPr>
          <p:cNvSpPr>
            <a:spLocks noGrp="1"/>
          </p:cNvSpPr>
          <p:nvPr>
            <p:ph type="title"/>
          </p:nvPr>
        </p:nvSpPr>
        <p:spPr>
          <a:xfrm>
            <a:off x="435429" y="356551"/>
            <a:ext cx="4278085" cy="1040281"/>
          </a:xfrm>
        </p:spPr>
        <p:txBody>
          <a:bodyPr anchor="b">
            <a:noAutofit/>
          </a:bodyPr>
          <a:lstStyle/>
          <a:p>
            <a:r>
              <a:rPr lang="da-DK" sz="2400" b="1" dirty="0"/>
              <a:t>Statistik, grafer og spørgeskemaundersøgelser</a:t>
            </a:r>
          </a:p>
        </p:txBody>
      </p:sp>
      <p:sp>
        <p:nvSpPr>
          <p:cNvPr id="3" name="Pladsholder til indhold 2">
            <a:extLst>
              <a:ext uri="{FF2B5EF4-FFF2-40B4-BE49-F238E27FC236}">
                <a16:creationId xmlns:a16="http://schemas.microsoft.com/office/drawing/2014/main" id="{37A84601-542B-6E9B-C2CE-53F338DAE7A6}"/>
              </a:ext>
            </a:extLst>
          </p:cNvPr>
          <p:cNvSpPr>
            <a:spLocks noGrp="1"/>
          </p:cNvSpPr>
          <p:nvPr>
            <p:ph idx="1"/>
          </p:nvPr>
        </p:nvSpPr>
        <p:spPr>
          <a:xfrm>
            <a:off x="261257" y="1652535"/>
            <a:ext cx="5213182" cy="4848914"/>
          </a:xfrm>
        </p:spPr>
        <p:txBody>
          <a:bodyPr anchor="t">
            <a:noAutofit/>
          </a:bodyPr>
          <a:lstStyle/>
          <a:p>
            <a:r>
              <a:rPr lang="da-DK" sz="2000" dirty="0"/>
              <a:t>Statistik, grafer og spørgeskemaundersøgelser bruges ofte til at overbevise os om, at noget er sandt. </a:t>
            </a:r>
          </a:p>
          <a:p>
            <a:endParaRPr lang="da-DK" sz="2000" dirty="0"/>
          </a:p>
          <a:p>
            <a:r>
              <a:rPr lang="da-DK" sz="2000" dirty="0"/>
              <a:t>Men tal og figurer er ikke neutrale i sig selv de er altid udvalgt, indsamlet og præsenteret af nogen. </a:t>
            </a:r>
          </a:p>
          <a:p>
            <a:endParaRPr lang="da-DK" sz="2000" dirty="0"/>
          </a:p>
          <a:p>
            <a:r>
              <a:rPr lang="da-DK" sz="2000" dirty="0"/>
              <a:t>Derfor er det vigtigt at læse dem grundigt og kritisk: Hvem har lavet dem, hvordan er de lavet, og hvad viser de egentlig – og hvad viser de ikke? Kun ved at stille den slags spørgsmål kan man undgå at blive vildledt af tal, der umiddelbart ser objektive ud.</a:t>
            </a:r>
          </a:p>
        </p:txBody>
      </p:sp>
      <p:pic>
        <p:nvPicPr>
          <p:cNvPr id="1026" name="Picture 2" descr="Math Lady - Wikipedia">
            <a:extLst>
              <a:ext uri="{FF2B5EF4-FFF2-40B4-BE49-F238E27FC236}">
                <a16:creationId xmlns:a16="http://schemas.microsoft.com/office/drawing/2014/main" id="{83F81CE1-3F76-1018-E555-879381B21AB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096001" y="1652535"/>
            <a:ext cx="5319062" cy="3477848"/>
          </a:xfrm>
          <a:prstGeom prst="rect">
            <a:avLst/>
          </a:prstGeom>
          <a:noFill/>
          <a:extLst>
            <a:ext uri="{909E8E84-426E-40DD-AFC4-6F175D3DCCD1}">
              <a14:hiddenFill xmlns:a14="http://schemas.microsoft.com/office/drawing/2010/main">
                <a:solidFill>
                  <a:srgbClr val="FFFFFF"/>
                </a:solidFill>
              </a14:hiddenFill>
            </a:ext>
          </a:extLst>
        </p:spPr>
      </p:pic>
      <p:grpSp>
        <p:nvGrpSpPr>
          <p:cNvPr id="1050" name="Group 1043">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45" name="Rectangle 104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Rectangle 1045">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12177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BCF38B-8FE1-61B8-BBB1-5118D3868F19}"/>
              </a:ext>
            </a:extLst>
          </p:cNvPr>
          <p:cNvSpPr>
            <a:spLocks noGrp="1"/>
          </p:cNvSpPr>
          <p:nvPr>
            <p:ph type="title"/>
          </p:nvPr>
        </p:nvSpPr>
        <p:spPr/>
        <p:txBody>
          <a:bodyPr/>
          <a:lstStyle/>
          <a:p>
            <a:r>
              <a:rPr lang="da-DK" dirty="0"/>
              <a:t>Video </a:t>
            </a:r>
          </a:p>
        </p:txBody>
      </p:sp>
      <p:sp>
        <p:nvSpPr>
          <p:cNvPr id="3" name="Pladsholder til indhold 2">
            <a:extLst>
              <a:ext uri="{FF2B5EF4-FFF2-40B4-BE49-F238E27FC236}">
                <a16:creationId xmlns:a16="http://schemas.microsoft.com/office/drawing/2014/main" id="{32F30980-2A47-7238-1DD0-5EBB4A637F62}"/>
              </a:ext>
            </a:extLst>
          </p:cNvPr>
          <p:cNvSpPr>
            <a:spLocks noGrp="1"/>
          </p:cNvSpPr>
          <p:nvPr>
            <p:ph idx="1"/>
          </p:nvPr>
        </p:nvSpPr>
        <p:spPr/>
        <p:txBody>
          <a:bodyPr/>
          <a:lstStyle/>
          <a:p>
            <a:endParaRPr lang="da-DK" dirty="0"/>
          </a:p>
        </p:txBody>
      </p:sp>
    </p:spTree>
    <p:extLst>
      <p:ext uri="{BB962C8B-B14F-4D97-AF65-F5344CB8AC3E}">
        <p14:creationId xmlns:p14="http://schemas.microsoft.com/office/powerpoint/2010/main" val="34504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188516B-94A6-C479-80AE-44D1600DA98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43467" y="1111672"/>
            <a:ext cx="10905066" cy="4634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0656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ladsholder til indhold 4" descr="Et billede, der indeholder tekst, skærmbillede, Font/skrifttype&#10;&#10;AI-genereret indhold kan være ukorrekt.">
            <a:extLst>
              <a:ext uri="{FF2B5EF4-FFF2-40B4-BE49-F238E27FC236}">
                <a16:creationId xmlns:a16="http://schemas.microsoft.com/office/drawing/2014/main" id="{7476A6A3-2A0A-8D85-DAD5-1913D9BD4B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91421" y="643467"/>
            <a:ext cx="8409158"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3198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8">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925F36AE-2660-764B-A8D3-DF0ACF23485A}"/>
              </a:ext>
            </a:extLst>
          </p:cNvPr>
          <p:cNvSpPr>
            <a:spLocks noGrp="1"/>
          </p:cNvSpPr>
          <p:nvPr>
            <p:ph type="title"/>
          </p:nvPr>
        </p:nvSpPr>
        <p:spPr>
          <a:xfrm>
            <a:off x="838200" y="365125"/>
            <a:ext cx="5558489" cy="1325563"/>
          </a:xfrm>
        </p:spPr>
        <p:txBody>
          <a:bodyPr>
            <a:normAutofit/>
          </a:bodyPr>
          <a:lstStyle/>
          <a:p>
            <a:r>
              <a:rPr lang="da-DK"/>
              <a:t>Opgave 1</a:t>
            </a:r>
          </a:p>
        </p:txBody>
      </p:sp>
      <p:sp>
        <p:nvSpPr>
          <p:cNvPr id="30" name="Freeform: Shape 20">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Content Placeholder 8">
            <a:extLst>
              <a:ext uri="{FF2B5EF4-FFF2-40B4-BE49-F238E27FC236}">
                <a16:creationId xmlns:a16="http://schemas.microsoft.com/office/drawing/2014/main" id="{710BD815-6482-F72C-ACF1-341F02F1A5E9}"/>
              </a:ext>
            </a:extLst>
          </p:cNvPr>
          <p:cNvSpPr>
            <a:spLocks noGrp="1"/>
          </p:cNvSpPr>
          <p:nvPr>
            <p:ph idx="1"/>
          </p:nvPr>
        </p:nvSpPr>
        <p:spPr>
          <a:xfrm>
            <a:off x="467361" y="1825625"/>
            <a:ext cx="6353947" cy="4667250"/>
          </a:xfrm>
        </p:spPr>
        <p:txBody>
          <a:bodyPr>
            <a:normAutofit/>
          </a:bodyPr>
          <a:lstStyle/>
          <a:p>
            <a:r>
              <a:rPr lang="en-US" sz="1500" dirty="0" err="1"/>
              <a:t>Læs</a:t>
            </a:r>
            <a:r>
              <a:rPr lang="en-US" sz="1500" dirty="0"/>
              <a:t> </a:t>
            </a:r>
            <a:r>
              <a:rPr lang="en-US" sz="1500" dirty="0" err="1"/>
              <a:t>artiklen</a:t>
            </a:r>
            <a:r>
              <a:rPr lang="en-US" sz="1500" dirty="0"/>
              <a:t> </a:t>
            </a:r>
            <a:r>
              <a:rPr lang="en-US" sz="1500" dirty="0" err="1"/>
              <a:t>og</a:t>
            </a:r>
            <a:r>
              <a:rPr lang="en-US" sz="1500" dirty="0"/>
              <a:t> </a:t>
            </a:r>
            <a:r>
              <a:rPr lang="en-US" sz="1500" dirty="0" err="1"/>
              <a:t>svar</a:t>
            </a:r>
            <a:r>
              <a:rPr lang="en-US" sz="1500" dirty="0"/>
              <a:t> </a:t>
            </a:r>
            <a:r>
              <a:rPr lang="en-US" sz="1500" dirty="0" err="1"/>
              <a:t>på</a:t>
            </a:r>
            <a:r>
              <a:rPr lang="en-US" sz="1500" dirty="0"/>
              <a:t> </a:t>
            </a:r>
            <a:r>
              <a:rPr lang="en-US" sz="1500" dirty="0" err="1"/>
              <a:t>følgende</a:t>
            </a:r>
            <a:r>
              <a:rPr lang="en-US" sz="1500" dirty="0"/>
              <a:t> </a:t>
            </a:r>
            <a:r>
              <a:rPr lang="en-US" sz="1500" dirty="0" err="1"/>
              <a:t>spørgsmål</a:t>
            </a:r>
            <a:r>
              <a:rPr lang="en-US" sz="1500" dirty="0"/>
              <a:t>: </a:t>
            </a:r>
            <a:r>
              <a:rPr lang="en-US" sz="1500" dirty="0">
                <a:hlinkClick r:id="rId2"/>
              </a:rPr>
              <a:t>https://www.tjekdet.dk/faktatjek/vi-skal-ikke-tage-imod-flere-tal-om-palaestinenseres-kriminalitet-i-danmark-skaber-debat</a:t>
            </a:r>
            <a:r>
              <a:rPr lang="en-US" sz="1500" dirty="0"/>
              <a:t> </a:t>
            </a:r>
          </a:p>
          <a:p>
            <a:endParaRPr lang="en-US" sz="1500" dirty="0"/>
          </a:p>
          <a:p>
            <a:r>
              <a:rPr lang="en-US" sz="1500" dirty="0" err="1"/>
              <a:t>Hvad</a:t>
            </a:r>
            <a:r>
              <a:rPr lang="en-US" sz="1500" dirty="0"/>
              <a:t> er de 321 </a:t>
            </a:r>
            <a:r>
              <a:rPr lang="en-US" sz="1500" dirty="0" err="1"/>
              <a:t>palæstinsere</a:t>
            </a:r>
            <a:r>
              <a:rPr lang="en-US" sz="1500" dirty="0"/>
              <a:t> I </a:t>
            </a:r>
            <a:r>
              <a:rPr lang="en-US" sz="1500" dirty="0" err="1"/>
              <a:t>høj</a:t>
            </a:r>
            <a:r>
              <a:rPr lang="en-US" sz="1500" dirty="0"/>
              <a:t> grad </a:t>
            </a:r>
            <a:r>
              <a:rPr lang="en-US" sz="1500" dirty="0" err="1"/>
              <a:t>dømt</a:t>
            </a:r>
            <a:r>
              <a:rPr lang="en-US" sz="1500" dirty="0"/>
              <a:t> for? </a:t>
            </a:r>
          </a:p>
          <a:p>
            <a:r>
              <a:rPr lang="da-DK" sz="1500" dirty="0"/>
              <a:t>“Hvilken type overførselsindkomst benytter efterkommerne af de 321 palæstinensiske børn hyppigst?”</a:t>
            </a:r>
          </a:p>
          <a:p>
            <a:r>
              <a:rPr lang="da-DK" sz="1500" dirty="0"/>
              <a:t>Hvilke faktorer forklarer lektor Anja </a:t>
            </a:r>
            <a:r>
              <a:rPr lang="da-DK" sz="1500" dirty="0" err="1"/>
              <a:t>Kublitz</a:t>
            </a:r>
            <a:r>
              <a:rPr lang="da-DK" sz="1500" dirty="0"/>
              <a:t> til at forklare at de 321 oprindelige palæstinensiske flygtninge i høj grad er på. </a:t>
            </a:r>
          </a:p>
          <a:p>
            <a:r>
              <a:rPr lang="da-DK" sz="1500" dirty="0"/>
              <a:t>Der anslås, at der bor cirka </a:t>
            </a:r>
            <a:r>
              <a:rPr lang="da-DK" sz="1500" b="1" dirty="0"/>
              <a:t>50.000 palæstinensere i Danmark</a:t>
            </a:r>
            <a:r>
              <a:rPr lang="da-DK" sz="1500" dirty="0"/>
              <a:t>. Antag, at </a:t>
            </a:r>
            <a:r>
              <a:rPr lang="da-DK" sz="1500" b="1" dirty="0"/>
              <a:t>321 personer</a:t>
            </a:r>
            <a:r>
              <a:rPr lang="da-DK" sz="1500" dirty="0"/>
              <a:t> i denne gruppe er blevet dømt for kriminalitet. Beregn, hvor mange procent 321 udgør af 50.000.</a:t>
            </a:r>
          </a:p>
          <a:p>
            <a:endParaRPr lang="da-DK" sz="1500" dirty="0"/>
          </a:p>
          <a:p>
            <a:r>
              <a:rPr lang="da-DK" sz="1500" dirty="0"/>
              <a:t>Forklar kort, om man ud fra dette tal kan sige noget sikkert om </a:t>
            </a:r>
            <a:r>
              <a:rPr lang="da-DK" sz="1500" b="1" dirty="0"/>
              <a:t>palæstinensiske flygtninge</a:t>
            </a:r>
            <a:r>
              <a:rPr lang="da-DK" sz="1500" dirty="0"/>
              <a:t> som gruppe.</a:t>
            </a:r>
            <a:endParaRPr lang="en-US" sz="1500" dirty="0"/>
          </a:p>
        </p:txBody>
      </p:sp>
      <p:sp>
        <p:nvSpPr>
          <p:cNvPr id="32" name="Oval 22">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Block Arc 24">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Freeform: Shape 26">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29" name="Straight Connector 28">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Freeform: Shape 30">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3" name="Arc 32">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Freeform: Shape 34">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54554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5715D6-6970-0F46-4B9D-1A6ED4E28FB7}"/>
              </a:ext>
            </a:extLst>
          </p:cNvPr>
          <p:cNvSpPr>
            <a:spLocks noGrp="1"/>
          </p:cNvSpPr>
          <p:nvPr>
            <p:ph type="title"/>
          </p:nvPr>
        </p:nvSpPr>
        <p:spPr/>
        <p:txBody>
          <a:bodyPr/>
          <a:lstStyle/>
          <a:p>
            <a:endParaRPr lang="da-DK" dirty="0"/>
          </a:p>
        </p:txBody>
      </p:sp>
      <p:sp>
        <p:nvSpPr>
          <p:cNvPr id="3" name="Pladsholder til indhold 2">
            <a:extLst>
              <a:ext uri="{FF2B5EF4-FFF2-40B4-BE49-F238E27FC236}">
                <a16:creationId xmlns:a16="http://schemas.microsoft.com/office/drawing/2014/main" id="{3ACFEB7F-4BBF-5862-7BE5-75E8A0DC99C5}"/>
              </a:ext>
            </a:extLst>
          </p:cNvPr>
          <p:cNvSpPr>
            <a:spLocks noGrp="1"/>
          </p:cNvSpPr>
          <p:nvPr>
            <p:ph idx="1"/>
          </p:nvPr>
        </p:nvSpPr>
        <p:spPr/>
        <p:txBody>
          <a:bodyPr/>
          <a:lstStyle/>
          <a:p>
            <a:r>
              <a:rPr lang="da-DK" dirty="0"/>
              <a:t>https://www.bt.dk/politik/alex-vanopslagh-blev-udelukket-fra-stadion-efter-vold?gaa_at=eafs&amp;gaa_n=AWEtsqeF8Bok2WJ1X0awhaN5W5rS3EK8CsHxYSjeQEf_1bL-jiGbrz20AKKgmg9eO-k%3D&amp;gaa_ts=6979d815&amp;gaa_sig=60xk1o--PVg3-DfF03BQCMN63U-O9Lcwv5g9yOBo8Xk88XdR9aJruMJIQQS5lP2Zs5WlRv4AKj5zlwhZdSUviQ%3D%3D </a:t>
            </a:r>
          </a:p>
        </p:txBody>
      </p:sp>
    </p:spTree>
    <p:extLst>
      <p:ext uri="{BB962C8B-B14F-4D97-AF65-F5344CB8AC3E}">
        <p14:creationId xmlns:p14="http://schemas.microsoft.com/office/powerpoint/2010/main" val="1626795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A75730-B7BA-648D-F43D-5C8BF7EAED68}"/>
              </a:ext>
            </a:extLst>
          </p:cNvPr>
          <p:cNvSpPr>
            <a:spLocks noGrp="1"/>
          </p:cNvSpPr>
          <p:nvPr>
            <p:ph type="title"/>
          </p:nvPr>
        </p:nvSpPr>
        <p:spPr/>
        <p:txBody>
          <a:bodyPr/>
          <a:lstStyle/>
          <a:p>
            <a:r>
              <a:rPr lang="da-DK" dirty="0"/>
              <a:t>Nick Shirley </a:t>
            </a:r>
          </a:p>
        </p:txBody>
      </p:sp>
      <p:sp>
        <p:nvSpPr>
          <p:cNvPr id="3" name="Pladsholder til indhold 2">
            <a:extLst>
              <a:ext uri="{FF2B5EF4-FFF2-40B4-BE49-F238E27FC236}">
                <a16:creationId xmlns:a16="http://schemas.microsoft.com/office/drawing/2014/main" id="{79197712-B112-E745-38BB-46FE6200D27C}"/>
              </a:ext>
            </a:extLst>
          </p:cNvPr>
          <p:cNvSpPr>
            <a:spLocks noGrp="1"/>
          </p:cNvSpPr>
          <p:nvPr>
            <p:ph idx="1"/>
          </p:nvPr>
        </p:nvSpPr>
        <p:spPr/>
        <p:txBody>
          <a:bodyPr/>
          <a:lstStyle/>
          <a:p>
            <a:r>
              <a:rPr lang="da-DK" dirty="0">
                <a:hlinkClick r:id="rId2"/>
              </a:rPr>
              <a:t>https://www.youtube.com/watch?v=r8AulCA1aOQ</a:t>
            </a:r>
            <a:r>
              <a:rPr lang="da-DK" dirty="0"/>
              <a:t> </a:t>
            </a:r>
          </a:p>
        </p:txBody>
      </p:sp>
    </p:spTree>
    <p:extLst>
      <p:ext uri="{BB962C8B-B14F-4D97-AF65-F5344CB8AC3E}">
        <p14:creationId xmlns:p14="http://schemas.microsoft.com/office/powerpoint/2010/main" val="2526876773"/>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110</TotalTime>
  <Words>512</Words>
  <Application>Microsoft Office PowerPoint</Application>
  <PresentationFormat>Widescreen</PresentationFormat>
  <Paragraphs>42</Paragraphs>
  <Slides>13</Slides>
  <Notes>0</Notes>
  <HiddenSlides>0</HiddenSlides>
  <MMClips>2</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13</vt:i4>
      </vt:variant>
    </vt:vector>
  </HeadingPairs>
  <TitlesOfParts>
    <vt:vector size="17" baseType="lpstr">
      <vt:lpstr>Aptos</vt:lpstr>
      <vt:lpstr>Aptos Display</vt:lpstr>
      <vt:lpstr>Arial</vt:lpstr>
      <vt:lpstr>Office-tema</vt:lpstr>
      <vt:lpstr>Statistik, data og grafer</vt:lpstr>
      <vt:lpstr>PowerPoint-præsentation</vt:lpstr>
      <vt:lpstr>Statistik, grafer og spørgeskemaundersøgelser</vt:lpstr>
      <vt:lpstr>Video </vt:lpstr>
      <vt:lpstr>PowerPoint-præsentation</vt:lpstr>
      <vt:lpstr>PowerPoint-præsentation</vt:lpstr>
      <vt:lpstr>Opgave 1</vt:lpstr>
      <vt:lpstr>PowerPoint-præsentation</vt:lpstr>
      <vt:lpstr>Nick Shirley </vt:lpstr>
      <vt:lpstr>Opgave 2</vt:lpstr>
      <vt:lpstr>Spørgeskemaundersøgelser </vt:lpstr>
      <vt:lpstr>Spørgeskemaundersøgelser</vt:lpstr>
      <vt:lpstr>Spørgeskemaundersøgelser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Bilal Nazir</dc:creator>
  <cp:lastModifiedBy>Bilal Nazir</cp:lastModifiedBy>
  <cp:revision>1</cp:revision>
  <dcterms:created xsi:type="dcterms:W3CDTF">2026-01-28T08:49:27Z</dcterms:created>
  <dcterms:modified xsi:type="dcterms:W3CDTF">2026-01-28T10:40:03Z</dcterms:modified>
</cp:coreProperties>
</file>