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2"/>
  </p:notesMasterIdLst>
  <p:handoutMasterIdLst>
    <p:handoutMasterId r:id="rId13"/>
  </p:handoutMasterIdLst>
  <p:sldIdLst>
    <p:sldId id="306" r:id="rId5"/>
    <p:sldId id="315" r:id="rId6"/>
    <p:sldId id="316" r:id="rId7"/>
    <p:sldId id="317" r:id="rId8"/>
    <p:sldId id="319" r:id="rId9"/>
    <p:sldId id="322" r:id="rId10"/>
    <p:sldId id="32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3696582-B007-431B-9F70-F01D3F1C71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C91A418-5A8D-4312-959C-0378F7AFD5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08B9-05AB-4D01-8DEA-11450C7B59EE}" type="datetime1">
              <a:rPr lang="da-DK" smtClean="0"/>
              <a:t>17-03-2023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23142D-E31B-431E-A88C-7B540D61E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1F35C8-25D6-4472-8613-11637F111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F65B-3732-4F37-BD14-10C30289E9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98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CD5D9-3242-4131-98BC-E4286A18D855}" type="datetime1">
              <a:rPr lang="da-DK" smtClean="0"/>
              <a:pPr/>
              <a:t>17-03-2023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70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78555711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8934086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08306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94642076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16224563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23440681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7298788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4088345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81893838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Grafik 12">
            <a:extLst>
              <a:ext uri="{FF2B5EF4-FFF2-40B4-BE49-F238E27FC236}">
                <a16:creationId xmlns:a16="http://schemas.microsoft.com/office/drawing/2014/main" id="{5DB01732-73FF-53E3-FE61-647537A05DFF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8" name="Grafik 13">
            <a:extLst>
              <a:ext uri="{FF2B5EF4-FFF2-40B4-BE49-F238E27FC236}">
                <a16:creationId xmlns:a16="http://schemas.microsoft.com/office/drawing/2014/main" id="{71007B4A-584C-9920-EEF4-6438F73771AA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9" name="Grafik 15">
            <a:extLst>
              <a:ext uri="{FF2B5EF4-FFF2-40B4-BE49-F238E27FC236}">
                <a16:creationId xmlns:a16="http://schemas.microsoft.com/office/drawing/2014/main" id="{C4ED5AD6-7794-D4DD-CB90-10ECDA6E609E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0" name="Grafik 22">
            <a:extLst>
              <a:ext uri="{FF2B5EF4-FFF2-40B4-BE49-F238E27FC236}">
                <a16:creationId xmlns:a16="http://schemas.microsoft.com/office/drawing/2014/main" id="{FA7DC9D5-A28A-7D24-544A-34B32D07355A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1" name="Grafik 21">
            <a:extLst>
              <a:ext uri="{FF2B5EF4-FFF2-40B4-BE49-F238E27FC236}">
                <a16:creationId xmlns:a16="http://schemas.microsoft.com/office/drawing/2014/main" id="{6C538CE3-A552-68C5-371D-C26EB8E5517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2" name="Grafik 23">
            <a:extLst>
              <a:ext uri="{FF2B5EF4-FFF2-40B4-BE49-F238E27FC236}">
                <a16:creationId xmlns:a16="http://schemas.microsoft.com/office/drawing/2014/main" id="{F8713648-AD73-71E2-6DC6-825477AE4709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1024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776270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Grafik 15">
            <a:extLst>
              <a:ext uri="{FF2B5EF4-FFF2-40B4-BE49-F238E27FC236}">
                <a16:creationId xmlns:a16="http://schemas.microsoft.com/office/drawing/2014/main" id="{9E8842E8-8F11-2DF4-640E-13F7B96B8BB4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1" name="Grafik 16">
            <a:extLst>
              <a:ext uri="{FF2B5EF4-FFF2-40B4-BE49-F238E27FC236}">
                <a16:creationId xmlns:a16="http://schemas.microsoft.com/office/drawing/2014/main" id="{AD616B32-D933-F4CD-4E58-9701E8CDD582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2" name="Grafik 14">
            <a:extLst>
              <a:ext uri="{FF2B5EF4-FFF2-40B4-BE49-F238E27FC236}">
                <a16:creationId xmlns:a16="http://schemas.microsoft.com/office/drawing/2014/main" id="{50941431-654B-D54E-6872-E8D1CCC8B109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2717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3816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5599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617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4372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21168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a-DK" spc="400" dirty="0"/>
              <a:t>Billeder til illustration af hinduistiske </a:t>
            </a:r>
            <a:r>
              <a:rPr lang="da-DK" spc="400" dirty="0" err="1"/>
              <a:t>frelsesveje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a-DK" dirty="0"/>
              <a:t>ANS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EAB34F-879A-8DAD-89D8-680FCFD6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Jnana-</a:t>
            </a:r>
            <a:r>
              <a:rPr lang="en-US" sz="3600" dirty="0" err="1">
                <a:solidFill>
                  <a:srgbClr val="EBEBEB"/>
                </a:solidFill>
              </a:rPr>
              <a:t>marga</a:t>
            </a:r>
            <a:r>
              <a:rPr lang="en-US" sz="3600" dirty="0">
                <a:solidFill>
                  <a:srgbClr val="EBEBEB"/>
                </a:solidFill>
              </a:rPr>
              <a:t>=</a:t>
            </a:r>
            <a:r>
              <a:rPr lang="en-US" sz="3600" dirty="0" err="1">
                <a:solidFill>
                  <a:srgbClr val="EBEBEB"/>
                </a:solidFill>
              </a:rPr>
              <a:t>Erkendelsesvejen</a:t>
            </a:r>
            <a:r>
              <a:rPr lang="en-US" sz="3600" dirty="0">
                <a:solidFill>
                  <a:srgbClr val="EBEBEB"/>
                </a:solidFill>
              </a:rPr>
              <a:t> </a:t>
            </a:r>
            <a:r>
              <a:rPr lang="en-US" sz="3600" dirty="0" err="1">
                <a:solidFill>
                  <a:srgbClr val="EBEBEB"/>
                </a:solidFill>
              </a:rPr>
              <a:t>til</a:t>
            </a:r>
            <a:r>
              <a:rPr lang="en-US" sz="3600" dirty="0">
                <a:solidFill>
                  <a:srgbClr val="EBEBEB"/>
                </a:solidFill>
              </a:rPr>
              <a:t> moksha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D39F02-28AE-3608-72BE-436BC3E3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Hvem</a:t>
            </a:r>
            <a:r>
              <a:rPr lang="en-US" dirty="0">
                <a:solidFill>
                  <a:srgbClr val="FFFFFF"/>
                </a:solidFill>
              </a:rPr>
              <a:t> er guru </a:t>
            </a:r>
            <a:r>
              <a:rPr lang="en-US" dirty="0" err="1">
                <a:solidFill>
                  <a:srgbClr val="FFFFFF"/>
                </a:solidFill>
              </a:rPr>
              <a:t>på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billedet</a:t>
            </a:r>
            <a:r>
              <a:rPr lang="en-US" dirty="0">
                <a:solidFill>
                  <a:srgbClr val="FFFFFF"/>
                </a:solidFill>
              </a:rPr>
              <a:t>, og </a:t>
            </a:r>
            <a:r>
              <a:rPr lang="en-US" dirty="0" err="1">
                <a:solidFill>
                  <a:srgbClr val="FFFFFF"/>
                </a:solidFill>
              </a:rPr>
              <a:t>hvad</a:t>
            </a:r>
            <a:r>
              <a:rPr lang="en-US" dirty="0">
                <a:solidFill>
                  <a:srgbClr val="FFFFFF"/>
                </a:solidFill>
              </a:rPr>
              <a:t> er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guru?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Hvilke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ritualer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praktiseres</a:t>
            </a:r>
            <a:r>
              <a:rPr lang="en-US" dirty="0">
                <a:solidFill>
                  <a:srgbClr val="FFFFFF"/>
                </a:solidFill>
              </a:rPr>
              <a:t> der?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Hvordan</a:t>
            </a:r>
            <a:r>
              <a:rPr lang="en-US" dirty="0">
                <a:solidFill>
                  <a:srgbClr val="FFFFFF"/>
                </a:solidFill>
              </a:rPr>
              <a:t> og </a:t>
            </a:r>
            <a:r>
              <a:rPr lang="en-US" dirty="0" err="1">
                <a:solidFill>
                  <a:srgbClr val="FFFFFF"/>
                </a:solidFill>
              </a:rPr>
              <a:t>hvorfor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isoleret</a:t>
            </a:r>
            <a:r>
              <a:rPr lang="en-US" dirty="0">
                <a:solidFill>
                  <a:srgbClr val="FFFFFF"/>
                </a:solidFill>
              </a:rPr>
              <a:t> sig </a:t>
            </a:r>
            <a:r>
              <a:rPr lang="en-US" dirty="0" err="1">
                <a:solidFill>
                  <a:srgbClr val="FFFFFF"/>
                </a:solidFill>
              </a:rPr>
              <a:t>fra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verden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Forklar</a:t>
            </a:r>
            <a:r>
              <a:rPr lang="en-US" dirty="0">
                <a:solidFill>
                  <a:srgbClr val="FFFFFF"/>
                </a:solidFill>
              </a:rPr>
              <a:t> det, der </a:t>
            </a:r>
            <a:r>
              <a:rPr lang="en-US" dirty="0" err="1">
                <a:solidFill>
                  <a:srgbClr val="FFFFFF"/>
                </a:solidFill>
              </a:rPr>
              <a:t>sker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billedet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ved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brug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begrebet</a:t>
            </a:r>
            <a:r>
              <a:rPr lang="en-US" dirty="0">
                <a:solidFill>
                  <a:srgbClr val="FFFFFF"/>
                </a:solidFill>
              </a:rPr>
              <a:t> “</a:t>
            </a:r>
            <a:r>
              <a:rPr lang="en-US" dirty="0" err="1">
                <a:solidFill>
                  <a:srgbClr val="FFFFFF"/>
                </a:solidFill>
              </a:rPr>
              <a:t>Upanisad</a:t>
            </a:r>
            <a:r>
              <a:rPr lang="en-US" dirty="0">
                <a:solidFill>
                  <a:srgbClr val="FFFFFF"/>
                </a:solidFill>
              </a:rPr>
              <a:t>”.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Reflekter</a:t>
            </a:r>
            <a:r>
              <a:rPr lang="en-US" dirty="0">
                <a:solidFill>
                  <a:srgbClr val="FFFFFF"/>
                </a:solidFill>
              </a:rPr>
              <a:t> over, om </a:t>
            </a:r>
            <a:r>
              <a:rPr lang="en-US" dirty="0" err="1">
                <a:solidFill>
                  <a:srgbClr val="FFFFFF"/>
                </a:solidFill>
              </a:rPr>
              <a:t>denne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frelsesvej</a:t>
            </a:r>
            <a:r>
              <a:rPr lang="en-US" dirty="0">
                <a:solidFill>
                  <a:srgbClr val="FFFFFF"/>
                </a:solidFill>
              </a:rPr>
              <a:t> er </a:t>
            </a:r>
            <a:r>
              <a:rPr lang="en-US" dirty="0" err="1">
                <a:solidFill>
                  <a:srgbClr val="FFFFFF"/>
                </a:solidFill>
              </a:rPr>
              <a:t>elitær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folkelig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52B6455-08E4-9FD4-2B49-48196B84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noProof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Præsentationstitel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855E692-0011-5BB4-D201-02302D22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917" y="6355080"/>
            <a:ext cx="1990201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noProof="0">
                <a:solidFill>
                  <a:schemeClr val="tx1">
                    <a:alpha val="60000"/>
                  </a:schemeClr>
                </a:solidFill>
              </a:rPr>
              <a:t>3/9/20XX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8D56D07-E704-DF9E-A9C8-3A6A23BA8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77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1908CB-AD07-10EC-CBA2-2306D433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noProof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3369D5-179C-4D00-2DFA-0B9C2763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Bhakti-</a:t>
            </a:r>
            <a:r>
              <a:rPr lang="en-US" sz="3200" dirty="0" err="1">
                <a:solidFill>
                  <a:srgbClr val="EBEBEB"/>
                </a:solidFill>
              </a:rPr>
              <a:t>marga</a:t>
            </a:r>
            <a:r>
              <a:rPr lang="en-US" sz="3200" dirty="0">
                <a:solidFill>
                  <a:srgbClr val="EBEBEB"/>
                </a:solidFill>
              </a:rPr>
              <a:t>=</a:t>
            </a:r>
            <a:r>
              <a:rPr lang="en-US" sz="3200" dirty="0" err="1">
                <a:solidFill>
                  <a:srgbClr val="EBEBEB"/>
                </a:solidFill>
              </a:rPr>
              <a:t>Hengivelsesvejen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til</a:t>
            </a:r>
            <a:r>
              <a:rPr lang="en-US" sz="3200" dirty="0">
                <a:solidFill>
                  <a:srgbClr val="EBEBEB"/>
                </a:solidFill>
              </a:rPr>
              <a:t> moksha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5BA56F-47D0-0C7C-5C44-E7382D34C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 err="1">
                <a:solidFill>
                  <a:srgbClr val="FFFFFF"/>
                </a:solidFill>
              </a:rPr>
              <a:t>Hvor</a:t>
            </a:r>
            <a:r>
              <a:rPr lang="en-US" dirty="0">
                <a:solidFill>
                  <a:srgbClr val="FFFFFF"/>
                </a:solidFill>
              </a:rPr>
              <a:t> er vi </a:t>
            </a:r>
            <a:r>
              <a:rPr lang="en-US" dirty="0" err="1">
                <a:solidFill>
                  <a:srgbClr val="FFFFFF"/>
                </a:solidFill>
              </a:rPr>
              <a:t>henne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billedet</a:t>
            </a:r>
            <a:r>
              <a:rPr lang="en-US" dirty="0">
                <a:solidFill>
                  <a:srgbClr val="FFFFFF"/>
                </a:solidFill>
              </a:rPr>
              <a:t>?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Hvilke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ritualer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praktiseres</a:t>
            </a:r>
            <a:r>
              <a:rPr lang="en-US" dirty="0">
                <a:solidFill>
                  <a:srgbClr val="FFFFFF"/>
                </a:solidFill>
              </a:rPr>
              <a:t> der?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Forklar</a:t>
            </a:r>
            <a:r>
              <a:rPr lang="en-US" dirty="0">
                <a:solidFill>
                  <a:srgbClr val="FFFFFF"/>
                </a:solidFill>
              </a:rPr>
              <a:t> det, der </a:t>
            </a:r>
            <a:r>
              <a:rPr lang="en-US" dirty="0" err="1">
                <a:solidFill>
                  <a:srgbClr val="FFFFFF"/>
                </a:solidFill>
              </a:rPr>
              <a:t>sker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billedet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ved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brug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begrebet</a:t>
            </a:r>
            <a:r>
              <a:rPr lang="en-US" dirty="0">
                <a:solidFill>
                  <a:srgbClr val="FFFFFF"/>
                </a:solidFill>
              </a:rPr>
              <a:t> “puja”.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Reflekter</a:t>
            </a:r>
            <a:r>
              <a:rPr lang="en-US" dirty="0">
                <a:solidFill>
                  <a:srgbClr val="FFFFFF"/>
                </a:solidFill>
              </a:rPr>
              <a:t> over, om </a:t>
            </a:r>
            <a:r>
              <a:rPr lang="en-US" dirty="0" err="1">
                <a:solidFill>
                  <a:srgbClr val="FFFFFF"/>
                </a:solidFill>
              </a:rPr>
              <a:t>denne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frelsesvej</a:t>
            </a:r>
            <a:r>
              <a:rPr lang="en-US" dirty="0">
                <a:solidFill>
                  <a:srgbClr val="FFFFFF"/>
                </a:solidFill>
              </a:rPr>
              <a:t> er </a:t>
            </a:r>
            <a:r>
              <a:rPr lang="en-US" dirty="0" err="1">
                <a:solidFill>
                  <a:srgbClr val="FFFFFF"/>
                </a:solidFill>
              </a:rPr>
              <a:t>elitær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folkelig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DFCCD8-127C-8503-9CB3-949208CC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noProof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Præsentationstitel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FC997E-2F48-D16A-15BA-D8368363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917" y="6355080"/>
            <a:ext cx="1990201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noProof="0">
                <a:solidFill>
                  <a:schemeClr val="tx1">
                    <a:alpha val="60000"/>
                  </a:schemeClr>
                </a:solidFill>
              </a:rPr>
              <a:t>3/9/20XX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1148DA12-D7BC-5871-B093-10150F23F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098" r="24429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5A3F54-F5BA-A6AA-500F-DC19AF31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noProof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8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1ACB-BF3C-2C09-E55A-F6A963A5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err="1"/>
              <a:t>Hvilken</a:t>
            </a:r>
            <a:r>
              <a:rPr lang="en-US" sz="4200" dirty="0"/>
              <a:t> </a:t>
            </a:r>
            <a:r>
              <a:rPr lang="en-US" sz="4200" dirty="0" err="1"/>
              <a:t>frelsesvej</a:t>
            </a:r>
            <a:r>
              <a:rPr lang="en-US" sz="4200" dirty="0"/>
              <a:t>?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4FC54238-CA78-3D6A-7265-12438DA82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3464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4D2CC77-7738-BFBB-B610-05F29AF4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noProof="0" smtClean="0"/>
              <a:pPr defTabSz="914400"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EEB1E1-D9FF-943F-D666-B7FB98CC1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ritualer</a:t>
            </a:r>
            <a:r>
              <a:rPr lang="en-US" dirty="0"/>
              <a:t> </a:t>
            </a:r>
            <a:r>
              <a:rPr lang="en-US" dirty="0" err="1"/>
              <a:t>praktiseres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billedet</a:t>
            </a:r>
            <a:r>
              <a:rPr lang="en-US" dirty="0"/>
              <a:t>?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 err="1"/>
              <a:t>Hvilken</a:t>
            </a:r>
            <a:r>
              <a:rPr lang="en-US" dirty="0"/>
              <a:t> </a:t>
            </a:r>
            <a:r>
              <a:rPr lang="en-US" dirty="0" err="1"/>
              <a:t>frelsesvej</a:t>
            </a:r>
            <a:r>
              <a:rPr lang="en-US" dirty="0"/>
              <a:t> er </a:t>
            </a:r>
            <a:r>
              <a:rPr lang="en-US" dirty="0" err="1"/>
              <a:t>illustreret</a:t>
            </a:r>
            <a:r>
              <a:rPr lang="en-US" dirty="0"/>
              <a:t> – </a:t>
            </a:r>
            <a:r>
              <a:rPr lang="en-US" dirty="0" err="1"/>
              <a:t>begrund</a:t>
            </a:r>
            <a:r>
              <a:rPr lang="en-US" dirty="0"/>
              <a:t>?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27A9BD6-4B7C-038E-9873-757645FE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noProof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Præsentationstitel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AC87DC-1AAF-3006-9870-CC502368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4" y="6355080"/>
            <a:ext cx="3414426" cy="304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noProof="0">
                <a:solidFill>
                  <a:schemeClr val="tx1">
                    <a:tint val="75000"/>
                  </a:schemeClr>
                </a:solidFill>
              </a:rPr>
              <a:t>3/9/20XX</a:t>
            </a:r>
          </a:p>
        </p:txBody>
      </p:sp>
    </p:spTree>
    <p:extLst>
      <p:ext uri="{BB962C8B-B14F-4D97-AF65-F5344CB8AC3E}">
        <p14:creationId xmlns:p14="http://schemas.microsoft.com/office/powerpoint/2010/main" val="129876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226A-B0C6-CED7-CBA4-74991404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Bhakti-marga</a:t>
            </a:r>
            <a:endParaRPr lang="da-DK" sz="3200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9B623B76-6CAA-E857-D3DC-4A0543961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075" y="662610"/>
            <a:ext cx="3797932" cy="5430173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0603920-D7A1-CFF2-5851-BC44ABFB7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 3" charset="2"/>
              <a:buChar char=""/>
            </a:pPr>
            <a:r>
              <a:rPr lang="en-US" dirty="0" err="1"/>
              <a:t>Hvilket</a:t>
            </a:r>
            <a:r>
              <a:rPr lang="en-US" dirty="0"/>
              <a:t> ritual </a:t>
            </a:r>
            <a:r>
              <a:rPr lang="en-US" dirty="0" err="1"/>
              <a:t>praktiseres</a:t>
            </a:r>
            <a:r>
              <a:rPr lang="en-US" dirty="0"/>
              <a:t>?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 err="1"/>
              <a:t>Argumenter</a:t>
            </a:r>
            <a:r>
              <a:rPr lang="en-US" dirty="0"/>
              <a:t> for, </a:t>
            </a:r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billedet</a:t>
            </a:r>
            <a:r>
              <a:rPr lang="en-US" dirty="0"/>
              <a:t> </a:t>
            </a:r>
            <a:r>
              <a:rPr lang="en-US" dirty="0" err="1"/>
              <a:t>illustrerer</a:t>
            </a:r>
            <a:r>
              <a:rPr lang="en-US" dirty="0"/>
              <a:t> bhakti-</a:t>
            </a:r>
            <a:r>
              <a:rPr lang="en-US" dirty="0" err="1"/>
              <a:t>marga</a:t>
            </a:r>
            <a:r>
              <a:rPr lang="en-US" dirty="0"/>
              <a:t>.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F14C194-9FB5-3745-1A49-B441FED1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33469F-D316-8AE9-822C-BE3BDE8E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8F7181-CF14-C08D-4581-77A41350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a-DK" noProof="0" smtClean="0"/>
              <a:t>5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96260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98CD63-68D2-F1E8-1773-2D551280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Jnana-</a:t>
            </a:r>
            <a:r>
              <a:rPr lang="en-US" sz="3200" dirty="0" err="1">
                <a:solidFill>
                  <a:srgbClr val="EBEBEB"/>
                </a:solidFill>
              </a:rPr>
              <a:t>marga</a:t>
            </a:r>
            <a:endParaRPr lang="en-US" sz="3200" dirty="0">
              <a:solidFill>
                <a:srgbClr val="EBEBEB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F73230-2D86-A3D3-2EB2-509868F88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 err="1"/>
              <a:t>Hvilket</a:t>
            </a:r>
            <a:r>
              <a:rPr lang="en-US" dirty="0"/>
              <a:t> ritual </a:t>
            </a:r>
            <a:r>
              <a:rPr lang="en-US" dirty="0" err="1"/>
              <a:t>praktiseres</a:t>
            </a:r>
            <a:r>
              <a:rPr lang="en-US" dirty="0"/>
              <a:t>?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 err="1"/>
              <a:t>Argumenter</a:t>
            </a:r>
            <a:r>
              <a:rPr lang="en-US" dirty="0"/>
              <a:t> for, </a:t>
            </a:r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billedet</a:t>
            </a:r>
            <a:r>
              <a:rPr lang="en-US" dirty="0"/>
              <a:t> </a:t>
            </a:r>
            <a:r>
              <a:rPr lang="en-US" dirty="0" err="1"/>
              <a:t>illustrerer</a:t>
            </a:r>
            <a:r>
              <a:rPr lang="en-US" dirty="0"/>
              <a:t> jnana-</a:t>
            </a:r>
            <a:r>
              <a:rPr lang="en-US" dirty="0" err="1"/>
              <a:t>marga</a:t>
            </a:r>
            <a:r>
              <a:rPr lang="en-US" dirty="0"/>
              <a:t>.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639CAB-AC5D-3A83-9D50-F8A8D1B3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noProof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Præsentationstitel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AEA3EC-C2E5-15A4-1D48-ACCBB180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917" y="6355080"/>
            <a:ext cx="1990201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noProof="0">
                <a:solidFill>
                  <a:schemeClr val="tx1">
                    <a:alpha val="60000"/>
                  </a:schemeClr>
                </a:solidFill>
              </a:rPr>
              <a:t>3/9/20XX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7C14E95D-03E6-1D6C-3F61-A8B3657B0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7029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B33D4D-0150-4058-4DC3-4532A1E7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noProof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4AD5E0-2617-2506-1939-AD5A5678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Jnana-</a:t>
            </a:r>
            <a:r>
              <a:rPr lang="en-US" sz="3200" dirty="0" err="1"/>
              <a:t>marga</a:t>
            </a:r>
            <a:endParaRPr lang="en-US" sz="3200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37CE20A2-251E-4B6A-1826-6492B8D53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0711" r="2645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3A7DD2-7692-6B6F-C56F-B627ADE1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noProof="0" smtClean="0"/>
              <a:pPr defTabSz="914400"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BD4E27-68D7-EA90-1BE7-1900C3E25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 err="1"/>
              <a:t>Hvilket</a:t>
            </a:r>
            <a:r>
              <a:rPr lang="en-US" dirty="0"/>
              <a:t> ritual </a:t>
            </a:r>
            <a:r>
              <a:rPr lang="en-US" dirty="0" err="1"/>
              <a:t>praktiseres</a:t>
            </a:r>
            <a:r>
              <a:rPr lang="en-US" dirty="0"/>
              <a:t>?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 err="1"/>
              <a:t>Argumenter</a:t>
            </a:r>
            <a:r>
              <a:rPr lang="en-US" dirty="0"/>
              <a:t> for, </a:t>
            </a:r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billedet</a:t>
            </a:r>
            <a:r>
              <a:rPr lang="en-US" dirty="0"/>
              <a:t> </a:t>
            </a:r>
            <a:r>
              <a:rPr lang="en-US" dirty="0" err="1"/>
              <a:t>illustrerer</a:t>
            </a:r>
            <a:r>
              <a:rPr lang="en-US" dirty="0"/>
              <a:t> jnana-</a:t>
            </a:r>
            <a:r>
              <a:rPr lang="en-US" dirty="0" err="1"/>
              <a:t>marga</a:t>
            </a:r>
            <a:endParaRPr lang="en-US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5791D0-CA2D-6974-65E1-B948A710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noProof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Præsentationstitel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9B7EA59-EA91-9E53-ADAE-9C94C5AE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4" y="6355080"/>
            <a:ext cx="3414426" cy="304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noProof="0">
                <a:solidFill>
                  <a:schemeClr val="tx1">
                    <a:tint val="75000"/>
                  </a:schemeClr>
                </a:solidFill>
              </a:rPr>
              <a:t>3/9/20XX</a:t>
            </a:r>
          </a:p>
        </p:txBody>
      </p:sp>
    </p:spTree>
    <p:extLst>
      <p:ext uri="{BB962C8B-B14F-4D97-AF65-F5344CB8AC3E}">
        <p14:creationId xmlns:p14="http://schemas.microsoft.com/office/powerpoint/2010/main" val="3265782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190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Billeder til illustration af hinduistiske frelsesveje</vt:lpstr>
      <vt:lpstr>Jnana-marga=Erkendelsesvejen til moksha</vt:lpstr>
      <vt:lpstr>Bhakti-marga=Hengivelsesvejen til moksha</vt:lpstr>
      <vt:lpstr>Hvilken frelsesvej?</vt:lpstr>
      <vt:lpstr>Bhakti-marga</vt:lpstr>
      <vt:lpstr>Jnana-marga</vt:lpstr>
      <vt:lpstr>Jnana-marga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Galakse</dc:title>
  <dc:creator>Anne Sofie Svendsen</dc:creator>
  <cp:lastModifiedBy>Anne Sofie Svendsen</cp:lastModifiedBy>
  <cp:revision>2</cp:revision>
  <dcterms:created xsi:type="dcterms:W3CDTF">2023-03-17T11:03:30Z</dcterms:created>
  <dcterms:modified xsi:type="dcterms:W3CDTF">2023-03-17T12:07:12Z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