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68" r:id="rId14"/>
    <p:sldId id="269" r:id="rId15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886" autoAdjust="0"/>
  </p:normalViewPr>
  <p:slideViewPr>
    <p:cSldViewPr>
      <p:cViewPr>
        <p:scale>
          <a:sx n="69" d="100"/>
          <a:sy n="69" d="100"/>
        </p:scale>
        <p:origin x="564" y="6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14-08-2024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14-08-2024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14-08-2024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14-08-2024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14-08-2024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14-08-2024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14-08-2024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14-08-2024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14-08-2024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14-08-2024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14-08-2024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14-08-2024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14-08-2024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Det økonomiske kredsløb &amp; BNP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010D75-F270-3309-8C9E-F692655BB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Pause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989B2C6B-C16C-2A74-48B9-B5AEA4328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5 minutter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5816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EF97E3-3F61-44BE-924A-ABC4B7CB8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BNP i markedspriser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4BB7E73-31EA-484D-BDEC-1E3969763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BNP = et lands </a:t>
            </a:r>
            <a:r>
              <a:rPr lang="da-DK" b="0" i="1" dirty="0">
                <a:solidFill>
                  <a:srgbClr val="333333"/>
                </a:solidFill>
                <a:effectLst/>
                <a:latin typeface="+mj-lt"/>
              </a:rPr>
              <a:t>samlede erhvervsmæssige </a:t>
            </a:r>
            <a:r>
              <a:rPr lang="da-DK" b="0" i="1" u="none" strike="noStrike" dirty="0">
                <a:solidFill>
                  <a:srgbClr val="333333"/>
                </a:solidFill>
                <a:effectLst/>
                <a:latin typeface="+mj-lt"/>
              </a:rPr>
              <a:t>produktion</a:t>
            </a:r>
            <a:r>
              <a:rPr lang="da-DK" b="0" i="1" dirty="0">
                <a:solidFill>
                  <a:srgbClr val="333333"/>
                </a:solidFill>
                <a:effectLst/>
                <a:latin typeface="+mj-lt"/>
              </a:rPr>
              <a:t> af varer og tjenesteydelser i et år</a:t>
            </a: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. </a:t>
            </a:r>
          </a:p>
          <a:p>
            <a:r>
              <a:rPr lang="da-DK" dirty="0">
                <a:solidFill>
                  <a:srgbClr val="333333"/>
                </a:solidFill>
                <a:latin typeface="+mj-lt"/>
              </a:rPr>
              <a:t>Opgjort i markeds</a:t>
            </a:r>
            <a:r>
              <a:rPr lang="da-DK" b="1" u="sng" dirty="0">
                <a:solidFill>
                  <a:srgbClr val="333333"/>
                </a:solidFill>
                <a:latin typeface="+mj-lt"/>
              </a:rPr>
              <a:t>priser</a:t>
            </a:r>
            <a:r>
              <a:rPr lang="da-DK" dirty="0">
                <a:solidFill>
                  <a:srgbClr val="333333"/>
                </a:solidFill>
                <a:latin typeface="+mj-lt"/>
              </a:rPr>
              <a:t>. Det vil sige samlede produktionsværdi</a:t>
            </a:r>
          </a:p>
          <a:p>
            <a:pPr lvl="1"/>
            <a:r>
              <a:rPr lang="da-DK" dirty="0">
                <a:solidFill>
                  <a:srgbClr val="333333"/>
                </a:solidFill>
                <a:latin typeface="+mj-lt"/>
              </a:rPr>
              <a:t> + moms og afgifter</a:t>
            </a:r>
          </a:p>
          <a:p>
            <a:pPr lvl="1"/>
            <a:r>
              <a:rPr lang="da-DK" dirty="0">
                <a:solidFill>
                  <a:srgbClr val="333333"/>
                </a:solidFill>
                <a:latin typeface="+mj-lt"/>
              </a:rPr>
              <a:t>- Tilskud i produktionen</a:t>
            </a:r>
          </a:p>
          <a:p>
            <a:pPr lvl="1"/>
            <a:endParaRPr lang="da-DK" dirty="0">
              <a:solidFill>
                <a:srgbClr val="333333"/>
              </a:solidFill>
              <a:latin typeface="+mj-lt"/>
            </a:endParaRPr>
          </a:p>
          <a:p>
            <a:r>
              <a:rPr lang="da-DK" dirty="0">
                <a:solidFill>
                  <a:srgbClr val="333333"/>
                </a:solidFill>
                <a:latin typeface="+mj-lt"/>
              </a:rPr>
              <a:t>Pris * Mængde = Værdi (BNP)</a:t>
            </a:r>
          </a:p>
          <a:p>
            <a:pPr lvl="1"/>
            <a:endParaRPr lang="da-DK" dirty="0">
              <a:solidFill>
                <a:srgbClr val="333333"/>
              </a:solidFill>
              <a:latin typeface="+mj-lt"/>
            </a:endParaRPr>
          </a:p>
          <a:p>
            <a:r>
              <a:rPr lang="da-DK" dirty="0">
                <a:solidFill>
                  <a:srgbClr val="333333"/>
                </a:solidFill>
                <a:latin typeface="+mj-lt"/>
              </a:rPr>
              <a:t>Der er altså to faktorer der kan få vores BNP til at stige:</a:t>
            </a:r>
          </a:p>
          <a:p>
            <a:pPr lvl="1"/>
            <a:r>
              <a:rPr lang="da-DK" dirty="0">
                <a:solidFill>
                  <a:srgbClr val="333333"/>
                </a:solidFill>
                <a:latin typeface="+mj-lt"/>
              </a:rPr>
              <a:t>Stigning i produktion (Mængde)</a:t>
            </a:r>
          </a:p>
          <a:p>
            <a:pPr lvl="1"/>
            <a:r>
              <a:rPr lang="da-DK" dirty="0">
                <a:solidFill>
                  <a:srgbClr val="333333"/>
                </a:solidFill>
                <a:latin typeface="+mj-lt"/>
              </a:rPr>
              <a:t>Stigning i priser</a:t>
            </a:r>
          </a:p>
          <a:p>
            <a:endParaRPr lang="da-DK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9240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476A71-AF49-4DD6-9EA9-C54CEB60A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Løbende (Årets) og faste priser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B7B5241-0197-472F-9E73-78893A81AD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a-DK" dirty="0"/>
              <a:t>Løbende Priser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E6B297A7-798D-4FBE-AFE3-057F50C7E0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BNP opgjort i </a:t>
            </a:r>
            <a:r>
              <a:rPr lang="da-DK" b="0" i="1" dirty="0">
                <a:solidFill>
                  <a:srgbClr val="333333"/>
                </a:solidFill>
                <a:effectLst/>
                <a:latin typeface="+mj-lt"/>
              </a:rPr>
              <a:t>årets </a:t>
            </a: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priser angiver værdien af et givet års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+mj-lt"/>
              </a:rPr>
              <a:t>BNP</a:t>
            </a: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 udtrykt i netop dette års priser. Ændringer i BNP over tid udtrykker således både ændringer i mængder og priser.</a:t>
            </a:r>
            <a:endParaRPr lang="da-DK" dirty="0">
              <a:latin typeface="+mj-lt"/>
            </a:endParaRPr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3A4CECD3-A1BF-4FCD-9FE7-636ED5F07A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da-DK" dirty="0"/>
              <a:t>Faste priser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17BB5323-1D35-4D4E-AB3E-4BDE5B592A5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BNP opgjort i </a:t>
            </a:r>
            <a:r>
              <a:rPr lang="da-DK" b="0" i="1" dirty="0">
                <a:solidFill>
                  <a:srgbClr val="333333"/>
                </a:solidFill>
                <a:effectLst/>
                <a:latin typeface="+mj-lt"/>
              </a:rPr>
              <a:t>faste </a:t>
            </a:r>
            <a:r>
              <a:rPr lang="da-DK" b="0" i="0" dirty="0">
                <a:solidFill>
                  <a:srgbClr val="333333"/>
                </a:solidFill>
                <a:effectLst/>
                <a:latin typeface="+mj-lt"/>
              </a:rPr>
              <a:t>priser udtrykker kun mængdeændringer, da eventuelle prisændringer er 'siet fra'. Man har her beregnet BNP med et givet års priser anvendt på alle de betragtede år.</a:t>
            </a:r>
            <a:endParaRPr lang="da-DK" dirty="0">
              <a:latin typeface="+mj-lt"/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AD8BDDDD-7E25-4CE6-9A69-A887F73EB384}"/>
              </a:ext>
            </a:extLst>
          </p:cNvPr>
          <p:cNvSpPr txBox="1"/>
          <p:nvPr/>
        </p:nvSpPr>
        <p:spPr>
          <a:xfrm>
            <a:off x="1413892" y="5301208"/>
            <a:ext cx="10153128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1000 kroners spørgsmålet: Når vi skal undersøge væksten i BNP, hvilken af de to opgørelser er så bedst, og hvorfor?</a:t>
            </a:r>
          </a:p>
        </p:txBody>
      </p:sp>
    </p:spTree>
    <p:extLst>
      <p:ext uri="{BB962C8B-B14F-4D97-AF65-F5344CB8AC3E}">
        <p14:creationId xmlns:p14="http://schemas.microsoft.com/office/powerpoint/2010/main" val="374555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6628D5B5-CD1D-50E2-02C3-ECB72804E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Hvordan vælger vi de rigtige?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D092C9C3-76A4-7AA1-9FE4-635756B720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a-DK" dirty="0"/>
              <a:t>Statistiskbanken</a:t>
            </a:r>
          </a:p>
        </p:txBody>
      </p:sp>
      <p:pic>
        <p:nvPicPr>
          <p:cNvPr id="14" name="Pladsholder til indhold 13" descr="Et billede, der indeholder tekst, linje/række, Font/skrifttype, nummer/tal&#10;&#10;Automatisk genereret beskrivelse">
            <a:extLst>
              <a:ext uri="{FF2B5EF4-FFF2-40B4-BE49-F238E27FC236}">
                <a16:creationId xmlns:a16="http://schemas.microsoft.com/office/drawing/2014/main" id="{C7ED79CC-9BF1-6FB5-0A06-2179C578FFB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56" y="2564904"/>
            <a:ext cx="7665196" cy="1541514"/>
          </a:xfrm>
        </p:spPr>
      </p:pic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1A271BA7-524A-9040-0DDB-960547D5C1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45777" y="4478314"/>
            <a:ext cx="4709160" cy="838201"/>
          </a:xfrm>
        </p:spPr>
        <p:txBody>
          <a:bodyPr/>
          <a:lstStyle/>
          <a:p>
            <a:pPr algn="ctr"/>
            <a:r>
              <a:rPr lang="da-DK" dirty="0"/>
              <a:t>IMF</a:t>
            </a:r>
          </a:p>
        </p:txBody>
      </p:sp>
      <p:pic>
        <p:nvPicPr>
          <p:cNvPr id="16" name="Pladsholder til indhold 15" descr="Et billede, der indeholder tekst, Font/skrifttype, linje/række, nummer/tal&#10;&#10;Automatisk genereret beskrivelse">
            <a:extLst>
              <a:ext uri="{FF2B5EF4-FFF2-40B4-BE49-F238E27FC236}">
                <a16:creationId xmlns:a16="http://schemas.microsoft.com/office/drawing/2014/main" id="{4D91FF1A-5907-72F2-CC3F-83CC5C065ACA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460" y="5316515"/>
            <a:ext cx="5547795" cy="1266847"/>
          </a:xfrm>
        </p:spPr>
      </p:pic>
    </p:spTree>
    <p:extLst>
      <p:ext uri="{BB962C8B-B14F-4D97-AF65-F5344CB8AC3E}">
        <p14:creationId xmlns:p14="http://schemas.microsoft.com/office/powerpoint/2010/main" val="206561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76F56555-409C-7115-CC29-CF7558A57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OPgave</a:t>
            </a:r>
            <a:endParaRPr lang="da-DK" dirty="0"/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A190A1C5-6EF7-EBE9-6F51-E09AF2E76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Findes på modulet</a:t>
            </a:r>
          </a:p>
        </p:txBody>
      </p:sp>
    </p:spTree>
    <p:extLst>
      <p:ext uri="{BB962C8B-B14F-4D97-AF65-F5344CB8AC3E}">
        <p14:creationId xmlns:p14="http://schemas.microsoft.com/office/powerpoint/2010/main" val="45730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92563E-A29F-E8FE-CF4D-68BA3DEB3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3A2AE1-1C13-15A6-A245-5DCADBE57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De samfundsøkonomiske mål</a:t>
            </a:r>
          </a:p>
          <a:p>
            <a:r>
              <a:rPr lang="da-DK" dirty="0"/>
              <a:t>2) Det økonomiske kredsløb</a:t>
            </a:r>
          </a:p>
          <a:p>
            <a:r>
              <a:rPr lang="da-DK" dirty="0"/>
              <a:t>3) BNP – en dybere forståelse</a:t>
            </a:r>
          </a:p>
          <a:p>
            <a:r>
              <a:rPr lang="da-DK" dirty="0"/>
              <a:t>4) Forklar lige </a:t>
            </a:r>
            <a:r>
              <a:rPr lang="da-DK" dirty="0">
                <a:sym typeface="Wingdings" panose="05000000000000000000" pitchFamily="2" charset="2"/>
              </a:rPr>
              <a:t></a:t>
            </a:r>
          </a:p>
          <a:p>
            <a:r>
              <a:rPr lang="da-DK" dirty="0">
                <a:sym typeface="Wingdings" panose="05000000000000000000" pitchFamily="2" charset="2"/>
              </a:rPr>
              <a:t>5) Pause</a:t>
            </a:r>
          </a:p>
          <a:p>
            <a:r>
              <a:rPr lang="da-DK" dirty="0">
                <a:sym typeface="Wingdings" panose="05000000000000000000" pitchFamily="2" charset="2"/>
              </a:rPr>
              <a:t>6) Løbende og faste priser</a:t>
            </a:r>
          </a:p>
          <a:p>
            <a:r>
              <a:rPr lang="da-DK" dirty="0">
                <a:sym typeface="Wingdings" panose="05000000000000000000" pitchFamily="2" charset="2"/>
              </a:rPr>
              <a:t>7) Opgave</a:t>
            </a:r>
          </a:p>
          <a:p>
            <a:r>
              <a:rPr lang="da-DK" dirty="0">
                <a:sym typeface="Wingdings" panose="05000000000000000000" pitchFamily="2" charset="2"/>
              </a:rPr>
              <a:t>8) Opsamling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20876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970D7C-BDB1-9EB6-1AD9-051405EBB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faglige pointer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B667E21-92DB-1298-58D5-8710560AE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Få et overblik over hvordan BNP opgøres når vi går gennem produktionskæden</a:t>
            </a:r>
          </a:p>
          <a:p>
            <a:r>
              <a:rPr lang="da-DK" dirty="0"/>
              <a:t>Hvad er problemet ved at anvende BNP som mål for vækst og velstand.</a:t>
            </a:r>
          </a:p>
          <a:p>
            <a:r>
              <a:rPr lang="da-DK" dirty="0"/>
              <a:t>Vi skal være opmærksomme på om BNP er opgjort i løbende eller faste priser – og kan forskellen på de to.</a:t>
            </a:r>
          </a:p>
          <a:p>
            <a:r>
              <a:rPr lang="da-DK" dirty="0"/>
              <a:t>Hvordan har Corona påvirket forskellige landes økonomi?</a:t>
            </a:r>
          </a:p>
        </p:txBody>
      </p:sp>
    </p:spTree>
    <p:extLst>
      <p:ext uri="{BB962C8B-B14F-4D97-AF65-F5344CB8AC3E}">
        <p14:creationId xmlns:p14="http://schemas.microsoft.com/office/powerpoint/2010/main" val="197551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608D31-7AC3-7D96-ACFD-994CE5966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 samfundsøkonomiske 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2F68762-86F2-5504-7C21-6409BDCB4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Fuld beskæftigelse</a:t>
            </a:r>
          </a:p>
          <a:p>
            <a:r>
              <a:rPr lang="da-DK" dirty="0"/>
              <a:t>Ligevægt på betalingsbalancen</a:t>
            </a:r>
          </a:p>
          <a:p>
            <a:r>
              <a:rPr lang="da-DK" dirty="0"/>
              <a:t>Økonomisk vækst</a:t>
            </a:r>
          </a:p>
          <a:p>
            <a:r>
              <a:rPr lang="da-DK" dirty="0"/>
              <a:t>Stabile priser</a:t>
            </a:r>
          </a:p>
          <a:p>
            <a:r>
              <a:rPr lang="da-DK" dirty="0"/>
              <a:t>Udligning af sociale forskelle</a:t>
            </a:r>
          </a:p>
          <a:p>
            <a:r>
              <a:rPr lang="da-DK" dirty="0"/>
              <a:t>Hensyn til miljøet</a:t>
            </a:r>
          </a:p>
          <a:p>
            <a:r>
              <a:rPr lang="da-DK" dirty="0"/>
              <a:t>Balance på statens budgetsaldo (fremgår ikke af bogen)</a:t>
            </a:r>
          </a:p>
          <a:p>
            <a:r>
              <a:rPr lang="da-DK" dirty="0"/>
              <a:t>Målkonflikt????</a:t>
            </a:r>
          </a:p>
        </p:txBody>
      </p:sp>
    </p:spTree>
    <p:extLst>
      <p:ext uri="{BB962C8B-B14F-4D97-AF65-F5344CB8AC3E}">
        <p14:creationId xmlns:p14="http://schemas.microsoft.com/office/powerpoint/2010/main" val="309009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4CEA5-6E12-117B-A32C-AA86B6599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Det økonomiske kredsløb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EFE5988-50FD-37E2-C5E9-057CFF29D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Hvem vil tegne det?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6277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Eksemplet fra bogen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788" y="1620625"/>
            <a:ext cx="4830686" cy="3526658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6340" y="1631814"/>
            <a:ext cx="5710751" cy="3515469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4052" y="5147283"/>
            <a:ext cx="6203406" cy="1695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85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Enhver produktion skaber en indkomst af samme størrelse!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5780" y="1988840"/>
            <a:ext cx="6953250" cy="4324350"/>
          </a:xfrm>
          <a:prstGeom prst="rect">
            <a:avLst/>
          </a:prstGeom>
        </p:spPr>
      </p:pic>
      <p:sp>
        <p:nvSpPr>
          <p:cNvPr id="5" name="Tekstfelt 4"/>
          <p:cNvSpPr txBox="1"/>
          <p:nvPr/>
        </p:nvSpPr>
        <p:spPr>
          <a:xfrm>
            <a:off x="7678588" y="1916832"/>
            <a:ext cx="4104456" cy="488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300" dirty="0"/>
              <a:t>Afskrivninger jo reelt set en </a:t>
            </a:r>
            <a:r>
              <a:rPr lang="da-DK" sz="2300" b="1" dirty="0"/>
              <a:t>omkostning, </a:t>
            </a:r>
            <a:r>
              <a:rPr lang="da-DK" sz="2300" dirty="0"/>
              <a:t>men ender som </a:t>
            </a:r>
            <a:r>
              <a:rPr lang="da-DK" sz="2300" b="1" dirty="0"/>
              <a:t>indkomst</a:t>
            </a:r>
            <a:r>
              <a:rPr lang="da-DK" sz="2300" dirty="0"/>
              <a:t> til den producent der leverer produktionsmaskiner til virksomheden.</a:t>
            </a:r>
          </a:p>
          <a:p>
            <a:pPr>
              <a:lnSpc>
                <a:spcPct val="90000"/>
              </a:lnSpc>
            </a:pPr>
            <a:endParaRPr lang="da-DK" sz="2300" dirty="0"/>
          </a:p>
          <a:p>
            <a:pPr>
              <a:lnSpc>
                <a:spcPct val="90000"/>
              </a:lnSpc>
            </a:pPr>
            <a:r>
              <a:rPr lang="da-DK" sz="2300" dirty="0"/>
              <a:t>Som det fremgår vil BVT således både måle landets indkomst og samtidig også være et mål for landets produktion.</a:t>
            </a:r>
          </a:p>
          <a:p>
            <a:pPr>
              <a:lnSpc>
                <a:spcPct val="90000"/>
              </a:lnSpc>
            </a:pPr>
            <a:endParaRPr lang="da-DK" sz="2300" dirty="0"/>
          </a:p>
          <a:p>
            <a:pPr>
              <a:lnSpc>
                <a:spcPct val="90000"/>
              </a:lnSpc>
            </a:pPr>
            <a:r>
              <a:rPr lang="da-DK" sz="2300" dirty="0"/>
              <a:t>Produktion = Indkomst </a:t>
            </a:r>
            <a:r>
              <a:rPr lang="da-DK" sz="2300" dirty="0">
                <a:sym typeface="Wingdings" panose="05000000000000000000" pitchFamily="2" charset="2"/>
              </a:rPr>
              <a:t></a:t>
            </a:r>
            <a:endParaRPr lang="da-DK" sz="2300" dirty="0"/>
          </a:p>
          <a:p>
            <a:pPr>
              <a:lnSpc>
                <a:spcPct val="90000"/>
              </a:lnSpc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04394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Hvad regnes med i BNP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BNP kan defineres som: Et lands samlede erhvervsmæssige produktion af varer og tjenesteydelser i et år.</a:t>
            </a:r>
          </a:p>
          <a:p>
            <a:r>
              <a:rPr lang="da-DK" dirty="0"/>
              <a:t>Hjemmeproduktion og sort arbejde medregnes </a:t>
            </a:r>
            <a:r>
              <a:rPr lang="da-DK" b="1" u="sng" dirty="0"/>
              <a:t>ikke</a:t>
            </a:r>
            <a:endParaRPr lang="da-DK" dirty="0"/>
          </a:p>
          <a:p>
            <a:r>
              <a:rPr lang="da-DK" dirty="0"/>
              <a:t>Nye regler: Prostitution og narkotikasalg regnes nu med i BNP efter fælles EU regler. </a:t>
            </a:r>
          </a:p>
          <a:p>
            <a:endParaRPr lang="da-DK" dirty="0"/>
          </a:p>
          <a:p>
            <a:pPr marL="45720" indent="0">
              <a:buNone/>
            </a:pP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da-DK" dirty="0"/>
              <a:t>BNP som velstandsmåler</a:t>
            </a:r>
          </a:p>
          <a:p>
            <a:r>
              <a:rPr lang="da-DK" dirty="0"/>
              <a:t>BNP. Pr. indbygger</a:t>
            </a:r>
          </a:p>
          <a:p>
            <a:r>
              <a:rPr lang="da-DK" dirty="0"/>
              <a:t>Krig, forurening, fordeling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5492081" y="5445224"/>
          <a:ext cx="6696744" cy="1169289"/>
        </p:xfrm>
        <a:graphic>
          <a:graphicData uri="http://schemas.openxmlformats.org/drawingml/2006/table">
            <a:tbl>
              <a:tblPr/>
              <a:tblGrid>
                <a:gridCol w="3348372">
                  <a:extLst>
                    <a:ext uri="{9D8B030D-6E8A-4147-A177-3AD203B41FA5}">
                      <a16:colId xmlns:a16="http://schemas.microsoft.com/office/drawing/2014/main" val="1654104438"/>
                    </a:ext>
                  </a:extLst>
                </a:gridCol>
                <a:gridCol w="3348372">
                  <a:extLst>
                    <a:ext uri="{9D8B030D-6E8A-4147-A177-3AD203B41FA5}">
                      <a16:colId xmlns:a16="http://schemas.microsoft.com/office/drawing/2014/main" val="292881460"/>
                    </a:ext>
                  </a:extLst>
                </a:gridCol>
              </a:tblGrid>
              <a:tr h="389763">
                <a:tc>
                  <a:txBody>
                    <a:bodyPr/>
                    <a:lstStyle/>
                    <a:p>
                      <a:pPr algn="l" fontAlgn="t"/>
                      <a:r>
                        <a:rPr lang="da-DK" dirty="0">
                          <a:effectLst/>
                        </a:rPr>
                        <a:t>Økonomisk opsving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968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dirty="0">
                          <a:effectLst/>
                        </a:rPr>
                        <a:t>Vækst i BNP på over 2 pct.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93071"/>
                  </a:ext>
                </a:extLst>
              </a:tr>
              <a:tr h="389763">
                <a:tc>
                  <a:txBody>
                    <a:bodyPr/>
                    <a:lstStyle/>
                    <a:p>
                      <a:pPr algn="l" fontAlgn="t"/>
                      <a:r>
                        <a:rPr lang="da-DK" dirty="0">
                          <a:effectLst/>
                        </a:rPr>
                        <a:t>Stabil økonomisk udvikling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968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>
                          <a:effectLst/>
                        </a:rPr>
                        <a:t>Vækst i BNP på 1-2 pct.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126642"/>
                  </a:ext>
                </a:extLst>
              </a:tr>
              <a:tr h="389763">
                <a:tc>
                  <a:txBody>
                    <a:bodyPr/>
                    <a:lstStyle/>
                    <a:p>
                      <a:pPr algn="l" fontAlgn="t"/>
                      <a:r>
                        <a:rPr lang="da-DK">
                          <a:effectLst/>
                        </a:rPr>
                        <a:t>Økonomisk krise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968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dirty="0">
                          <a:effectLst/>
                        </a:rPr>
                        <a:t>Vækst i BNP på under 1 pct.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019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14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Det irske mirakel 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Forklar lige den!</a:t>
            </a:r>
          </a:p>
          <a:p>
            <a:endParaRPr lang="da-DK" dirty="0"/>
          </a:p>
          <a:p>
            <a:r>
              <a:rPr lang="da-DK" dirty="0"/>
              <a:t>Find data (IMF) for Irlands årlige procentuelle vækst i BNP i perioden 2010-2020.</a:t>
            </a:r>
          </a:p>
          <a:p>
            <a:endParaRPr lang="da-DK" dirty="0"/>
          </a:p>
          <a:p>
            <a:r>
              <a:rPr lang="da-DK" dirty="0"/>
              <a:t>Undersøg hvad der kan være forklaringen.</a:t>
            </a:r>
          </a:p>
        </p:txBody>
      </p:sp>
      <p:pic>
        <p:nvPicPr>
          <p:cNvPr id="5" name="Picture 2" descr="Definition af leprechauns: Synonymer, antonymer og udtal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050" y="1828800"/>
            <a:ext cx="43434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119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31</TotalTime>
  <Words>502</Words>
  <Application>Microsoft Office PowerPoint</Application>
  <PresentationFormat>Brugerdefineret</PresentationFormat>
  <Paragraphs>78</Paragraphs>
  <Slides>14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</vt:lpstr>
      <vt:lpstr>Præsentation med verden 16x9</vt:lpstr>
      <vt:lpstr>Det økonomiske kredsløb &amp; BNP</vt:lpstr>
      <vt:lpstr>Dagens program</vt:lpstr>
      <vt:lpstr>Dagens faglige pointer</vt:lpstr>
      <vt:lpstr>De samfundsøkonomiske mål</vt:lpstr>
      <vt:lpstr>Det økonomiske kredsløb</vt:lpstr>
      <vt:lpstr>Eksemplet fra bogen</vt:lpstr>
      <vt:lpstr>Enhver produktion skaber en indkomst af samme størrelse!</vt:lpstr>
      <vt:lpstr>Hvad regnes med i BNP</vt:lpstr>
      <vt:lpstr>Det irske mirakel </vt:lpstr>
      <vt:lpstr>Pause</vt:lpstr>
      <vt:lpstr>BNP i markedspriser</vt:lpstr>
      <vt:lpstr>Løbende (Årets) og faste priser</vt:lpstr>
      <vt:lpstr>Hvordan vælger vi de rigtige?</vt:lpstr>
      <vt:lpstr>OPgave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2024-08-14T08:05:00Z</dcterms:created>
  <dcterms:modified xsi:type="dcterms:W3CDTF">2024-08-14T08:36:45Z</dcterms:modified>
</cp:coreProperties>
</file>