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nart Nelting Keller (LNKE - Underviser - VE - AK)" userId="0f8b2343-f0d9-4667-9071-fe4d1167a82f" providerId="ADAL" clId="{0FF06B16-CED3-4A77-945F-34D96B3519E5}"/>
    <pc:docChg chg="undo redo custSel delSld modSld">
      <pc:chgData name="Lennart Nelting Keller (LNKE - Underviser - VE - AK)" userId="0f8b2343-f0d9-4667-9071-fe4d1167a82f" providerId="ADAL" clId="{0FF06B16-CED3-4A77-945F-34D96B3519E5}" dt="2024-08-16T07:07:26.193" v="31" actId="20577"/>
      <pc:docMkLst>
        <pc:docMk/>
      </pc:docMkLst>
      <pc:sldChg chg="modSp mod">
        <pc:chgData name="Lennart Nelting Keller (LNKE - Underviser - VE - AK)" userId="0f8b2343-f0d9-4667-9071-fe4d1167a82f" providerId="ADAL" clId="{0FF06B16-CED3-4A77-945F-34D96B3519E5}" dt="2024-08-16T07:06:12.946" v="18" actId="20577"/>
        <pc:sldMkLst>
          <pc:docMk/>
          <pc:sldMk cId="28748135" sldId="257"/>
        </pc:sldMkLst>
        <pc:spChg chg="mod">
          <ac:chgData name="Lennart Nelting Keller (LNKE - Underviser - VE - AK)" userId="0f8b2343-f0d9-4667-9071-fe4d1167a82f" providerId="ADAL" clId="{0FF06B16-CED3-4A77-945F-34D96B3519E5}" dt="2024-08-16T07:06:12.946" v="18" actId="20577"/>
          <ac:spMkLst>
            <pc:docMk/>
            <pc:sldMk cId="28748135" sldId="257"/>
            <ac:spMk id="5" creationId="{00000000-0000-0000-0000-000000000000}"/>
          </ac:spMkLst>
        </pc:spChg>
        <pc:spChg chg="mod">
          <ac:chgData name="Lennart Nelting Keller (LNKE - Underviser - VE - AK)" userId="0f8b2343-f0d9-4667-9071-fe4d1167a82f" providerId="ADAL" clId="{0FF06B16-CED3-4A77-945F-34D96B3519E5}" dt="2024-08-16T07:05:54.469" v="14" actId="1076"/>
          <ac:spMkLst>
            <pc:docMk/>
            <pc:sldMk cId="28748135" sldId="257"/>
            <ac:spMk id="10" creationId="{00000000-0000-0000-0000-000000000000}"/>
          </ac:spMkLst>
        </pc:spChg>
      </pc:sldChg>
      <pc:sldChg chg="modSp mod">
        <pc:chgData name="Lennart Nelting Keller (LNKE - Underviser - VE - AK)" userId="0f8b2343-f0d9-4667-9071-fe4d1167a82f" providerId="ADAL" clId="{0FF06B16-CED3-4A77-945F-34D96B3519E5}" dt="2024-08-16T07:05:57.028" v="16" actId="20577"/>
        <pc:sldMkLst>
          <pc:docMk/>
          <pc:sldMk cId="302201625" sldId="258"/>
        </pc:sldMkLst>
        <pc:spChg chg="mod">
          <ac:chgData name="Lennart Nelting Keller (LNKE - Underviser - VE - AK)" userId="0f8b2343-f0d9-4667-9071-fe4d1167a82f" providerId="ADAL" clId="{0FF06B16-CED3-4A77-945F-34D96B3519E5}" dt="2024-08-16T07:05:57.028" v="16" actId="20577"/>
          <ac:spMkLst>
            <pc:docMk/>
            <pc:sldMk cId="302201625" sldId="258"/>
            <ac:spMk id="10" creationId="{00000000-0000-0000-0000-000000000000}"/>
          </ac:spMkLst>
        </pc:spChg>
      </pc:sldChg>
      <pc:sldChg chg="modSp mod">
        <pc:chgData name="Lennart Nelting Keller (LNKE - Underviser - VE - AK)" userId="0f8b2343-f0d9-4667-9071-fe4d1167a82f" providerId="ADAL" clId="{0FF06B16-CED3-4A77-945F-34D96B3519E5}" dt="2024-08-16T07:07:26.193" v="31" actId="20577"/>
        <pc:sldMkLst>
          <pc:docMk/>
          <pc:sldMk cId="361471117" sldId="261"/>
        </pc:sldMkLst>
        <pc:spChg chg="mod">
          <ac:chgData name="Lennart Nelting Keller (LNKE - Underviser - VE - AK)" userId="0f8b2343-f0d9-4667-9071-fe4d1167a82f" providerId="ADAL" clId="{0FF06B16-CED3-4A77-945F-34D96B3519E5}" dt="2024-08-16T07:07:15.631" v="30" actId="20577"/>
          <ac:spMkLst>
            <pc:docMk/>
            <pc:sldMk cId="361471117" sldId="261"/>
            <ac:spMk id="12" creationId="{00000000-0000-0000-0000-000000000000}"/>
          </ac:spMkLst>
        </pc:spChg>
        <pc:spChg chg="mod">
          <ac:chgData name="Lennart Nelting Keller (LNKE - Underviser - VE - AK)" userId="0f8b2343-f0d9-4667-9071-fe4d1167a82f" providerId="ADAL" clId="{0FF06B16-CED3-4A77-945F-34D96B3519E5}" dt="2024-08-16T07:07:26.193" v="31" actId="20577"/>
          <ac:spMkLst>
            <pc:docMk/>
            <pc:sldMk cId="361471117" sldId="261"/>
            <ac:spMk id="20" creationId="{00000000-0000-0000-0000-000000000000}"/>
          </ac:spMkLst>
        </pc:spChg>
      </pc:sldChg>
      <pc:sldChg chg="delSp del mod">
        <pc:chgData name="Lennart Nelting Keller (LNKE - Underviser - VE - AK)" userId="0f8b2343-f0d9-4667-9071-fe4d1167a82f" providerId="ADAL" clId="{0FF06B16-CED3-4A77-945F-34D96B3519E5}" dt="2024-08-16T06:26:38.751" v="2" actId="47"/>
        <pc:sldMkLst>
          <pc:docMk/>
          <pc:sldMk cId="1225202326" sldId="264"/>
        </pc:sldMkLst>
        <pc:spChg chg="del">
          <ac:chgData name="Lennart Nelting Keller (LNKE - Underviser - VE - AK)" userId="0f8b2343-f0d9-4667-9071-fe4d1167a82f" providerId="ADAL" clId="{0FF06B16-CED3-4A77-945F-34D96B3519E5}" dt="2024-08-16T06:26:37.290" v="1"/>
          <ac:spMkLst>
            <pc:docMk/>
            <pc:sldMk cId="1225202326" sldId="264"/>
            <ac:spMk id="6" creationId="{02CC78F0-8A32-A3DC-C4EB-60E97799B0A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758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75520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2810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229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4177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4540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186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757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20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48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7827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5A0F2-654D-4647-86AB-EB1B00907A0E}" type="datetimeFigureOut">
              <a:rPr lang="da-DK" smtClean="0"/>
              <a:t>16-08-2024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7A98F-5DD6-4CE4-AA0D-B6149888B90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877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slide" Target="slide8.xml"/><Relationship Id="rId3" Type="http://schemas.openxmlformats.org/officeDocument/2006/relationships/image" Target="../media/image3.png"/><Relationship Id="rId7" Type="http://schemas.openxmlformats.org/officeDocument/2006/relationships/slide" Target="slide3.xml"/><Relationship Id="rId12" Type="http://schemas.openxmlformats.org/officeDocument/2006/relationships/image" Target="../media/image7.png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11" Type="http://schemas.openxmlformats.org/officeDocument/2006/relationships/slide" Target="slide7.xml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slide" Target="slide4.xml"/><Relationship Id="rId9" Type="http://schemas.openxmlformats.org/officeDocument/2006/relationships/slide" Target="slide5.xml"/><Relationship Id="rId1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8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Uncle Sam Says via Meme Generator | Classroom memes, Teaching memes,  Teacher me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46" y="683628"/>
            <a:ext cx="4154170" cy="5728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Quotes about Economic Policy (102 quotes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262" y="683628"/>
            <a:ext cx="5202227" cy="2663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felt 1"/>
          <p:cNvSpPr txBox="1"/>
          <p:nvPr/>
        </p:nvSpPr>
        <p:spPr>
          <a:xfrm>
            <a:off x="6086764" y="4165600"/>
            <a:ext cx="52462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Læringsmål i dag: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Kunne opstille forsyningsbalancen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Kunne forklare hvad de fem punkter i forsyningsbalancen dækker over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Kunne finde data for den danske forsyningsbalance</a:t>
            </a:r>
          </a:p>
        </p:txBody>
      </p:sp>
    </p:spTree>
    <p:extLst>
      <p:ext uri="{BB962C8B-B14F-4D97-AF65-F5344CB8AC3E}">
        <p14:creationId xmlns:p14="http://schemas.microsoft.com/office/powerpoint/2010/main" val="83592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uploads letter i letter i PNG14 - Png Press - Transparent png free download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203" y="2353805"/>
            <a:ext cx="1673755" cy="1673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Billede 1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9923" y="2519803"/>
            <a:ext cx="2737425" cy="1212783"/>
          </a:xfrm>
          <a:prstGeom prst="rect">
            <a:avLst/>
          </a:prstGeom>
        </p:spPr>
      </p:pic>
      <p:pic>
        <p:nvPicPr>
          <p:cNvPr id="2056" name="Picture 8" descr="M - Wiktionary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43" y="2592827"/>
            <a:ext cx="898684" cy="128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 - Wiktionary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9302" y="2568987"/>
            <a:ext cx="803670" cy="1305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X - Wiktionary">
            <a:hlinkClick r:id="rId11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3649" y="2592827"/>
            <a:ext cx="880718" cy="135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us 2"/>
          <p:cNvSpPr/>
          <p:nvPr/>
        </p:nvSpPr>
        <p:spPr>
          <a:xfrm>
            <a:off x="1115076" y="2756998"/>
            <a:ext cx="752798" cy="738391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" name="Lig med 3">
            <a:hlinkClick r:id="rId13" action="ppaction://hlinksldjump"/>
          </p:cNvPr>
          <p:cNvSpPr/>
          <p:nvPr/>
        </p:nvSpPr>
        <p:spPr>
          <a:xfrm>
            <a:off x="4360758" y="2601617"/>
            <a:ext cx="1578544" cy="1049154"/>
          </a:xfrm>
          <a:prstGeom prst="mathEqua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>
              <a:solidFill>
                <a:schemeClr val="tx1"/>
              </a:solidFill>
            </a:endParaRPr>
          </a:p>
        </p:txBody>
      </p:sp>
      <p:sp>
        <p:nvSpPr>
          <p:cNvPr id="12" name="Plus 11"/>
          <p:cNvSpPr/>
          <p:nvPr/>
        </p:nvSpPr>
        <p:spPr>
          <a:xfrm>
            <a:off x="7030232" y="2793510"/>
            <a:ext cx="752798" cy="738391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" name="Plus 12"/>
          <p:cNvSpPr/>
          <p:nvPr/>
        </p:nvSpPr>
        <p:spPr>
          <a:xfrm>
            <a:off x="8964692" y="2771765"/>
            <a:ext cx="752798" cy="738391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/>
          <p:cNvSpPr txBox="1"/>
          <p:nvPr/>
        </p:nvSpPr>
        <p:spPr>
          <a:xfrm>
            <a:off x="7608" y="0"/>
            <a:ext cx="387517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Her ser du overblikket over et lands samlede økonomi udtrykt matematisk.</a:t>
            </a:r>
          </a:p>
        </p:txBody>
      </p:sp>
      <p:sp>
        <p:nvSpPr>
          <p:cNvPr id="7" name="Vinkel 6"/>
          <p:cNvSpPr/>
          <p:nvPr/>
        </p:nvSpPr>
        <p:spPr>
          <a:xfrm rot="5400000">
            <a:off x="1342890" y="3083746"/>
            <a:ext cx="1204612" cy="2787023"/>
          </a:xfrm>
          <a:prstGeom prst="chevron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8" name="Tekstfelt 7"/>
          <p:cNvSpPr txBox="1"/>
          <p:nvPr/>
        </p:nvSpPr>
        <p:spPr>
          <a:xfrm>
            <a:off x="336884" y="5079564"/>
            <a:ext cx="3638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På denne side af lighedstegnet findes økonomiens </a:t>
            </a:r>
            <a:r>
              <a:rPr lang="da-DK" b="1" dirty="0"/>
              <a:t>Samlede udbud</a:t>
            </a:r>
            <a:endParaRPr lang="da-DK" dirty="0"/>
          </a:p>
        </p:txBody>
      </p:sp>
      <p:sp>
        <p:nvSpPr>
          <p:cNvPr id="18" name="Vinkel 17"/>
          <p:cNvSpPr/>
          <p:nvPr/>
        </p:nvSpPr>
        <p:spPr>
          <a:xfrm rot="5400000">
            <a:off x="7721674" y="3083745"/>
            <a:ext cx="1204612" cy="2787023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9" name="Tekstfelt 18"/>
          <p:cNvSpPr txBox="1"/>
          <p:nvPr/>
        </p:nvSpPr>
        <p:spPr>
          <a:xfrm>
            <a:off x="6649453" y="5084600"/>
            <a:ext cx="3755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På denne side af lighedstegnet findes økonomiens </a:t>
            </a:r>
            <a:r>
              <a:rPr lang="da-DK" b="1" dirty="0"/>
              <a:t>Samlede efterspørgsel</a:t>
            </a:r>
            <a:endParaRPr lang="da-DK" dirty="0"/>
          </a:p>
        </p:txBody>
      </p:sp>
      <p:pic>
        <p:nvPicPr>
          <p:cNvPr id="20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35" y="5956533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felt 8"/>
          <p:cNvSpPr txBox="1"/>
          <p:nvPr/>
        </p:nvSpPr>
        <p:spPr>
          <a:xfrm>
            <a:off x="3975234" y="5965489"/>
            <a:ext cx="2988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Udbud er altså altid lig med efterspørgsel i en økonomi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1352864" y="1303715"/>
            <a:ext cx="91728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6000" dirty="0"/>
              <a:t>Forsyningsbalancen</a:t>
            </a:r>
          </a:p>
        </p:txBody>
      </p:sp>
      <p:sp>
        <p:nvSpPr>
          <p:cNvPr id="22" name="Tekstfelt 21"/>
          <p:cNvSpPr txBox="1"/>
          <p:nvPr/>
        </p:nvSpPr>
        <p:spPr>
          <a:xfrm>
            <a:off x="8306080" y="-14662"/>
            <a:ext cx="3875175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Ligesom virksomheder har regnskaber, så har lande også et nationalregnskab. Forsyningsbalancen er et lands overordnede regnskab. Deraf navnet nationalregnskab</a:t>
            </a:r>
          </a:p>
        </p:txBody>
      </p:sp>
    </p:spTree>
    <p:extLst>
      <p:ext uri="{BB962C8B-B14F-4D97-AF65-F5344CB8AC3E}">
        <p14:creationId xmlns:p14="http://schemas.microsoft.com/office/powerpoint/2010/main" val="2874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838200" y="365124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M = IMPORT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1026" name="Picture 2" descr="Hvorfor er andre lande så vigtige for Danmark? | Introduktion til hh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56" y="1154068"/>
            <a:ext cx="5429180" cy="26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80389">
            <a:off x="5541673" y="284520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141" y="2002070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62259">
            <a:off x="5710717" y="130834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felt 4"/>
          <p:cNvSpPr txBox="1"/>
          <p:nvPr/>
        </p:nvSpPr>
        <p:spPr>
          <a:xfrm>
            <a:off x="912125" y="1229022"/>
            <a:ext cx="3491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Import er den mængde af varer og tjenester danske virksomheder og husholdninger køber i udlandet.</a:t>
            </a:r>
          </a:p>
        </p:txBody>
      </p:sp>
      <p:pic>
        <p:nvPicPr>
          <p:cNvPr id="11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felt 11"/>
          <p:cNvSpPr txBox="1"/>
          <p:nvPr/>
        </p:nvSpPr>
        <p:spPr>
          <a:xfrm>
            <a:off x="912125" y="2653696"/>
            <a:ext cx="37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Samfundsøkonomisk mål: </a:t>
            </a:r>
            <a:r>
              <a:rPr lang="da-DK" dirty="0"/>
              <a:t>Knytter sig især til ligevægt på betalingsbalancen</a:t>
            </a:r>
          </a:p>
        </p:txBody>
      </p:sp>
      <p:pic>
        <p:nvPicPr>
          <p:cNvPr id="13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3764033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felt 13"/>
          <p:cNvSpPr txBox="1"/>
          <p:nvPr/>
        </p:nvSpPr>
        <p:spPr>
          <a:xfrm>
            <a:off x="912125" y="3759554"/>
            <a:ext cx="4715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Målkonflikt: </a:t>
            </a:r>
            <a:r>
              <a:rPr lang="da-DK" dirty="0"/>
              <a:t>Tit i konflikt med økonomisk vækst, da øget forbrug også øger efterspørgslen efter udenlandske varer og tjenesteydelser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7493939" y="4234794"/>
            <a:ext cx="3859861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Lande Danmark importerer mest fra: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Tyskland (21,7%)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Sverige (12,1%)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Holland (7,9%)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Kina (7,5%)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Polen</a:t>
            </a:r>
            <a:r>
              <a:rPr lang="da-DK" b="1" dirty="0"/>
              <a:t> </a:t>
            </a:r>
            <a:r>
              <a:rPr lang="da-DK" dirty="0"/>
              <a:t>(4,4%)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b="1" dirty="0"/>
          </a:p>
        </p:txBody>
      </p:sp>
      <p:pic>
        <p:nvPicPr>
          <p:cNvPr id="17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" y="578316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kstfelt 18"/>
          <p:cNvSpPr txBox="1"/>
          <p:nvPr/>
        </p:nvSpPr>
        <p:spPr>
          <a:xfrm>
            <a:off x="1073904" y="5744543"/>
            <a:ext cx="89390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Hvorfor mon det netop er de lande i den gule boks Danmark</a:t>
            </a:r>
          </a:p>
          <a:p>
            <a:r>
              <a:rPr lang="da-DK" dirty="0"/>
              <a:t>køber flest varer og tjenesteydelser fra. Tænk over mulige forklaringer 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7F4570B5-131D-4943-85C3-E6F56FA21308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30220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BNP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Picture 2" descr="Hvorfor er andre lande så vigtige for Danmark? | Introduktion til hh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56" y="1154068"/>
            <a:ext cx="5429180" cy="26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72693">
            <a:off x="7555996" y="343461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ownload-Arrow-PNG-HD - Rask på Raw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75724" y="212819"/>
            <a:ext cx="1164294" cy="718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02221">
            <a:off x="9432536" y="209275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051283" y="3045780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165446" y="1147031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felt 12"/>
          <p:cNvSpPr txBox="1"/>
          <p:nvPr/>
        </p:nvSpPr>
        <p:spPr>
          <a:xfrm>
            <a:off x="912125" y="1352306"/>
            <a:ext cx="4176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BNP er den mængde af varer og tjenesteydelser der produceres i Danmark</a:t>
            </a:r>
          </a:p>
        </p:txBody>
      </p:sp>
      <p:pic>
        <p:nvPicPr>
          <p:cNvPr id="14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kstfelt 14"/>
          <p:cNvSpPr txBox="1"/>
          <p:nvPr/>
        </p:nvSpPr>
        <p:spPr>
          <a:xfrm>
            <a:off x="912125" y="2653696"/>
            <a:ext cx="3724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Samfundsøkonomisk mål: </a:t>
            </a:r>
            <a:r>
              <a:rPr lang="da-DK" dirty="0"/>
              <a:t>Økonomisk vækst</a:t>
            </a:r>
          </a:p>
        </p:txBody>
      </p:sp>
      <p:pic>
        <p:nvPicPr>
          <p:cNvPr id="16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3764033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felt 16"/>
          <p:cNvSpPr txBox="1"/>
          <p:nvPr/>
        </p:nvSpPr>
        <p:spPr>
          <a:xfrm>
            <a:off x="912125" y="3759554"/>
            <a:ext cx="4715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Målkonflikt: </a:t>
            </a:r>
            <a:r>
              <a:rPr lang="da-DK" dirty="0"/>
              <a:t>Tit i konflikt med hensyn til miljø da øget produktion oftest skaber forurening </a:t>
            </a:r>
          </a:p>
        </p:txBody>
      </p:sp>
      <p:pic>
        <p:nvPicPr>
          <p:cNvPr id="18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" y="578316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kstfelt 18"/>
          <p:cNvSpPr txBox="1"/>
          <p:nvPr/>
        </p:nvSpPr>
        <p:spPr>
          <a:xfrm>
            <a:off x="1073904" y="5744543"/>
            <a:ext cx="6721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 er ikke kun private virksomheder der står for produktionen i et land.  Den offentlige sektor producerer også varer og tjenesteydelser. Driften af skoler og sygehuse er også en produktion og det er som oftest den offentlige sektor der driver dette i Danmark. </a:t>
            </a:r>
          </a:p>
        </p:txBody>
      </p:sp>
      <p:sp>
        <p:nvSpPr>
          <p:cNvPr id="21" name="Tekstfelt 20"/>
          <p:cNvSpPr txBox="1"/>
          <p:nvPr/>
        </p:nvSpPr>
        <p:spPr>
          <a:xfrm>
            <a:off x="8238836" y="4082720"/>
            <a:ext cx="3139188" cy="21698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sz="1500" b="1" dirty="0"/>
              <a:t>Hvor meget produktion den </a:t>
            </a:r>
            <a:r>
              <a:rPr lang="da-DK" sz="1500" b="1" dirty="0" err="1"/>
              <a:t>off</a:t>
            </a:r>
            <a:r>
              <a:rPr lang="da-DK" sz="1500" b="1" dirty="0"/>
              <a:t>. Sektor skal stå for er forskelligt mellem landene.</a:t>
            </a:r>
          </a:p>
          <a:p>
            <a:endParaRPr lang="da-DK" sz="1500" b="1" dirty="0"/>
          </a:p>
          <a:p>
            <a:r>
              <a:rPr lang="da-DK" sz="1500" b="1" dirty="0"/>
              <a:t>Lande med stor offentlige sektor: Danmark, Sverige, Norge</a:t>
            </a:r>
          </a:p>
          <a:p>
            <a:endParaRPr lang="da-DK" sz="1500" b="1" dirty="0"/>
          </a:p>
          <a:p>
            <a:r>
              <a:rPr lang="da-DK" sz="1500" b="1" dirty="0"/>
              <a:t>Lande med lille offentlig sektor: England, USA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EC57751B-FD7C-4112-B8FB-D1010E98BB4B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76799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pPr algn="ctr"/>
            <a:r>
              <a:rPr lang="da-DK" dirty="0"/>
              <a:t>C = Forbrug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Picture 2" descr="Hvorfor er andre lande så vigtige for Danmark? | Introduktion til hh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56" y="1154068"/>
            <a:ext cx="5429180" cy="26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63790">
            <a:off x="7583705" y="377938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693219" y="4075234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196951">
            <a:off x="9662383" y="3994125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64193" y="307625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164193" y="1116552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felt 11"/>
          <p:cNvSpPr txBox="1"/>
          <p:nvPr/>
        </p:nvSpPr>
        <p:spPr>
          <a:xfrm>
            <a:off x="912125" y="1352306"/>
            <a:ext cx="4176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Grunden til det hedder C er at forbrug på engelsk hedder </a:t>
            </a:r>
            <a:r>
              <a:rPr lang="da-DK" b="1" dirty="0" err="1"/>
              <a:t>C</a:t>
            </a:r>
            <a:r>
              <a:rPr lang="da-DK" dirty="0" err="1"/>
              <a:t>onsumption</a:t>
            </a:r>
            <a:endParaRPr lang="da-DK" dirty="0"/>
          </a:p>
        </p:txBody>
      </p:sp>
      <p:pic>
        <p:nvPicPr>
          <p:cNvPr id="13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felt 13"/>
          <p:cNvSpPr txBox="1"/>
          <p:nvPr/>
        </p:nvSpPr>
        <p:spPr>
          <a:xfrm>
            <a:off x="912124" y="2653696"/>
            <a:ext cx="54055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Der skelnes mellem </a:t>
            </a:r>
            <a:r>
              <a:rPr lang="da-DK" b="1" dirty="0"/>
              <a:t>offentligt forbrug </a:t>
            </a:r>
            <a:r>
              <a:rPr lang="da-DK" dirty="0"/>
              <a:t>og </a:t>
            </a:r>
            <a:r>
              <a:rPr lang="da-DK" b="1" dirty="0"/>
              <a:t>privat forbrug.  </a:t>
            </a:r>
          </a:p>
          <a:p>
            <a:endParaRPr lang="da-DK" dirty="0"/>
          </a:p>
          <a:p>
            <a:r>
              <a:rPr lang="da-DK" dirty="0"/>
              <a:t>Det offentlige forbrug dækker offentligt leverede ydelser som fx undervisning, politi, forsvar, sygdomsbehandling.</a:t>
            </a:r>
          </a:p>
          <a:p>
            <a:endParaRPr lang="da-DK" dirty="0"/>
          </a:p>
          <a:p>
            <a:r>
              <a:rPr lang="da-DK" dirty="0"/>
              <a:t>Det private forbrug er det vi som privatpersoner køber i butikker.</a:t>
            </a:r>
          </a:p>
        </p:txBody>
      </p:sp>
      <p:pic>
        <p:nvPicPr>
          <p:cNvPr id="15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" y="578316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kstfelt 15"/>
          <p:cNvSpPr txBox="1"/>
          <p:nvPr/>
        </p:nvSpPr>
        <p:spPr>
          <a:xfrm>
            <a:off x="1073904" y="5744543"/>
            <a:ext cx="67215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Du har måske før sagt til en ven eller veninde. – ”Jeg har lige investeret i en ny telefon” – Men faktisk er det du har gjort at forbruge en telefon, når du køber den.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CD7F1FF4-6949-410A-A3F9-6B4888BCC494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333988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 = INVESTERINGER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Picture 2" descr="Hvorfor er andre lande så vigtige for Danmark? | Introduktion til hh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56" y="1154068"/>
            <a:ext cx="5429180" cy="26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164193" y="1116552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164193" y="307625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72693">
            <a:off x="7555996" y="343461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ownload-Arrow-PNG-HD - Rask på Raw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575724" y="212819"/>
            <a:ext cx="1164294" cy="718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02221">
            <a:off x="9432536" y="209275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kstfelt 11"/>
          <p:cNvSpPr txBox="1"/>
          <p:nvPr/>
        </p:nvSpPr>
        <p:spPr>
          <a:xfrm>
            <a:off x="912124" y="1352306"/>
            <a:ext cx="4943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Der skelnes mellem </a:t>
            </a:r>
            <a:r>
              <a:rPr lang="da-DK" b="1" dirty="0"/>
              <a:t>offentlige</a:t>
            </a:r>
            <a:r>
              <a:rPr lang="da-DK" dirty="0"/>
              <a:t> og </a:t>
            </a:r>
            <a:r>
              <a:rPr lang="da-DK" b="1" dirty="0"/>
              <a:t>private</a:t>
            </a:r>
            <a:r>
              <a:rPr lang="da-DK" dirty="0"/>
              <a:t> investeringer. Når staten anlægger en ny bro er det en offentlig investering. Når Aarhus Bryghus køber nyt ølbrygningsudstyr er det en privat investering. </a:t>
            </a:r>
          </a:p>
        </p:txBody>
      </p:sp>
      <p:pic>
        <p:nvPicPr>
          <p:cNvPr id="14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kstfelt 14"/>
          <p:cNvSpPr txBox="1"/>
          <p:nvPr/>
        </p:nvSpPr>
        <p:spPr>
          <a:xfrm>
            <a:off x="912124" y="2653696"/>
            <a:ext cx="54055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Forbrug er det der giver økonomisk vækst her og nu. Investeringer er det der sikrer økonomisk vækst i fremtiden</a:t>
            </a:r>
          </a:p>
        </p:txBody>
      </p:sp>
      <p:pic>
        <p:nvPicPr>
          <p:cNvPr id="16" name="Pladsholder til indhold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758" y="3804832"/>
            <a:ext cx="3951363" cy="2457423"/>
          </a:xfrm>
          <a:prstGeom prst="rect">
            <a:avLst/>
          </a:prstGeom>
        </p:spPr>
      </p:pic>
      <p:sp>
        <p:nvSpPr>
          <p:cNvPr id="17" name="Tekstfelt 16"/>
          <p:cNvSpPr txBox="1"/>
          <p:nvPr/>
        </p:nvSpPr>
        <p:spPr>
          <a:xfrm>
            <a:off x="3544963" y="3939869"/>
            <a:ext cx="2310892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I cykeleksemplet er investeringerne det der er = ”indkomst til maskiner”</a:t>
            </a:r>
          </a:p>
        </p:txBody>
      </p:sp>
      <p:sp>
        <p:nvSpPr>
          <p:cNvPr id="18" name="Tekstfelt 17"/>
          <p:cNvSpPr txBox="1"/>
          <p:nvPr/>
        </p:nvSpPr>
        <p:spPr>
          <a:xfrm>
            <a:off x="8221158" y="4271783"/>
            <a:ext cx="3385399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Uddannelse er </a:t>
            </a:r>
            <a:r>
              <a:rPr lang="da-DK" b="1" dirty="0"/>
              <a:t>investering</a:t>
            </a:r>
            <a:r>
              <a:rPr lang="da-DK" dirty="0"/>
              <a:t> i mennesker, og noget af det vigtigste for den danske økonomi.</a:t>
            </a:r>
          </a:p>
        </p:txBody>
      </p:sp>
      <p:pic>
        <p:nvPicPr>
          <p:cNvPr id="19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963" y="588852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kstfelt 19"/>
          <p:cNvSpPr txBox="1"/>
          <p:nvPr/>
        </p:nvSpPr>
        <p:spPr>
          <a:xfrm>
            <a:off x="4285272" y="5833012"/>
            <a:ext cx="54007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Kan du med egne ord forklare hvorfor forbrug giver økonomisk vækst nu, og investeringer giver økonomisk vækst i fremtiden? 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82542879-678E-497B-AC13-1CC7B9D024D4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36147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X = EKSPORT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Picture 2" descr="Hvorfor er andre lande så vigtige for Danmark? | Introduktion til hh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0456" y="1154068"/>
            <a:ext cx="5429180" cy="260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262259">
            <a:off x="5710717" y="130834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141" y="2002070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ownload-Arrow-PNG-HD - Rask på Ra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80389">
            <a:off x="5541673" y="2845209"/>
            <a:ext cx="1330325" cy="725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kstfelt 9"/>
          <p:cNvSpPr txBox="1"/>
          <p:nvPr/>
        </p:nvSpPr>
        <p:spPr>
          <a:xfrm>
            <a:off x="912125" y="1229022"/>
            <a:ext cx="3491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Eksport</a:t>
            </a:r>
            <a:r>
              <a:rPr lang="da-DK" dirty="0"/>
              <a:t> er den mængde af varer og tjenester danske virksomheder sælger til udlandet.</a:t>
            </a:r>
          </a:p>
        </p:txBody>
      </p:sp>
      <p:sp>
        <p:nvSpPr>
          <p:cNvPr id="11" name="Tekstfelt 10"/>
          <p:cNvSpPr txBox="1"/>
          <p:nvPr/>
        </p:nvSpPr>
        <p:spPr>
          <a:xfrm>
            <a:off x="7493939" y="4234794"/>
            <a:ext cx="3859861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Lande Danmark eksporterer mest til: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Tyskland (14,2%)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Sverige (10,6%)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USA (10,3%)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Norge (6,3%)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Storbritannien</a:t>
            </a:r>
            <a:r>
              <a:rPr lang="da-DK" b="1" dirty="0"/>
              <a:t> </a:t>
            </a:r>
            <a:r>
              <a:rPr lang="da-DK" dirty="0"/>
              <a:t>(6,1%) </a:t>
            </a:r>
            <a:endParaRPr lang="da-DK" b="1" dirty="0"/>
          </a:p>
        </p:txBody>
      </p:sp>
      <p:pic>
        <p:nvPicPr>
          <p:cNvPr id="12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kstfelt 12"/>
          <p:cNvSpPr txBox="1"/>
          <p:nvPr/>
        </p:nvSpPr>
        <p:spPr>
          <a:xfrm>
            <a:off x="912124" y="2653696"/>
            <a:ext cx="445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Eksport er derfor udlandets </a:t>
            </a:r>
            <a:r>
              <a:rPr lang="da-DK" b="1" dirty="0"/>
              <a:t>efterspørgsel</a:t>
            </a:r>
            <a:r>
              <a:rPr lang="da-DK" dirty="0"/>
              <a:t> efter danske varer og tjenesteydelser. </a:t>
            </a:r>
          </a:p>
        </p:txBody>
      </p:sp>
      <p:pic>
        <p:nvPicPr>
          <p:cNvPr id="14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3764033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kstfelt 14"/>
          <p:cNvSpPr txBox="1"/>
          <p:nvPr/>
        </p:nvSpPr>
        <p:spPr>
          <a:xfrm>
            <a:off x="912125" y="3759554"/>
            <a:ext cx="48144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Eksport </a:t>
            </a:r>
            <a:r>
              <a:rPr lang="da-DK" dirty="0"/>
              <a:t>hænger sammen med </a:t>
            </a:r>
            <a:r>
              <a:rPr lang="da-DK" b="1" dirty="0"/>
              <a:t>konkurrenceevne. </a:t>
            </a:r>
            <a:r>
              <a:rPr lang="da-DK" dirty="0"/>
              <a:t>Konkurrenceevne er hvor godt et lands varer konkurrerer med at andet lands varer på det globale marked. </a:t>
            </a:r>
          </a:p>
        </p:txBody>
      </p:sp>
      <p:pic>
        <p:nvPicPr>
          <p:cNvPr id="16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" y="578316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kstfelt 16"/>
          <p:cNvSpPr txBox="1"/>
          <p:nvPr/>
        </p:nvSpPr>
        <p:spPr>
          <a:xfrm>
            <a:off x="1073904" y="5744543"/>
            <a:ext cx="6259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Konkurrenceevnen er også et begreb der hænger meget sammen med faget afsætning. På hvilke punkter kan virksomheder konkurrerer om at sælge varer? (Parametermix).</a:t>
            </a:r>
          </a:p>
        </p:txBody>
      </p:sp>
      <p:sp>
        <p:nvSpPr>
          <p:cNvPr id="18" name="Tekstfelt 17">
            <a:extLst>
              <a:ext uri="{FF2B5EF4-FFF2-40B4-BE49-F238E27FC236}">
                <a16:creationId xmlns:a16="http://schemas.microsoft.com/office/drawing/2014/main" id="{A1A1BEF4-C781-4E73-B26C-4DF1F6F4AD6B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160686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Udbud = Efterspørgsel</a:t>
            </a:r>
          </a:p>
        </p:txBody>
      </p:sp>
      <p:sp>
        <p:nvSpPr>
          <p:cNvPr id="4" name="Hjem 3">
            <a:hlinkClick r:id="rId2" action="ppaction://hlinksldjump" highlightClick="1"/>
          </p:cNvPr>
          <p:cNvSpPr/>
          <p:nvPr/>
        </p:nvSpPr>
        <p:spPr>
          <a:xfrm>
            <a:off x="10818091" y="6262255"/>
            <a:ext cx="535709" cy="443345"/>
          </a:xfrm>
          <a:prstGeom prst="actionButtonHom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5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134335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felt 5"/>
          <p:cNvSpPr txBox="1"/>
          <p:nvPr/>
        </p:nvSpPr>
        <p:spPr>
          <a:xfrm>
            <a:off x="912125" y="1343350"/>
            <a:ext cx="56918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/>
              <a:t>Udbud </a:t>
            </a:r>
            <a:r>
              <a:rPr lang="da-DK" dirty="0"/>
              <a:t>og </a:t>
            </a:r>
            <a:r>
              <a:rPr lang="da-DK" b="1" dirty="0"/>
              <a:t>Efterspørgsel </a:t>
            </a:r>
            <a:r>
              <a:rPr lang="da-DK" dirty="0"/>
              <a:t>er to begreber vi kommer til at støde på mange gange i undervisningen. Disse to begreber forklarer rigtig mange økonomiske sammenhænge</a:t>
            </a:r>
          </a:p>
        </p:txBody>
      </p:sp>
      <p:pic>
        <p:nvPicPr>
          <p:cNvPr id="7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2649219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kstfelt 7"/>
          <p:cNvSpPr txBox="1"/>
          <p:nvPr/>
        </p:nvSpPr>
        <p:spPr>
          <a:xfrm>
            <a:off x="912124" y="2653696"/>
            <a:ext cx="5313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Når økonomien er i ligevægt er udbud = efterspørgsel. Økonomien er ikke altid i balance, men når den kommer i ubalance, vil den altid bevæge sig mod en ny balance igen hvor udbud = efterspørgsel.</a:t>
            </a:r>
          </a:p>
        </p:txBody>
      </p:sp>
      <p:pic>
        <p:nvPicPr>
          <p:cNvPr id="11" name="Picture 2" descr="Watts For Lunch? (Or Why Humans Are Like Light Bulbs) : Krulwich Wonders...  : NP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3" y="4079310"/>
            <a:ext cx="1165695" cy="655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kstfelt 13"/>
          <p:cNvSpPr txBox="1"/>
          <p:nvPr/>
        </p:nvSpPr>
        <p:spPr>
          <a:xfrm>
            <a:off x="912123" y="4222287"/>
            <a:ext cx="5313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I en markedsøkonomi, hvor varer og tjenesteydelser handles frit, som stort set er det vi gør i den vestlige verden, så er det udbud og efterspørgsel der bestemmer prisen på en vare.</a:t>
            </a:r>
          </a:p>
        </p:txBody>
      </p:sp>
      <p:sp>
        <p:nvSpPr>
          <p:cNvPr id="9" name="Højre-venstrepil 8"/>
          <p:cNvSpPr/>
          <p:nvPr/>
        </p:nvSpPr>
        <p:spPr>
          <a:xfrm rot="20400518">
            <a:off x="6273018" y="2542817"/>
            <a:ext cx="1717964" cy="58189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Eksplosion 2 9"/>
          <p:cNvSpPr/>
          <p:nvPr/>
        </p:nvSpPr>
        <p:spPr>
          <a:xfrm>
            <a:off x="7481683" y="77231"/>
            <a:ext cx="5246255" cy="345556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Derfor ved vi nu, at hvis efterspørgslen falder, så betyder det også at udbuddet vil falde og omvendt selvfølgelig.</a:t>
            </a:r>
          </a:p>
        </p:txBody>
      </p:sp>
      <p:sp>
        <p:nvSpPr>
          <p:cNvPr id="19" name="Højre-venstrepil 18"/>
          <p:cNvSpPr/>
          <p:nvPr/>
        </p:nvSpPr>
        <p:spPr>
          <a:xfrm rot="1569311">
            <a:off x="6134016" y="3831209"/>
            <a:ext cx="1717964" cy="581890"/>
          </a:xfrm>
          <a:prstGeom prst="left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Eksplosion 1 15"/>
          <p:cNvSpPr/>
          <p:nvPr/>
        </p:nvSpPr>
        <p:spPr>
          <a:xfrm>
            <a:off x="7843982" y="3400844"/>
            <a:ext cx="3886200" cy="319894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Denne proces kaldes for markedsmekanismen</a:t>
            </a:r>
          </a:p>
        </p:txBody>
      </p:sp>
      <p:pic>
        <p:nvPicPr>
          <p:cNvPr id="21" name="Picture 6" descr="Hvad vil du vide? - Kildekritik og Fake New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608" y="5783169"/>
            <a:ext cx="812296" cy="81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kstfelt 21"/>
          <p:cNvSpPr txBox="1"/>
          <p:nvPr/>
        </p:nvSpPr>
        <p:spPr>
          <a:xfrm>
            <a:off x="1073904" y="5744543"/>
            <a:ext cx="6259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Hvordan tror du det påvirker prisen på en vare hvis udbuddet er større end efterspørgslen? Hvordan tror du det påvirker prisen på en vare hvis efterspørgslen er højere udbuddet?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13AC053B-CDD9-413F-9D2B-FFB4DEDC1107}"/>
              </a:ext>
            </a:extLst>
          </p:cNvPr>
          <p:cNvSpPr txBox="1"/>
          <p:nvPr/>
        </p:nvSpPr>
        <p:spPr>
          <a:xfrm>
            <a:off x="9000891" y="6294677"/>
            <a:ext cx="202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Tilbage til forsiden</a:t>
            </a:r>
          </a:p>
        </p:txBody>
      </p:sp>
    </p:spTree>
    <p:extLst>
      <p:ext uri="{BB962C8B-B14F-4D97-AF65-F5344CB8AC3E}">
        <p14:creationId xmlns:p14="http://schemas.microsoft.com/office/powerpoint/2010/main" val="109858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2984</TotalTime>
  <Words>782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Office-tema</vt:lpstr>
      <vt:lpstr>PowerPoint-præsentation</vt:lpstr>
      <vt:lpstr>PowerPoint-præsentation</vt:lpstr>
      <vt:lpstr>M = IMPORT</vt:lpstr>
      <vt:lpstr>BNP</vt:lpstr>
      <vt:lpstr>C = Forbrug</vt:lpstr>
      <vt:lpstr>I = INVESTERINGER</vt:lpstr>
      <vt:lpstr>X = EKSPORT</vt:lpstr>
      <vt:lpstr>Udbud = Efterspørgsel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Lennart Keller</dc:creator>
  <cp:lastModifiedBy>Lennart Nelting Keller (LNKE - Underviser - VE - AK)</cp:lastModifiedBy>
  <cp:revision>38</cp:revision>
  <dcterms:created xsi:type="dcterms:W3CDTF">2021-08-10T10:46:46Z</dcterms:created>
  <dcterms:modified xsi:type="dcterms:W3CDTF">2024-08-16T07:07:30Z</dcterms:modified>
</cp:coreProperties>
</file>