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8" r:id="rId9"/>
    <p:sldId id="267" r:id="rId10"/>
    <p:sldId id="269" r:id="rId11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A73DA2-F2B7-4F12-B645-328C2E216A03}" v="14" dt="2024-08-22T10:32:36.617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886" autoAdjust="0"/>
  </p:normalViewPr>
  <p:slideViewPr>
    <p:cSldViewPr>
      <p:cViewPr>
        <p:scale>
          <a:sx n="69" d="100"/>
          <a:sy n="69" d="100"/>
        </p:scale>
        <p:origin x="564" y="6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1BA73DA2-F2B7-4F12-B645-328C2E216A03}"/>
    <pc:docChg chg="custSel addSld modSld">
      <pc:chgData name="Lennart Nelting Keller (LNKE - Underviser - VE - AK)" userId="0f8b2343-f0d9-4667-9071-fe4d1167a82f" providerId="ADAL" clId="{1BA73DA2-F2B7-4F12-B645-328C2E216A03}" dt="2024-08-22T10:42:01.387" v="465" actId="20577"/>
      <pc:docMkLst>
        <pc:docMk/>
      </pc:docMkLst>
      <pc:sldChg chg="modSp mod">
        <pc:chgData name="Lennart Nelting Keller (LNKE - Underviser - VE - AK)" userId="0f8b2343-f0d9-4667-9071-fe4d1167a82f" providerId="ADAL" clId="{1BA73DA2-F2B7-4F12-B645-328C2E216A03}" dt="2024-08-22T10:42:01.387" v="465" actId="20577"/>
        <pc:sldMkLst>
          <pc:docMk/>
          <pc:sldMk cId="1457756898" sldId="257"/>
        </pc:sldMkLst>
        <pc:spChg chg="mod">
          <ac:chgData name="Lennart Nelting Keller (LNKE - Underviser - VE - AK)" userId="0f8b2343-f0d9-4667-9071-fe4d1167a82f" providerId="ADAL" clId="{1BA73DA2-F2B7-4F12-B645-328C2E216A03}" dt="2024-08-22T10:42:01.387" v="465" actId="20577"/>
          <ac:spMkLst>
            <pc:docMk/>
            <pc:sldMk cId="1457756898" sldId="257"/>
            <ac:spMk id="3" creationId="{E0609563-8D16-FBB7-34F9-70A562DA4926}"/>
          </ac:spMkLst>
        </pc:spChg>
      </pc:sldChg>
      <pc:sldChg chg="modSp add mod">
        <pc:chgData name="Lennart Nelting Keller (LNKE - Underviser - VE - AK)" userId="0f8b2343-f0d9-4667-9071-fe4d1167a82f" providerId="ADAL" clId="{1BA73DA2-F2B7-4F12-B645-328C2E216A03}" dt="2024-08-22T09:25:53.160" v="41" actId="20577"/>
        <pc:sldMkLst>
          <pc:docMk/>
          <pc:sldMk cId="3688821332" sldId="258"/>
        </pc:sldMkLst>
        <pc:spChg chg="mod">
          <ac:chgData name="Lennart Nelting Keller (LNKE - Underviser - VE - AK)" userId="0f8b2343-f0d9-4667-9071-fe4d1167a82f" providerId="ADAL" clId="{1BA73DA2-F2B7-4F12-B645-328C2E216A03}" dt="2024-08-22T09:25:53.160" v="41" actId="20577"/>
          <ac:spMkLst>
            <pc:docMk/>
            <pc:sldMk cId="3688821332" sldId="258"/>
            <ac:spMk id="2" creationId="{0682C780-B86D-4C02-ACDF-5A5F7143FBCE}"/>
          </ac:spMkLst>
        </pc:spChg>
      </pc:sldChg>
      <pc:sldChg chg="add">
        <pc:chgData name="Lennart Nelting Keller (LNKE - Underviser - VE - AK)" userId="0f8b2343-f0d9-4667-9071-fe4d1167a82f" providerId="ADAL" clId="{1BA73DA2-F2B7-4F12-B645-328C2E216A03}" dt="2024-08-22T09:26:23.148" v="77"/>
        <pc:sldMkLst>
          <pc:docMk/>
          <pc:sldMk cId="1574516506" sldId="259"/>
        </pc:sldMkLst>
      </pc:sldChg>
      <pc:sldChg chg="add">
        <pc:chgData name="Lennart Nelting Keller (LNKE - Underviser - VE - AK)" userId="0f8b2343-f0d9-4667-9071-fe4d1167a82f" providerId="ADAL" clId="{1BA73DA2-F2B7-4F12-B645-328C2E216A03}" dt="2024-08-22T09:27:54.117" v="106"/>
        <pc:sldMkLst>
          <pc:docMk/>
          <pc:sldMk cId="3236613594" sldId="260"/>
        </pc:sldMkLst>
      </pc:sldChg>
      <pc:sldChg chg="add">
        <pc:chgData name="Lennart Nelting Keller (LNKE - Underviser - VE - AK)" userId="0f8b2343-f0d9-4667-9071-fe4d1167a82f" providerId="ADAL" clId="{1BA73DA2-F2B7-4F12-B645-328C2E216A03}" dt="2024-08-22T09:27:29.836" v="105"/>
        <pc:sldMkLst>
          <pc:docMk/>
          <pc:sldMk cId="3850983142" sldId="265"/>
        </pc:sldMkLst>
      </pc:sldChg>
      <pc:sldChg chg="modSp">
        <pc:chgData name="Lennart Nelting Keller (LNKE - Underviser - VE - AK)" userId="0f8b2343-f0d9-4667-9071-fe4d1167a82f" providerId="ADAL" clId="{1BA73DA2-F2B7-4F12-B645-328C2E216A03}" dt="2024-08-22T10:17:19.322" v="134"/>
        <pc:sldMkLst>
          <pc:docMk/>
          <pc:sldMk cId="2929771835" sldId="266"/>
        </pc:sldMkLst>
        <pc:spChg chg="mod">
          <ac:chgData name="Lennart Nelting Keller (LNKE - Underviser - VE - AK)" userId="0f8b2343-f0d9-4667-9071-fe4d1167a82f" providerId="ADAL" clId="{1BA73DA2-F2B7-4F12-B645-328C2E216A03}" dt="2024-08-22T10:17:19.322" v="134"/>
          <ac:spMkLst>
            <pc:docMk/>
            <pc:sldMk cId="2929771835" sldId="266"/>
            <ac:spMk id="5" creationId="{A026F0BD-DECE-6CCB-6C43-EEA0D9A4C3AE}"/>
          </ac:spMkLst>
        </pc:spChg>
      </pc:sldChg>
      <pc:sldChg chg="addSp delSp modSp new mod">
        <pc:chgData name="Lennart Nelting Keller (LNKE - Underviser - VE - AK)" userId="0f8b2343-f0d9-4667-9071-fe4d1167a82f" providerId="ADAL" clId="{1BA73DA2-F2B7-4F12-B645-328C2E216A03}" dt="2024-08-22T10:23:47.962" v="185" actId="20577"/>
        <pc:sldMkLst>
          <pc:docMk/>
          <pc:sldMk cId="4159572658" sldId="267"/>
        </pc:sldMkLst>
        <pc:spChg chg="mod">
          <ac:chgData name="Lennart Nelting Keller (LNKE - Underviser - VE - AK)" userId="0f8b2343-f0d9-4667-9071-fe4d1167a82f" providerId="ADAL" clId="{1BA73DA2-F2B7-4F12-B645-328C2E216A03}" dt="2024-08-22T10:23:47.962" v="185" actId="20577"/>
          <ac:spMkLst>
            <pc:docMk/>
            <pc:sldMk cId="4159572658" sldId="267"/>
            <ac:spMk id="2" creationId="{4E62D16B-B09A-AAD9-E026-D042B483AE0C}"/>
          </ac:spMkLst>
        </pc:spChg>
        <pc:spChg chg="del">
          <ac:chgData name="Lennart Nelting Keller (LNKE - Underviser - VE - AK)" userId="0f8b2343-f0d9-4667-9071-fe4d1167a82f" providerId="ADAL" clId="{1BA73DA2-F2B7-4F12-B645-328C2E216A03}" dt="2024-08-22T10:18:06.407" v="137" actId="931"/>
          <ac:spMkLst>
            <pc:docMk/>
            <pc:sldMk cId="4159572658" sldId="267"/>
            <ac:spMk id="3" creationId="{561E9619-8B0B-C7FB-43F5-0B2241E5C645}"/>
          </ac:spMkLst>
        </pc:spChg>
        <pc:picChg chg="add mod">
          <ac:chgData name="Lennart Nelting Keller (LNKE - Underviser - VE - AK)" userId="0f8b2343-f0d9-4667-9071-fe4d1167a82f" providerId="ADAL" clId="{1BA73DA2-F2B7-4F12-B645-328C2E216A03}" dt="2024-08-22T10:23:29.838" v="152" actId="14100"/>
          <ac:picMkLst>
            <pc:docMk/>
            <pc:sldMk cId="4159572658" sldId="267"/>
            <ac:picMk id="5" creationId="{8DBB83AD-231D-4FCB-979A-BA043AE03CCF}"/>
          </ac:picMkLst>
        </pc:picChg>
        <pc:picChg chg="add mod">
          <ac:chgData name="Lennart Nelting Keller (LNKE - Underviser - VE - AK)" userId="0f8b2343-f0d9-4667-9071-fe4d1167a82f" providerId="ADAL" clId="{1BA73DA2-F2B7-4F12-B645-328C2E216A03}" dt="2024-08-22T10:23:26.995" v="151" actId="1076"/>
          <ac:picMkLst>
            <pc:docMk/>
            <pc:sldMk cId="4159572658" sldId="267"/>
            <ac:picMk id="7" creationId="{2BB56AC2-6D1F-EA16-23DB-6CC1F81A0E30}"/>
          </ac:picMkLst>
        </pc:picChg>
      </pc:sldChg>
      <pc:sldChg chg="addSp delSp modSp new mod">
        <pc:chgData name="Lennart Nelting Keller (LNKE - Underviser - VE - AK)" userId="0f8b2343-f0d9-4667-9071-fe4d1167a82f" providerId="ADAL" clId="{1BA73DA2-F2B7-4F12-B645-328C2E216A03}" dt="2024-08-22T10:32:55.505" v="223" actId="313"/>
        <pc:sldMkLst>
          <pc:docMk/>
          <pc:sldMk cId="2363839602" sldId="268"/>
        </pc:sldMkLst>
        <pc:spChg chg="mod">
          <ac:chgData name="Lennart Nelting Keller (LNKE - Underviser - VE - AK)" userId="0f8b2343-f0d9-4667-9071-fe4d1167a82f" providerId="ADAL" clId="{1BA73DA2-F2B7-4F12-B645-328C2E216A03}" dt="2024-08-22T10:32:55.505" v="223" actId="313"/>
          <ac:spMkLst>
            <pc:docMk/>
            <pc:sldMk cId="2363839602" sldId="268"/>
            <ac:spMk id="2" creationId="{283C785E-6FBD-19FC-EA02-102A06BD2FE9}"/>
          </ac:spMkLst>
        </pc:spChg>
        <pc:spChg chg="del">
          <ac:chgData name="Lennart Nelting Keller (LNKE - Underviser - VE - AK)" userId="0f8b2343-f0d9-4667-9071-fe4d1167a82f" providerId="ADAL" clId="{1BA73DA2-F2B7-4F12-B645-328C2E216A03}" dt="2024-08-22T10:32:29.631" v="187"/>
          <ac:spMkLst>
            <pc:docMk/>
            <pc:sldMk cId="2363839602" sldId="268"/>
            <ac:spMk id="3" creationId="{C8701308-0A39-3B74-475B-B2DEAB460AED}"/>
          </ac:spMkLst>
        </pc:spChg>
        <pc:picChg chg="add mod">
          <ac:chgData name="Lennart Nelting Keller (LNKE - Underviser - VE - AK)" userId="0f8b2343-f0d9-4667-9071-fe4d1167a82f" providerId="ADAL" clId="{1BA73DA2-F2B7-4F12-B645-328C2E216A03}" dt="2024-08-22T10:32:36.617" v="191" actId="1076"/>
          <ac:picMkLst>
            <pc:docMk/>
            <pc:sldMk cId="2363839602" sldId="268"/>
            <ac:picMk id="2050" creationId="{C269F6CF-155E-BFB0-E63E-B4693D588C26}"/>
          </ac:picMkLst>
        </pc:picChg>
      </pc:sldChg>
      <pc:sldChg chg="modSp new mod">
        <pc:chgData name="Lennart Nelting Keller (LNKE - Underviser - VE - AK)" userId="0f8b2343-f0d9-4667-9071-fe4d1167a82f" providerId="ADAL" clId="{1BA73DA2-F2B7-4F12-B645-328C2E216A03}" dt="2024-08-22T10:41:20.989" v="326" actId="5793"/>
        <pc:sldMkLst>
          <pc:docMk/>
          <pc:sldMk cId="3851723331" sldId="269"/>
        </pc:sldMkLst>
        <pc:spChg chg="mod">
          <ac:chgData name="Lennart Nelting Keller (LNKE - Underviser - VE - AK)" userId="0f8b2343-f0d9-4667-9071-fe4d1167a82f" providerId="ADAL" clId="{1BA73DA2-F2B7-4F12-B645-328C2E216A03}" dt="2024-08-22T10:41:15.520" v="303" actId="20577"/>
          <ac:spMkLst>
            <pc:docMk/>
            <pc:sldMk cId="3851723331" sldId="269"/>
            <ac:spMk id="2" creationId="{A561A9E7-ED53-6B94-42D0-77536A2D6C2A}"/>
          </ac:spMkLst>
        </pc:spChg>
        <pc:spChg chg="mod">
          <ac:chgData name="Lennart Nelting Keller (LNKE - Underviser - VE - AK)" userId="0f8b2343-f0d9-4667-9071-fe4d1167a82f" providerId="ADAL" clId="{1BA73DA2-F2B7-4F12-B645-328C2E216A03}" dt="2024-08-22T10:41:20.989" v="326" actId="5793"/>
          <ac:spMkLst>
            <pc:docMk/>
            <pc:sldMk cId="3851723331" sldId="269"/>
            <ac:spMk id="3" creationId="{44B045F7-31F6-E89E-0912-F3278EBA34E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22-08-2024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22-08-2024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22-08-2024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22-08-2024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tmp"/><Relationship Id="rId4" Type="http://schemas.openxmlformats.org/officeDocument/2006/relationships/image" Target="../media/image5.tm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Husholdningerne og Indkomst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Forbrugskvote, opsparingskvote, nominel- og realindkomst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61A9E7-ED53-6B94-42D0-77536A2D6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Forventningerne til </a:t>
            </a:r>
            <a:r>
              <a:rPr lang="da-DK" dirty="0" err="1"/>
              <a:t>danmarks</a:t>
            </a:r>
            <a:r>
              <a:rPr lang="da-DK" dirty="0"/>
              <a:t> økonomi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B045F7-31F6-E89E-0912-F3278EBA3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Opgave er på </a:t>
            </a:r>
            <a:r>
              <a:rPr lang="da-DK" dirty="0" err="1"/>
              <a:t>lectio</a:t>
            </a:r>
            <a:r>
              <a:rPr lang="da-DK" dirty="0"/>
              <a:t>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172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7AC4B-2859-8211-7119-CB4C574F2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609563-8D16-FBB7-34F9-70A562DA4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Opsamling på multiplikatoren</a:t>
            </a:r>
          </a:p>
          <a:p>
            <a:r>
              <a:rPr lang="da-DK" dirty="0"/>
              <a:t>2) Indkomst og forbrug</a:t>
            </a:r>
          </a:p>
          <a:p>
            <a:r>
              <a:rPr lang="da-DK" dirty="0"/>
              <a:t>3) Nominel og realindkomst</a:t>
            </a:r>
          </a:p>
          <a:p>
            <a:r>
              <a:rPr lang="da-DK" dirty="0"/>
              <a:t>4) 5 minutters pause</a:t>
            </a:r>
          </a:p>
          <a:p>
            <a:r>
              <a:rPr lang="da-DK" dirty="0"/>
              <a:t>5) Opgave – fokus på fremtidsudsigterne for dansk økonomi</a:t>
            </a:r>
          </a:p>
          <a:p>
            <a:r>
              <a:rPr lang="da-DK" dirty="0"/>
              <a:t>6) Fælles opsamling</a:t>
            </a:r>
          </a:p>
        </p:txBody>
      </p:sp>
    </p:spTree>
    <p:extLst>
      <p:ext uri="{BB962C8B-B14F-4D97-AF65-F5344CB8AC3E}">
        <p14:creationId xmlns:p14="http://schemas.microsoft.com/office/powerpoint/2010/main" val="145775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82C780-B86D-4C02-ACDF-5A5F7143F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Det økonomiske kredsløb - multiplikatoren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A14197D5-488E-44D5-96EA-D5E0425A36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844" y="1600165"/>
            <a:ext cx="7488832" cy="5092115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E57245F5-417D-4A16-93CC-785D95D92408}"/>
              </a:ext>
            </a:extLst>
          </p:cNvPr>
          <p:cNvSpPr txBox="1"/>
          <p:nvPr/>
        </p:nvSpPr>
        <p:spPr>
          <a:xfrm>
            <a:off x="8830716" y="3645024"/>
            <a:ext cx="324036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a-DK" sz="2400" dirty="0"/>
              <a:t>Det økonomiske kredsløb kan hjælpe os med at forstå multiplikatoren</a:t>
            </a:r>
          </a:p>
        </p:txBody>
      </p:sp>
    </p:spTree>
    <p:extLst>
      <p:ext uri="{BB962C8B-B14F-4D97-AF65-F5344CB8AC3E}">
        <p14:creationId xmlns:p14="http://schemas.microsoft.com/office/powerpoint/2010/main" val="368882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0C0D1A-4EA5-4C68-809A-6CB3D8AF7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Indkomstbegreber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7E6C93E2-2673-4AFD-B10B-EB8DE5FC3A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020" y="2060848"/>
            <a:ext cx="7424770" cy="4369340"/>
          </a:xfrm>
        </p:spPr>
      </p:pic>
    </p:spTree>
    <p:extLst>
      <p:ext uri="{BB962C8B-B14F-4D97-AF65-F5344CB8AC3E}">
        <p14:creationId xmlns:p14="http://schemas.microsoft.com/office/powerpoint/2010/main" val="157451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8B6470-DB55-444E-8AB9-4EFE658D3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forbrugskvote</a:t>
            </a: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8D3D6C2B-97B0-4855-A961-370FF1475F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53" y="2915528"/>
            <a:ext cx="5664491" cy="1981302"/>
          </a:xfr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345325DD-44A1-4B82-845D-5F08D770E7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06" y="1700808"/>
            <a:ext cx="5651790" cy="1251014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2FFDFB1A-799A-4EA6-8D59-06EC2F415434}"/>
              </a:ext>
            </a:extLst>
          </p:cNvPr>
          <p:cNvSpPr txBox="1"/>
          <p:nvPr/>
        </p:nvSpPr>
        <p:spPr>
          <a:xfrm>
            <a:off x="412706" y="4896830"/>
            <a:ext cx="60417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000" b="0" i="0" dirty="0">
                <a:solidFill>
                  <a:srgbClr val="333333"/>
                </a:solidFill>
                <a:effectLst/>
                <a:latin typeface="+mj-lt"/>
              </a:rPr>
              <a:t>Hvis en person har en </a:t>
            </a:r>
            <a:r>
              <a:rPr lang="da-DK" sz="2000" b="0" i="0" u="none" strike="noStrike" dirty="0">
                <a:solidFill>
                  <a:srgbClr val="333333"/>
                </a:solidFill>
                <a:effectLst/>
                <a:latin typeface="+mj-lt"/>
              </a:rPr>
              <a:t>disponibel indkomst</a:t>
            </a:r>
            <a:r>
              <a:rPr lang="da-DK" sz="2000" b="0" i="0" dirty="0">
                <a:solidFill>
                  <a:srgbClr val="333333"/>
                </a:solidFill>
                <a:effectLst/>
                <a:latin typeface="+mj-lt"/>
              </a:rPr>
              <a:t> på 100.000 kr. og forbruget er 90.000, vil den gennemsnitlige </a:t>
            </a:r>
            <a:r>
              <a:rPr lang="da-DK" sz="2000" b="0" i="0" u="none" strike="noStrike" dirty="0">
                <a:solidFill>
                  <a:srgbClr val="333333"/>
                </a:solidFill>
                <a:effectLst/>
                <a:latin typeface="+mj-lt"/>
              </a:rPr>
              <a:t>forbrugskvote</a:t>
            </a:r>
            <a:r>
              <a:rPr lang="da-DK" sz="2000" b="0" i="0" dirty="0">
                <a:solidFill>
                  <a:srgbClr val="333333"/>
                </a:solidFill>
                <a:effectLst/>
                <a:latin typeface="+mj-lt"/>
              </a:rPr>
              <a:t> være 0,90.</a:t>
            </a:r>
          </a:p>
          <a:p>
            <a:pPr>
              <a:lnSpc>
                <a:spcPct val="90000"/>
              </a:lnSpc>
            </a:pPr>
            <a:endParaRPr lang="da-DK" sz="2000" dirty="0">
              <a:solidFill>
                <a:srgbClr val="333333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da-DK" sz="2000" dirty="0">
                <a:solidFill>
                  <a:srgbClr val="333333"/>
                </a:solidFill>
                <a:latin typeface="+mj-lt"/>
              </a:rPr>
              <a:t>Hvorfor falder forbrugskvoten i takt med indkomsten stiger?</a:t>
            </a:r>
            <a:endParaRPr lang="da-DK" sz="2000" dirty="0">
              <a:latin typeface="+mj-lt"/>
            </a:endParaRPr>
          </a:p>
        </p:txBody>
      </p:sp>
      <p:pic>
        <p:nvPicPr>
          <p:cNvPr id="4" name="Billede 3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FE69C855-C2F0-48BF-9050-5969E7575E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428" y="1772816"/>
            <a:ext cx="5861351" cy="2508379"/>
          </a:xfrm>
          <a:prstGeom prst="rect">
            <a:avLst/>
          </a:prstGeom>
        </p:spPr>
      </p:pic>
      <p:pic>
        <p:nvPicPr>
          <p:cNvPr id="10" name="Billede 9" descr="Et billede, der indeholder tekst, Font/skrifttype, skærmbillede, hvid&#10;&#10;Automatisk genereret beskrivelse">
            <a:extLst>
              <a:ext uri="{FF2B5EF4-FFF2-40B4-BE49-F238E27FC236}">
                <a16:creationId xmlns:a16="http://schemas.microsoft.com/office/drawing/2014/main" id="{756B7E86-4797-4BE5-ACA7-CEAA2D0A7D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327" y="4303296"/>
            <a:ext cx="5518434" cy="171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983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AF4C15-2EAD-46E3-9B01-8E438BCB4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Nominelindkomst &amp; Realindkomst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3520F93-3716-4FAE-B384-7E9FC3E274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a-DK" dirty="0"/>
              <a:t>Nominel indkomst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A540F72-68FE-4E15-995E-30F8524D29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Indkomsten målt i kroner </a:t>
            </a:r>
          </a:p>
          <a:p>
            <a:r>
              <a:rPr lang="da-DK" dirty="0"/>
              <a:t>Vi kan godt få flere nominelle penge mellem fingrene uden at blive rigere</a:t>
            </a:r>
          </a:p>
          <a:p>
            <a:endParaRPr lang="da-DK" dirty="0"/>
          </a:p>
          <a:p>
            <a:r>
              <a:rPr lang="da-DK" dirty="0"/>
              <a:t>Det der er interessant er hvad vi kan købe for vores indkomst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859C534-DE38-4A21-9269-C3C091F835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a-DK" b="1" dirty="0"/>
              <a:t>Real</a:t>
            </a:r>
            <a:r>
              <a:rPr lang="da-DK" dirty="0"/>
              <a:t>indkomst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0AC2271-A8FE-4F30-BAEE-44BAC48190A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da-DK" b="1" i="0" dirty="0">
                <a:solidFill>
                  <a:srgbClr val="333333"/>
                </a:solidFill>
                <a:effectLst/>
                <a:latin typeface="+mj-lt"/>
              </a:rPr>
              <a:t>Real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indkomst er den mængde varer og tjenester, der kan købes for den nominelle indkomst </a:t>
            </a: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Man bruger også udtrykket lønnens </a:t>
            </a:r>
            <a:r>
              <a:rPr lang="da-DK" b="0" i="1" dirty="0">
                <a:solidFill>
                  <a:srgbClr val="333333"/>
                </a:solidFill>
                <a:effectLst/>
                <a:latin typeface="+mj-lt"/>
              </a:rPr>
              <a:t>købekraft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.</a:t>
            </a:r>
          </a:p>
          <a:p>
            <a:endParaRPr lang="da-DK" dirty="0">
              <a:solidFill>
                <a:srgbClr val="333333"/>
              </a:solidFill>
              <a:latin typeface="+mj-lt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Realindkomstudviklingen afhænger dels af udviklingen i den nominelle indkomst, dels af prisudviklingen.</a:t>
            </a:r>
            <a:endParaRPr lang="da-DK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661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1B90CB-D9EB-48A1-A27C-A8BE74A4F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Altså….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CC87A04-EAE8-4065-8EED-21FA11CFF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Realindkomsten er vigtigere end den nominelle indkomst</a:t>
            </a:r>
          </a:p>
          <a:p>
            <a:r>
              <a:rPr lang="da-DK" dirty="0"/>
              <a:t>Realindkomsten er givet ved at se på udviklingen i indkomst (løn) og udviklingen i priserne (inflationen)</a:t>
            </a:r>
          </a:p>
          <a:p>
            <a:r>
              <a:rPr lang="da-DK" dirty="0"/>
              <a:t>Indkomst er vigtigt, men vi skal også have viden priserne.</a:t>
            </a:r>
          </a:p>
          <a:p>
            <a:r>
              <a:rPr lang="da-DK" dirty="0"/>
              <a:t>Hvis priserne stiger mere end indkomsterne bliver vi fattigere</a:t>
            </a:r>
          </a:p>
          <a:p>
            <a:r>
              <a:rPr lang="da-DK" dirty="0"/>
              <a:t>Hvis indkomsterne stiger mere end priserne bliver vi rigere</a:t>
            </a:r>
          </a:p>
        </p:txBody>
      </p:sp>
    </p:spTree>
    <p:extLst>
      <p:ext uri="{BB962C8B-B14F-4D97-AF65-F5344CB8AC3E}">
        <p14:creationId xmlns:p14="http://schemas.microsoft.com/office/powerpoint/2010/main" val="2929771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3C785E-6FBD-19FC-EA02-102A06BD2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 Zimbabwe er alle millionærer</a:t>
            </a:r>
          </a:p>
        </p:txBody>
      </p:sp>
      <p:pic>
        <p:nvPicPr>
          <p:cNvPr id="2050" name="Picture 2" descr="Hyper Inflation in Zimbabwe - Economics Help">
            <a:extLst>
              <a:ext uri="{FF2B5EF4-FFF2-40B4-BE49-F238E27FC236}">
                <a16:creationId xmlns:a16="http://schemas.microsoft.com/office/drawing/2014/main" id="{C269F6CF-155E-BFB0-E63E-B4693D588C2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948" y="2276872"/>
            <a:ext cx="7951194" cy="393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83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62D16B-B09A-AAD9-E026-D042B483A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Reallønsudviklingen i Danmark</a:t>
            </a:r>
          </a:p>
        </p:txBody>
      </p:sp>
      <p:pic>
        <p:nvPicPr>
          <p:cNvPr id="5" name="Pladsholder til indhold 4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8DBB83AD-231D-4FCB-979A-BA043AE03C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6872"/>
            <a:ext cx="6042032" cy="3068170"/>
          </a:xfrm>
        </p:spPr>
      </p:pic>
      <p:pic>
        <p:nvPicPr>
          <p:cNvPr id="7" name="Billede 6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2BB56AC2-6D1F-EA16-23DB-6CC1F81A0E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388" y="1994606"/>
            <a:ext cx="6274122" cy="341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57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78</TotalTime>
  <Words>243</Words>
  <Application>Microsoft Office PowerPoint</Application>
  <PresentationFormat>Brugerdefineret</PresentationFormat>
  <Paragraphs>38</Paragraphs>
  <Slides>10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</vt:lpstr>
      <vt:lpstr>Præsentation med verden 16x9</vt:lpstr>
      <vt:lpstr>Husholdningerne og Indkomst</vt:lpstr>
      <vt:lpstr>Dagens program</vt:lpstr>
      <vt:lpstr>Det økonomiske kredsløb - multiplikatoren</vt:lpstr>
      <vt:lpstr>Indkomstbegreber</vt:lpstr>
      <vt:lpstr>forbrugskvote</vt:lpstr>
      <vt:lpstr>Nominelindkomst &amp; Realindkomst</vt:lpstr>
      <vt:lpstr>Altså….</vt:lpstr>
      <vt:lpstr>I Zimbabwe er alle millionærer</vt:lpstr>
      <vt:lpstr>Reallønsudviklingen i Danmark</vt:lpstr>
      <vt:lpstr>Forventningerne til danmarks økonomi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2024-08-22T09:23:51Z</dcterms:created>
  <dcterms:modified xsi:type="dcterms:W3CDTF">2024-08-22T10:42:04Z</dcterms:modified>
</cp:coreProperties>
</file>