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6" autoAdjust="0"/>
    <p:restoredTop sz="94886" autoAdjust="0"/>
  </p:normalViewPr>
  <p:slideViewPr>
    <p:cSldViewPr>
      <p:cViewPr>
        <p:scale>
          <a:sx n="69" d="100"/>
          <a:sy n="69" d="100"/>
        </p:scale>
        <p:origin x="448"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02-09-2024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02-09-2024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02-09-2024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02-09-2024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02-09-2024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02-09-2024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02-09-2024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02-09-2024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02-09-2024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02-09-2024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02-09-2024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02-09-2024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02-09-2024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8qRZcXIODNU"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Den franske revolution 2</a:t>
            </a:r>
          </a:p>
        </p:txBody>
      </p:sp>
      <p:sp>
        <p:nvSpPr>
          <p:cNvPr id="3" name="Undertitel 2"/>
          <p:cNvSpPr>
            <a:spLocks noGrp="1"/>
          </p:cNvSpPr>
          <p:nvPr>
            <p:ph type="subTitle" idx="1"/>
          </p:nvPr>
        </p:nvSpPr>
        <p:spPr/>
        <p:txBody>
          <a:bodyPr rtlCol="0"/>
          <a:lstStyle/>
          <a:p>
            <a:pPr rtl="0"/>
            <a:r>
              <a:rPr lang="da-DK" dirty="0"/>
              <a:t>Faser i den franske revolution</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F94ED4-9B2B-A81E-3CBC-D22EDD9167B5}"/>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D1AE5FE7-96D5-0E08-73FF-F8C5853F7B46}"/>
              </a:ext>
            </a:extLst>
          </p:cNvPr>
          <p:cNvSpPr>
            <a:spLocks noGrp="1"/>
          </p:cNvSpPr>
          <p:nvPr>
            <p:ph idx="1"/>
          </p:nvPr>
        </p:nvSpPr>
        <p:spPr/>
        <p:txBody>
          <a:bodyPr/>
          <a:lstStyle/>
          <a:p>
            <a:r>
              <a:rPr lang="da-DK" dirty="0"/>
              <a:t>1) Opsamling fra sidste gang</a:t>
            </a:r>
          </a:p>
          <a:p>
            <a:r>
              <a:rPr lang="da-DK" dirty="0"/>
              <a:t>2) Gennemgang af de to kilder</a:t>
            </a:r>
          </a:p>
          <a:p>
            <a:r>
              <a:rPr lang="da-DK" dirty="0"/>
              <a:t>3) Optakten til revolutionen</a:t>
            </a:r>
          </a:p>
          <a:p>
            <a:r>
              <a:rPr lang="da-DK" dirty="0"/>
              <a:t>4) Revolutionen begynder</a:t>
            </a:r>
          </a:p>
          <a:p>
            <a:r>
              <a:rPr lang="da-DK" dirty="0"/>
              <a:t>5) Pause</a:t>
            </a:r>
          </a:p>
          <a:p>
            <a:endParaRPr lang="da-DK" dirty="0"/>
          </a:p>
          <a:p>
            <a:endParaRPr lang="da-DK" dirty="0"/>
          </a:p>
        </p:txBody>
      </p:sp>
    </p:spTree>
    <p:extLst>
      <p:ext uri="{BB962C8B-B14F-4D97-AF65-F5344CB8AC3E}">
        <p14:creationId xmlns:p14="http://schemas.microsoft.com/office/powerpoint/2010/main" val="2783328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BC614C-80BD-B5A3-D4EA-09D2CF210445}"/>
              </a:ext>
            </a:extLst>
          </p:cNvPr>
          <p:cNvSpPr>
            <a:spLocks noGrp="1"/>
          </p:cNvSpPr>
          <p:nvPr>
            <p:ph type="title"/>
          </p:nvPr>
        </p:nvSpPr>
        <p:spPr/>
        <p:txBody>
          <a:bodyPr/>
          <a:lstStyle/>
          <a:p>
            <a:pPr algn="ctr"/>
            <a:r>
              <a:rPr lang="da-DK" dirty="0"/>
              <a:t>Opfølgning fra sidste gang</a:t>
            </a:r>
          </a:p>
        </p:txBody>
      </p:sp>
      <p:sp>
        <p:nvSpPr>
          <p:cNvPr id="3" name="Pladsholder til indhold 2">
            <a:extLst>
              <a:ext uri="{FF2B5EF4-FFF2-40B4-BE49-F238E27FC236}">
                <a16:creationId xmlns:a16="http://schemas.microsoft.com/office/drawing/2014/main" id="{C625BCF1-9C4B-EBA7-201B-E4CEC33A7431}"/>
              </a:ext>
            </a:extLst>
          </p:cNvPr>
          <p:cNvSpPr>
            <a:spLocks noGrp="1"/>
          </p:cNvSpPr>
          <p:nvPr>
            <p:ph idx="1"/>
          </p:nvPr>
        </p:nvSpPr>
        <p:spPr/>
        <p:txBody>
          <a:bodyPr/>
          <a:lstStyle/>
          <a:p>
            <a:r>
              <a:rPr lang="da-DK" dirty="0"/>
              <a:t>Oplysningstiden idealer om frihed og økonomiske muligheder spreder sig i samfundet</a:t>
            </a:r>
          </a:p>
          <a:p>
            <a:r>
              <a:rPr lang="da-DK" dirty="0"/>
              <a:t>Den franske konge er i økonomiske problemer så han indkalder stænderforsamlingen</a:t>
            </a:r>
          </a:p>
          <a:p>
            <a:r>
              <a:rPr lang="da-DK" dirty="0"/>
              <a:t>Stænderne</a:t>
            </a:r>
          </a:p>
          <a:p>
            <a:pPr lvl="1"/>
            <a:r>
              <a:rPr lang="da-DK" dirty="0"/>
              <a:t>1. De gejstlige</a:t>
            </a:r>
          </a:p>
          <a:p>
            <a:pPr lvl="1"/>
            <a:r>
              <a:rPr lang="da-DK" dirty="0"/>
              <a:t>2. Adlen</a:t>
            </a:r>
          </a:p>
          <a:p>
            <a:pPr lvl="1"/>
            <a:r>
              <a:rPr lang="da-DK" dirty="0"/>
              <a:t>3. Bønderne, handelsmænd, jurister, læger osv.</a:t>
            </a:r>
          </a:p>
        </p:txBody>
      </p:sp>
    </p:spTree>
    <p:extLst>
      <p:ext uri="{BB962C8B-B14F-4D97-AF65-F5344CB8AC3E}">
        <p14:creationId xmlns:p14="http://schemas.microsoft.com/office/powerpoint/2010/main" val="128765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92F30B-498C-05E8-8860-D9B08748CA49}"/>
              </a:ext>
            </a:extLst>
          </p:cNvPr>
          <p:cNvSpPr>
            <a:spLocks noGrp="1"/>
          </p:cNvSpPr>
          <p:nvPr>
            <p:ph type="title"/>
          </p:nvPr>
        </p:nvSpPr>
        <p:spPr/>
        <p:txBody>
          <a:bodyPr/>
          <a:lstStyle/>
          <a:p>
            <a:pPr algn="ctr"/>
            <a:r>
              <a:rPr lang="da-DK" dirty="0"/>
              <a:t>Kilderne</a:t>
            </a:r>
          </a:p>
        </p:txBody>
      </p:sp>
      <p:sp>
        <p:nvSpPr>
          <p:cNvPr id="3" name="Pladsholder til indhold 2">
            <a:extLst>
              <a:ext uri="{FF2B5EF4-FFF2-40B4-BE49-F238E27FC236}">
                <a16:creationId xmlns:a16="http://schemas.microsoft.com/office/drawing/2014/main" id="{AF021165-E62A-271A-ADE6-1B9ABE78B9BE}"/>
              </a:ext>
            </a:extLst>
          </p:cNvPr>
          <p:cNvSpPr>
            <a:spLocks noGrp="1"/>
          </p:cNvSpPr>
          <p:nvPr>
            <p:ph idx="1"/>
          </p:nvPr>
        </p:nvSpPr>
        <p:spPr/>
        <p:txBody>
          <a:bodyPr/>
          <a:lstStyle/>
          <a:p>
            <a:r>
              <a:rPr lang="da-DK" dirty="0"/>
              <a:t>Kildeanalyse af de to kilder</a:t>
            </a:r>
          </a:p>
        </p:txBody>
      </p:sp>
    </p:spTree>
    <p:extLst>
      <p:ext uri="{BB962C8B-B14F-4D97-AF65-F5344CB8AC3E}">
        <p14:creationId xmlns:p14="http://schemas.microsoft.com/office/powerpoint/2010/main" val="2247242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199537-4F13-E05E-5D44-147B4B082195}"/>
              </a:ext>
            </a:extLst>
          </p:cNvPr>
          <p:cNvSpPr>
            <a:spLocks noGrp="1"/>
          </p:cNvSpPr>
          <p:nvPr>
            <p:ph type="title"/>
          </p:nvPr>
        </p:nvSpPr>
        <p:spPr/>
        <p:txBody>
          <a:bodyPr/>
          <a:lstStyle/>
          <a:p>
            <a:pPr algn="ctr"/>
            <a:r>
              <a:rPr lang="da-DK" dirty="0"/>
              <a:t>Optakten til revolutionen</a:t>
            </a:r>
          </a:p>
        </p:txBody>
      </p:sp>
      <p:sp>
        <p:nvSpPr>
          <p:cNvPr id="3" name="Pladsholder til indhold 2">
            <a:extLst>
              <a:ext uri="{FF2B5EF4-FFF2-40B4-BE49-F238E27FC236}">
                <a16:creationId xmlns:a16="http://schemas.microsoft.com/office/drawing/2014/main" id="{C6355ABB-48DB-F0E7-7EF6-1E0B1D4AE6BE}"/>
              </a:ext>
            </a:extLst>
          </p:cNvPr>
          <p:cNvSpPr>
            <a:spLocks noGrp="1"/>
          </p:cNvSpPr>
          <p:nvPr>
            <p:ph idx="1"/>
          </p:nvPr>
        </p:nvSpPr>
        <p:spPr/>
        <p:txBody>
          <a:bodyPr/>
          <a:lstStyle/>
          <a:p>
            <a:r>
              <a:rPr lang="da-DK" dirty="0"/>
              <a:t>De 1139 delegerede til stænderforsamlingen trådte sammen i maj 1789, hvorfra begivenhederne hurtigt udviklede sig. Det første afgørende stridsmål kom til at stå omkring afstemningsreglerne.</a:t>
            </a:r>
          </a:p>
          <a:p>
            <a:r>
              <a:rPr lang="da-DK" dirty="0"/>
              <a:t>3. standen krævede, at afstemningerne i forsamlingen skulle foregå ved optælling af antal hoveder. Med sine 578 delegerede ville den have flertal. Derimod krævede kongen og de to andre stænder, at optællingen skulle foregå </a:t>
            </a:r>
            <a:r>
              <a:rPr lang="da-DK" dirty="0" err="1"/>
              <a:t>stændervis</a:t>
            </a:r>
            <a:r>
              <a:rPr lang="da-DK" dirty="0"/>
              <a:t>, hvilket gav de to øverste stænder flertal.</a:t>
            </a:r>
          </a:p>
          <a:p>
            <a:r>
              <a:rPr lang="da-DK" dirty="0"/>
              <a:t>D. 20. juni tog 3. standen konsekvensen af den fastlåste situation og udråbte sig selv til Nationalforsamling.</a:t>
            </a:r>
          </a:p>
        </p:txBody>
      </p:sp>
    </p:spTree>
    <p:extLst>
      <p:ext uri="{BB962C8B-B14F-4D97-AF65-F5344CB8AC3E}">
        <p14:creationId xmlns:p14="http://schemas.microsoft.com/office/powerpoint/2010/main" val="348058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C313B9-B74D-34FB-8135-B0D11E1164B0}"/>
              </a:ext>
            </a:extLst>
          </p:cNvPr>
          <p:cNvSpPr>
            <a:spLocks noGrp="1"/>
          </p:cNvSpPr>
          <p:nvPr>
            <p:ph type="title"/>
          </p:nvPr>
        </p:nvSpPr>
        <p:spPr/>
        <p:txBody>
          <a:bodyPr/>
          <a:lstStyle/>
          <a:p>
            <a:pPr algn="ctr"/>
            <a:r>
              <a:rPr lang="da-DK" dirty="0"/>
              <a:t>Bastilledagen</a:t>
            </a:r>
          </a:p>
        </p:txBody>
      </p:sp>
      <p:sp>
        <p:nvSpPr>
          <p:cNvPr id="3" name="Pladsholder til indhold 2">
            <a:extLst>
              <a:ext uri="{FF2B5EF4-FFF2-40B4-BE49-F238E27FC236}">
                <a16:creationId xmlns:a16="http://schemas.microsoft.com/office/drawing/2014/main" id="{8116EDE7-7183-4F0F-91A0-47947B8C8124}"/>
              </a:ext>
            </a:extLst>
          </p:cNvPr>
          <p:cNvSpPr>
            <a:spLocks noGrp="1"/>
          </p:cNvSpPr>
          <p:nvPr>
            <p:ph idx="1"/>
          </p:nvPr>
        </p:nvSpPr>
        <p:spPr/>
        <p:txBody>
          <a:bodyPr/>
          <a:lstStyle/>
          <a:p>
            <a:r>
              <a:rPr lang="da-DK" dirty="0"/>
              <a:t>3. standen viste på den måde, at man var parat til at kæmpe for det nye parlament. 3. standen fik samtidig hjælp fra begivenhedernes gang i Paris, hvor oprørsstemningen havde grebet befolkningen. Den 14. juli stormede en ophidset folkemængde fængslet Bastillen (senere kendt som »Bastilledagen«), som især husede politiske fanger. </a:t>
            </a:r>
          </a:p>
          <a:p>
            <a:r>
              <a:rPr lang="da-DK" dirty="0"/>
              <a:t>Kongen måtte bøje af for det voksende pres og accepterede Nationalforsamlingen som det nye parlament. Nu var vejen banet for et opgør med enevælden og de standsmæssige privilegier. Dette skete i løbet af august, hvor stændersamfundets privilegier blev afskaffet.</a:t>
            </a:r>
          </a:p>
          <a:p>
            <a:endParaRPr lang="da-DK" dirty="0"/>
          </a:p>
        </p:txBody>
      </p:sp>
    </p:spTree>
    <p:extLst>
      <p:ext uri="{BB962C8B-B14F-4D97-AF65-F5344CB8AC3E}">
        <p14:creationId xmlns:p14="http://schemas.microsoft.com/office/powerpoint/2010/main" val="118806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F33FAB-6C7B-0C84-B189-54EDB062C63F}"/>
              </a:ext>
            </a:extLst>
          </p:cNvPr>
          <p:cNvSpPr>
            <a:spLocks noGrp="1"/>
          </p:cNvSpPr>
          <p:nvPr>
            <p:ph type="title"/>
          </p:nvPr>
        </p:nvSpPr>
        <p:spPr/>
        <p:txBody>
          <a:bodyPr/>
          <a:lstStyle/>
          <a:p>
            <a:pPr algn="ctr"/>
            <a:r>
              <a:rPr lang="da-DK" dirty="0"/>
              <a:t>Menneskerettighedserklæringen</a:t>
            </a:r>
          </a:p>
        </p:txBody>
      </p:sp>
      <p:sp>
        <p:nvSpPr>
          <p:cNvPr id="3" name="Pladsholder til indhold 2">
            <a:extLst>
              <a:ext uri="{FF2B5EF4-FFF2-40B4-BE49-F238E27FC236}">
                <a16:creationId xmlns:a16="http://schemas.microsoft.com/office/drawing/2014/main" id="{FB1C8D45-4089-635E-7DF2-955E197D72B7}"/>
              </a:ext>
            </a:extLst>
          </p:cNvPr>
          <p:cNvSpPr>
            <a:spLocks noGrp="1"/>
          </p:cNvSpPr>
          <p:nvPr>
            <p:ph idx="1"/>
          </p:nvPr>
        </p:nvSpPr>
        <p:spPr/>
        <p:txBody>
          <a:bodyPr/>
          <a:lstStyle/>
          <a:p>
            <a:r>
              <a:rPr lang="da-DK" dirty="0"/>
              <a:t>Udviklingen kulminerede d. 26. august 1789, hvor den berømte menneskerettighedserklæring blev vedtaget. Erklæringen var inspireret af den amerikanske uafhængighedserklæring og fastslog oplysningstidens principper om personlige friheder, rettigheder og kravet om statens legitimitet i den brede befolkning.</a:t>
            </a:r>
          </a:p>
          <a:p>
            <a:endParaRPr lang="da-DK" dirty="0"/>
          </a:p>
          <a:p>
            <a:endParaRPr lang="da-DK" dirty="0"/>
          </a:p>
          <a:p>
            <a:r>
              <a:rPr lang="da-DK" dirty="0"/>
              <a:t>En opsummering: </a:t>
            </a:r>
            <a:r>
              <a:rPr lang="da-DK" dirty="0">
                <a:hlinkClick r:id="rId2"/>
              </a:rPr>
              <a:t>https://www.youtube.com/watch?v=8qRZcXIODNU</a:t>
            </a:r>
            <a:endParaRPr lang="da-DK" dirty="0"/>
          </a:p>
          <a:p>
            <a:endParaRPr lang="da-DK" dirty="0"/>
          </a:p>
        </p:txBody>
      </p:sp>
    </p:spTree>
    <p:extLst>
      <p:ext uri="{BB962C8B-B14F-4D97-AF65-F5344CB8AC3E}">
        <p14:creationId xmlns:p14="http://schemas.microsoft.com/office/powerpoint/2010/main" val="2382348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435A2-BCEB-4111-049C-A085878B7C97}"/>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32F790EF-AB67-03FD-81ED-383545E6296D}"/>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092574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EA46F0-982F-B01B-B4D8-407B0BFD507E}"/>
              </a:ext>
            </a:extLst>
          </p:cNvPr>
          <p:cNvSpPr>
            <a:spLocks noGrp="1"/>
          </p:cNvSpPr>
          <p:nvPr>
            <p:ph type="title"/>
          </p:nvPr>
        </p:nvSpPr>
        <p:spPr/>
        <p:txBody>
          <a:bodyPr/>
          <a:lstStyle/>
          <a:p>
            <a:pPr algn="ctr"/>
            <a:r>
              <a:rPr lang="da-DK" dirty="0"/>
              <a:t>Overblik over revolutionen</a:t>
            </a:r>
          </a:p>
        </p:txBody>
      </p:sp>
      <p:sp>
        <p:nvSpPr>
          <p:cNvPr id="3" name="Pladsholder til indhold 2">
            <a:extLst>
              <a:ext uri="{FF2B5EF4-FFF2-40B4-BE49-F238E27FC236}">
                <a16:creationId xmlns:a16="http://schemas.microsoft.com/office/drawing/2014/main" id="{45FAA856-A824-CA82-4A4D-FD0A21696C19}"/>
              </a:ext>
            </a:extLst>
          </p:cNvPr>
          <p:cNvSpPr>
            <a:spLocks noGrp="1"/>
          </p:cNvSpPr>
          <p:nvPr>
            <p:ph idx="1"/>
          </p:nvPr>
        </p:nvSpPr>
        <p:spPr/>
        <p:txBody>
          <a:bodyPr/>
          <a:lstStyle/>
          <a:p>
            <a:r>
              <a:rPr lang="da-DK" dirty="0"/>
              <a:t>1. Fase – 1789-1792 Den moderate fase</a:t>
            </a:r>
          </a:p>
          <a:p>
            <a:r>
              <a:rPr lang="da-DK" dirty="0"/>
              <a:t>2. Fase – 1792-1794 Den radikale fase ”Terrorregimet”</a:t>
            </a:r>
          </a:p>
          <a:p>
            <a:r>
              <a:rPr lang="da-DK" dirty="0"/>
              <a:t>3. Fase – 1794-1799 Direktorietiden</a:t>
            </a:r>
          </a:p>
          <a:p>
            <a:r>
              <a:rPr lang="da-DK" dirty="0"/>
              <a:t>Persongalleriet: </a:t>
            </a:r>
            <a:r>
              <a:rPr lang="da-DK" dirty="0" err="1"/>
              <a:t>Maximillien</a:t>
            </a:r>
            <a:r>
              <a:rPr lang="da-DK" dirty="0"/>
              <a:t> Robespierre, Georges </a:t>
            </a:r>
            <a:r>
              <a:rPr lang="da-DK" dirty="0" err="1"/>
              <a:t>Danton</a:t>
            </a:r>
            <a:r>
              <a:rPr lang="da-DK" dirty="0"/>
              <a:t>, Marie </a:t>
            </a:r>
            <a:r>
              <a:rPr lang="da-DK" dirty="0" err="1"/>
              <a:t>Antoniette</a:t>
            </a:r>
            <a:r>
              <a:rPr lang="da-DK" dirty="0"/>
              <a:t>, Ludvig d. 16, Napoleon Bonaparte</a:t>
            </a:r>
          </a:p>
          <a:p>
            <a:endParaRPr lang="da-DK" dirty="0"/>
          </a:p>
        </p:txBody>
      </p:sp>
    </p:spTree>
    <p:extLst>
      <p:ext uri="{BB962C8B-B14F-4D97-AF65-F5344CB8AC3E}">
        <p14:creationId xmlns:p14="http://schemas.microsoft.com/office/powerpoint/2010/main" val="37776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7C6FC-B568-3ABE-B709-C640557590C8}"/>
              </a:ext>
            </a:extLst>
          </p:cNvPr>
          <p:cNvSpPr>
            <a:spLocks noGrp="1"/>
          </p:cNvSpPr>
          <p:nvPr>
            <p:ph type="title"/>
          </p:nvPr>
        </p:nvSpPr>
        <p:spPr/>
        <p:txBody>
          <a:bodyPr/>
          <a:lstStyle/>
          <a:p>
            <a:pPr algn="ctr"/>
            <a:r>
              <a:rPr lang="da-DK" dirty="0"/>
              <a:t>Næste gang</a:t>
            </a:r>
          </a:p>
        </p:txBody>
      </p:sp>
      <p:sp>
        <p:nvSpPr>
          <p:cNvPr id="3" name="Pladsholder til indhold 2">
            <a:extLst>
              <a:ext uri="{FF2B5EF4-FFF2-40B4-BE49-F238E27FC236}">
                <a16:creationId xmlns:a16="http://schemas.microsoft.com/office/drawing/2014/main" id="{55674736-F916-2B07-944A-0367A7484692}"/>
              </a:ext>
            </a:extLst>
          </p:cNvPr>
          <p:cNvSpPr>
            <a:spLocks noGrp="1"/>
          </p:cNvSpPr>
          <p:nvPr>
            <p:ph idx="1"/>
          </p:nvPr>
        </p:nvSpPr>
        <p:spPr/>
        <p:txBody>
          <a:bodyPr/>
          <a:lstStyle/>
          <a:p>
            <a:r>
              <a:rPr lang="da-DK" dirty="0"/>
              <a:t>Vi runder den franske revolution af og ser på konsekvenser af den </a:t>
            </a:r>
            <a:r>
              <a:rPr lang="da-DK"/>
              <a:t>for fremtiden </a:t>
            </a:r>
            <a:r>
              <a:rPr lang="da-DK">
                <a:sym typeface="Wingdings" panose="05000000000000000000" pitchFamily="2" charset="2"/>
              </a:rPr>
              <a:t></a:t>
            </a:r>
            <a:endParaRPr lang="da-DK"/>
          </a:p>
        </p:txBody>
      </p:sp>
    </p:spTree>
    <p:extLst>
      <p:ext uri="{BB962C8B-B14F-4D97-AF65-F5344CB8AC3E}">
        <p14:creationId xmlns:p14="http://schemas.microsoft.com/office/powerpoint/2010/main" val="77005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46</TotalTime>
  <Words>417</Words>
  <Application>Microsoft Office PowerPoint</Application>
  <PresentationFormat>Brugerdefineret</PresentationFormat>
  <Paragraphs>38</Paragraphs>
  <Slides>10</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Arial</vt:lpstr>
      <vt:lpstr>Century Gothic</vt:lpstr>
      <vt:lpstr>Wingdings</vt:lpstr>
      <vt:lpstr>Præsentation med verden 16x9</vt:lpstr>
      <vt:lpstr>Den franske revolution 2</vt:lpstr>
      <vt:lpstr>Dagens program</vt:lpstr>
      <vt:lpstr>Opfølgning fra sidste gang</vt:lpstr>
      <vt:lpstr>Kilderne</vt:lpstr>
      <vt:lpstr>Optakten til revolutionen</vt:lpstr>
      <vt:lpstr>Bastilledagen</vt:lpstr>
      <vt:lpstr>Menneskerettighedserklæringen</vt:lpstr>
      <vt:lpstr>Pause</vt:lpstr>
      <vt:lpstr>Overblik over revolutionen</vt:lpstr>
      <vt:lpstr>Næste gang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2024-09-02T17:19:53Z</dcterms:created>
  <dcterms:modified xsi:type="dcterms:W3CDTF">2024-09-02T18:06:04Z</dcterms:modified>
</cp:coreProperties>
</file>