
<file path=[Content_Types].xml><?xml version="1.0" encoding="utf-8"?>
<Types xmlns="http://schemas.openxmlformats.org/package/2006/content-types"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886" autoAdjust="0"/>
  </p:normalViewPr>
  <p:slideViewPr>
    <p:cSldViewPr>
      <p:cViewPr>
        <p:scale>
          <a:sx n="74" d="100"/>
          <a:sy n="74" d="100"/>
        </p:scale>
        <p:origin x="376" y="5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art Nelting Keller (LNKE - Underviser - VE - AK)" userId="0f8b2343-f0d9-4667-9071-fe4d1167a82f" providerId="ADAL" clId="{69FDD9BB-8930-448B-A3D6-BE5146ACEB1E}"/>
    <pc:docChg chg="custSel addSld modSld">
      <pc:chgData name="Lennart Nelting Keller (LNKE - Underviser - VE - AK)" userId="0f8b2343-f0d9-4667-9071-fe4d1167a82f" providerId="ADAL" clId="{69FDD9BB-8930-448B-A3D6-BE5146ACEB1E}" dt="2024-09-04T09:03:49.704" v="81" actId="5793"/>
      <pc:docMkLst>
        <pc:docMk/>
      </pc:docMkLst>
      <pc:sldChg chg="modSp mod">
        <pc:chgData name="Lennart Nelting Keller (LNKE - Underviser - VE - AK)" userId="0f8b2343-f0d9-4667-9071-fe4d1167a82f" providerId="ADAL" clId="{69FDD9BB-8930-448B-A3D6-BE5146ACEB1E}" dt="2024-09-04T09:02:15.123" v="6" actId="20577"/>
        <pc:sldMkLst>
          <pc:docMk/>
          <pc:sldMk cId="128261047" sldId="263"/>
        </pc:sldMkLst>
        <pc:spChg chg="mod">
          <ac:chgData name="Lennart Nelting Keller (LNKE - Underviser - VE - AK)" userId="0f8b2343-f0d9-4667-9071-fe4d1167a82f" providerId="ADAL" clId="{69FDD9BB-8930-448B-A3D6-BE5146ACEB1E}" dt="2024-09-04T09:02:15.123" v="6" actId="20577"/>
          <ac:spMkLst>
            <pc:docMk/>
            <pc:sldMk cId="128261047" sldId="263"/>
            <ac:spMk id="8" creationId="{8539FBC9-553B-42E7-A26D-37A9AED3D5C8}"/>
          </ac:spMkLst>
        </pc:spChg>
      </pc:sldChg>
      <pc:sldChg chg="modSp mod">
        <pc:chgData name="Lennart Nelting Keller (LNKE - Underviser - VE - AK)" userId="0f8b2343-f0d9-4667-9071-fe4d1167a82f" providerId="ADAL" clId="{69FDD9BB-8930-448B-A3D6-BE5146ACEB1E}" dt="2024-09-04T09:03:10.893" v="60" actId="20577"/>
        <pc:sldMkLst>
          <pc:docMk/>
          <pc:sldMk cId="3856807294" sldId="264"/>
        </pc:sldMkLst>
        <pc:spChg chg="mod">
          <ac:chgData name="Lennart Nelting Keller (LNKE - Underviser - VE - AK)" userId="0f8b2343-f0d9-4667-9071-fe4d1167a82f" providerId="ADAL" clId="{69FDD9BB-8930-448B-A3D6-BE5146ACEB1E}" dt="2024-09-04T09:03:10.893" v="60" actId="20577"/>
          <ac:spMkLst>
            <pc:docMk/>
            <pc:sldMk cId="3856807294" sldId="264"/>
            <ac:spMk id="3" creationId="{59BEF853-5AD6-4392-B880-76599BAD5F7E}"/>
          </ac:spMkLst>
        </pc:spChg>
      </pc:sldChg>
      <pc:sldChg chg="modSp new mod">
        <pc:chgData name="Lennart Nelting Keller (LNKE - Underviser - VE - AK)" userId="0f8b2343-f0d9-4667-9071-fe4d1167a82f" providerId="ADAL" clId="{69FDD9BB-8930-448B-A3D6-BE5146ACEB1E}" dt="2024-09-04T09:03:49.704" v="81" actId="5793"/>
        <pc:sldMkLst>
          <pc:docMk/>
          <pc:sldMk cId="5469279" sldId="266"/>
        </pc:sldMkLst>
        <pc:spChg chg="mod">
          <ac:chgData name="Lennart Nelting Keller (LNKE - Underviser - VE - AK)" userId="0f8b2343-f0d9-4667-9071-fe4d1167a82f" providerId="ADAL" clId="{69FDD9BB-8930-448B-A3D6-BE5146ACEB1E}" dt="2024-09-04T09:03:45.196" v="78" actId="20577"/>
          <ac:spMkLst>
            <pc:docMk/>
            <pc:sldMk cId="5469279" sldId="266"/>
            <ac:spMk id="2" creationId="{2EA36D22-05F3-8A6B-7B5B-D58D816C8CD9}"/>
          </ac:spMkLst>
        </pc:spChg>
        <pc:spChg chg="mod">
          <ac:chgData name="Lennart Nelting Keller (LNKE - Underviser - VE - AK)" userId="0f8b2343-f0d9-4667-9071-fe4d1167a82f" providerId="ADAL" clId="{69FDD9BB-8930-448B-A3D6-BE5146ACEB1E}" dt="2024-09-04T09:03:49.704" v="81" actId="5793"/>
          <ac:spMkLst>
            <pc:docMk/>
            <pc:sldMk cId="5469279" sldId="266"/>
            <ac:spMk id="3" creationId="{757A244A-78A8-78FD-2DE2-C71AD0CC0C2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04-09-2024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04-09-2024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04-09-2024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04-09-2024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04-09-2024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04-09-2024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04-09-2024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04-09-2024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04-09-2024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04-09-2024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04-09-2024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04-09-2024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04-09-2024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Finanspolitik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Multiplikator, forsyningsbalance, lempelig og stram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4B25C9-7858-4622-A5F2-77BC72556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OPgaver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BEF853-5AD6-4392-B880-76599BAD5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Opgave 9.1 at bruge finanspolitik</a:t>
            </a:r>
          </a:p>
          <a:p>
            <a:r>
              <a:rPr lang="da-DK" dirty="0"/>
              <a:t>Opgave 9.3 Hvilken finanspolitik anbefales</a:t>
            </a:r>
          </a:p>
          <a:p>
            <a:r>
              <a:rPr lang="da-DK" dirty="0"/>
              <a:t>Opgave 9.4 beregning af multiplikator</a:t>
            </a:r>
          </a:p>
        </p:txBody>
      </p:sp>
    </p:spTree>
    <p:extLst>
      <p:ext uri="{BB962C8B-B14F-4D97-AF65-F5344CB8AC3E}">
        <p14:creationId xmlns:p14="http://schemas.microsoft.com/office/powerpoint/2010/main" val="385680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A36D22-05F3-8A6B-7B5B-D58D816C8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Fælles 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57A244A-78A8-78FD-2DE2-C71AD0CC0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469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96E1C2-65CE-4874-A8E7-D60E4C779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0FFB45-A776-42A4-A597-231122281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Opsamling fra sidst</a:t>
            </a:r>
          </a:p>
          <a:p>
            <a:r>
              <a:rPr lang="da-DK" dirty="0"/>
              <a:t>2) Multiplikator &amp; forsyningsbalancen</a:t>
            </a:r>
          </a:p>
          <a:p>
            <a:r>
              <a:rPr lang="da-DK" dirty="0"/>
              <a:t>3) Finanspolitik</a:t>
            </a:r>
          </a:p>
          <a:p>
            <a:r>
              <a:rPr lang="da-DK" dirty="0"/>
              <a:t>4) Finanspolitiske instrumenter</a:t>
            </a:r>
          </a:p>
          <a:p>
            <a:r>
              <a:rPr lang="da-DK" dirty="0"/>
              <a:t>5) Finanspolitiske multiplikatorer</a:t>
            </a:r>
          </a:p>
        </p:txBody>
      </p:sp>
    </p:spTree>
    <p:extLst>
      <p:ext uri="{BB962C8B-B14F-4D97-AF65-F5344CB8AC3E}">
        <p14:creationId xmlns:p14="http://schemas.microsoft.com/office/powerpoint/2010/main" val="116305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B455B4-7CEC-4523-BB66-12B896CF9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32A9224-F580-4719-BF79-6ED84C740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Statens opgaver</a:t>
            </a:r>
          </a:p>
          <a:p>
            <a:r>
              <a:rPr lang="da-DK" dirty="0"/>
              <a:t>Regionens opgaver</a:t>
            </a:r>
          </a:p>
          <a:p>
            <a:r>
              <a:rPr lang="da-DK" dirty="0"/>
              <a:t>Kommunens opgaver</a:t>
            </a:r>
          </a:p>
          <a:p>
            <a:r>
              <a:rPr lang="da-DK" dirty="0"/>
              <a:t>Har Danmark verdenshøjeste skattetryk?</a:t>
            </a:r>
          </a:p>
        </p:txBody>
      </p:sp>
    </p:spTree>
    <p:extLst>
      <p:ext uri="{BB962C8B-B14F-4D97-AF65-F5344CB8AC3E}">
        <p14:creationId xmlns:p14="http://schemas.microsoft.com/office/powerpoint/2010/main" val="15222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B634E7-3A3F-C4CC-1625-D264810C7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Hvad skal vi ellers bruge i dag?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B47C83-F9AE-7D7B-A2A9-0B977E6D0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Forsyningsbalancen </a:t>
            </a:r>
          </a:p>
          <a:p>
            <a:r>
              <a:rPr lang="da-DK" dirty="0"/>
              <a:t>Multiplikatoren</a:t>
            </a:r>
          </a:p>
        </p:txBody>
      </p:sp>
    </p:spTree>
    <p:extLst>
      <p:ext uri="{BB962C8B-B14F-4D97-AF65-F5344CB8AC3E}">
        <p14:creationId xmlns:p14="http://schemas.microsoft.com/office/powerpoint/2010/main" val="50779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E6B66A-D32C-4BF6-86E8-BA33541FD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Finanspolitik</a:t>
            </a:r>
          </a:p>
        </p:txBody>
      </p:sp>
      <p:pic>
        <p:nvPicPr>
          <p:cNvPr id="5" name="Pladsholder til indhold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1DC6F433-E81A-4044-A657-722E2C278F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401" y="2564904"/>
            <a:ext cx="7586021" cy="2015798"/>
          </a:xfrm>
        </p:spPr>
      </p:pic>
    </p:spTree>
    <p:extLst>
      <p:ext uri="{BB962C8B-B14F-4D97-AF65-F5344CB8AC3E}">
        <p14:creationId xmlns:p14="http://schemas.microsoft.com/office/powerpoint/2010/main" val="228495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5B97C37-4D60-4E30-8D62-AD50E7213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To typer af finanspolitik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793A2DB-C52D-4FD9-9F73-582B543B06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a-DK" dirty="0"/>
              <a:t>Lempelig</a:t>
            </a:r>
          </a:p>
        </p:txBody>
      </p:sp>
      <p:pic>
        <p:nvPicPr>
          <p:cNvPr id="10" name="Pladsholder til indhold 9">
            <a:extLst>
              <a:ext uri="{FF2B5EF4-FFF2-40B4-BE49-F238E27FC236}">
                <a16:creationId xmlns:a16="http://schemas.microsoft.com/office/drawing/2014/main" id="{B626A664-E995-4380-857B-D9C83A70B7E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611" y="2516781"/>
            <a:ext cx="4708525" cy="1489828"/>
          </a:xfrm>
        </p:spPr>
      </p:pic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E19A7C2B-D0D3-4896-995C-CE1B470F4D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da-DK" dirty="0"/>
              <a:t>Stram</a:t>
            </a:r>
          </a:p>
        </p:txBody>
      </p:sp>
      <p:pic>
        <p:nvPicPr>
          <p:cNvPr id="12" name="Pladsholder til indhold 11">
            <a:extLst>
              <a:ext uri="{FF2B5EF4-FFF2-40B4-BE49-F238E27FC236}">
                <a16:creationId xmlns:a16="http://schemas.microsoft.com/office/drawing/2014/main" id="{DE0855C2-B663-4755-9504-2D2E3EE5ED11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420" y="2420888"/>
            <a:ext cx="4708525" cy="1681615"/>
          </a:xfr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1B6A8210-22F1-45DE-B1DB-E42B7B16130B}"/>
              </a:ext>
            </a:extLst>
          </p:cNvPr>
          <p:cNvSpPr txBox="1"/>
          <p:nvPr/>
        </p:nvSpPr>
        <p:spPr>
          <a:xfrm>
            <a:off x="1217611" y="4365104"/>
            <a:ext cx="9657334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Husk på hvad I ved om målkonflikter ved de samfundsøkonomiske mål. Der er altid fordele og ulemper ved de to typer finanspolitik.</a:t>
            </a:r>
          </a:p>
          <a:p>
            <a:pPr>
              <a:lnSpc>
                <a:spcPct val="90000"/>
              </a:lnSpc>
            </a:pPr>
            <a:endParaRPr lang="da-DK" sz="2400" dirty="0"/>
          </a:p>
          <a:p>
            <a:pPr>
              <a:lnSpc>
                <a:spcPct val="90000"/>
              </a:lnSpc>
            </a:pPr>
            <a:r>
              <a:rPr lang="da-DK" sz="2400" dirty="0"/>
              <a:t>Det handler derfor om at kende økonomien og vide hvilke problemer vi skal løse!</a:t>
            </a:r>
          </a:p>
        </p:txBody>
      </p:sp>
    </p:spTree>
    <p:extLst>
      <p:ext uri="{BB962C8B-B14F-4D97-AF65-F5344CB8AC3E}">
        <p14:creationId xmlns:p14="http://schemas.microsoft.com/office/powerpoint/2010/main" val="16664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2A7FE62-99B4-4E9E-A62C-F3A404D9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Finanspolitiske instrumenter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25F2161D-DA7F-4032-A5BD-A3BDECA4BD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a-DK" dirty="0"/>
              <a:t>Indtægter</a:t>
            </a:r>
          </a:p>
        </p:txBody>
      </p:sp>
      <p:sp>
        <p:nvSpPr>
          <p:cNvPr id="10" name="Pladsholder til indhold 9">
            <a:extLst>
              <a:ext uri="{FF2B5EF4-FFF2-40B4-BE49-F238E27FC236}">
                <a16:creationId xmlns:a16="http://schemas.microsoft.com/office/drawing/2014/main" id="{25773E30-2144-49A0-899C-8694C01917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da-DK" b="0" i="0" u="none" strike="noStrike" dirty="0">
                <a:solidFill>
                  <a:srgbClr val="333333"/>
                </a:solidFill>
                <a:effectLst/>
                <a:latin typeface="+mj-lt"/>
              </a:rPr>
              <a:t>Indkomstskat</a:t>
            </a: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 og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+mj-lt"/>
              </a:rPr>
              <a:t>arbejdsmarkedsbidrag</a:t>
            </a: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 (skatteprocenter)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b="0" i="0" u="none" strike="noStrike" dirty="0">
                <a:solidFill>
                  <a:srgbClr val="333333"/>
                </a:solidFill>
                <a:effectLst/>
                <a:latin typeface="+mj-lt"/>
              </a:rPr>
              <a:t>Moms</a:t>
            </a:r>
            <a:endParaRPr lang="da-DK" b="0" i="0" dirty="0">
              <a:solidFill>
                <a:srgbClr val="333333"/>
              </a:solidFill>
              <a:effectLst/>
              <a:latin typeface="+mj-l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Giftskatter (spiritusafgift, cigaretafgift etc.)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Energi- og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+mj-lt"/>
              </a:rPr>
              <a:t>miljøafgifter</a:t>
            </a:r>
            <a:endParaRPr lang="da-DK" b="0" i="0" dirty="0">
              <a:solidFill>
                <a:srgbClr val="333333"/>
              </a:solidFill>
              <a:effectLst/>
              <a:latin typeface="+mj-lt"/>
            </a:endParaRPr>
          </a:p>
          <a:p>
            <a:endParaRPr lang="da-DK" dirty="0"/>
          </a:p>
        </p:txBody>
      </p:sp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B4F891AD-7AFB-4DED-B782-5B0275F8F2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da-DK" dirty="0"/>
              <a:t>Udgifter</a:t>
            </a:r>
          </a:p>
        </p:txBody>
      </p:sp>
      <p:sp>
        <p:nvSpPr>
          <p:cNvPr id="12" name="Pladsholder til indhold 11">
            <a:extLst>
              <a:ext uri="{FF2B5EF4-FFF2-40B4-BE49-F238E27FC236}">
                <a16:creationId xmlns:a16="http://schemas.microsoft.com/office/drawing/2014/main" id="{82DBBAAF-2B3E-4A2F-B187-9CF3259DBAC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da-DK" b="0" i="0" u="none" strike="noStrike" dirty="0">
                <a:solidFill>
                  <a:srgbClr val="333333"/>
                </a:solidFill>
                <a:effectLst/>
                <a:latin typeface="+mj-lt"/>
              </a:rPr>
              <a:t>Indkomstoverførsler</a:t>
            </a: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 (dagpenge, SU, pensioner etc.)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Offentlige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+mj-lt"/>
              </a:rPr>
              <a:t>investeringer</a:t>
            </a: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 (broer, motorveje etc.)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Offentligt varekøb (kontorinventar, </a:t>
            </a:r>
            <a:r>
              <a:rPr lang="da-DK" b="0" i="0" dirty="0" err="1">
                <a:solidFill>
                  <a:srgbClr val="333333"/>
                </a:solidFill>
                <a:effectLst/>
                <a:latin typeface="+mj-lt"/>
              </a:rPr>
              <a:t>pc'ere</a:t>
            </a: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 etc.)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Offentligt ansatte (antal, lønniveau)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87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0F399B-5764-459E-A836-D617945B3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Finanspolitiske multiplikatorer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D90D739A-E1E2-4A7D-86FA-926A4A041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Instrumenterne har forskellig virkning. Nogle virker bedre end andre hvis man vil påvirke efterspørgslen</a:t>
            </a:r>
          </a:p>
          <a:p>
            <a:r>
              <a:rPr lang="da-DK" dirty="0"/>
              <a:t>Vi skal huske det med runder i multiplikatoren!</a:t>
            </a:r>
          </a:p>
          <a:p>
            <a:endParaRPr lang="da-DK" dirty="0"/>
          </a:p>
          <a:p>
            <a:endParaRPr lang="da-DK" dirty="0"/>
          </a:p>
        </p:txBody>
      </p:sp>
      <p:pic>
        <p:nvPicPr>
          <p:cNvPr id="9" name="Billede 8" descr="Et billede, der indeholder tekst&#10;&#10;Automatisk genereret beskrivelse">
            <a:extLst>
              <a:ext uri="{FF2B5EF4-FFF2-40B4-BE49-F238E27FC236}">
                <a16:creationId xmlns:a16="http://schemas.microsoft.com/office/drawing/2014/main" id="{FE30FCE5-6847-453E-A6B1-4385860D9F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310" y="3571429"/>
            <a:ext cx="8372203" cy="260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662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9B7B79-3705-4E92-9DD7-A423602DC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Hvordan beregner vi multiplikatoren?</a:t>
            </a:r>
          </a:p>
        </p:txBody>
      </p:sp>
      <p:pic>
        <p:nvPicPr>
          <p:cNvPr id="5" name="Pladsholder til indhold 4" descr="Et billede, der indeholder bord&#10;&#10;Automatisk genereret beskrivelse">
            <a:extLst>
              <a:ext uri="{FF2B5EF4-FFF2-40B4-BE49-F238E27FC236}">
                <a16:creationId xmlns:a16="http://schemas.microsoft.com/office/drawing/2014/main" id="{1994EF38-D905-4AAD-B5AB-7BA740F4E6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04" y="1697751"/>
            <a:ext cx="4104456" cy="5066537"/>
          </a:xfr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C9C71AA2-8F7F-4B24-B147-7303B7F073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356" y="1843011"/>
            <a:ext cx="5455156" cy="2372406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8539FBC9-553B-42E7-A26D-37A9AED3D5C8}"/>
              </a:ext>
            </a:extLst>
          </p:cNvPr>
          <p:cNvSpPr txBox="1"/>
          <p:nvPr/>
        </p:nvSpPr>
        <p:spPr>
          <a:xfrm>
            <a:off x="5518348" y="4437112"/>
            <a:ext cx="54528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Beregningen viser første runde i multiplikatoren. Næste runde vil være at tage de 3,75 mia. kr. og igen køre dem igennem multiplikatoren igen.</a:t>
            </a:r>
          </a:p>
        </p:txBody>
      </p:sp>
    </p:spTree>
    <p:extLst>
      <p:ext uri="{BB962C8B-B14F-4D97-AF65-F5344CB8AC3E}">
        <p14:creationId xmlns:p14="http://schemas.microsoft.com/office/powerpoint/2010/main" val="12826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29427a-4ed3-4f0e-a3ff-ced1342f64ac}" enabled="0" method="" siteId="{1b29427a-4ed3-4f0e-a3ff-ced1342f64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27</TotalTime>
  <Words>230</Words>
  <Application>Microsoft Office PowerPoint</Application>
  <PresentationFormat>Brugerdefineret</PresentationFormat>
  <Paragraphs>46</Paragraphs>
  <Slides>11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</vt:lpstr>
      <vt:lpstr>Præsentation med verden 16x9</vt:lpstr>
      <vt:lpstr>Finanspolitik</vt:lpstr>
      <vt:lpstr>Dagens program</vt:lpstr>
      <vt:lpstr>Opsamling</vt:lpstr>
      <vt:lpstr>Hvad skal vi ellers bruge i dag?</vt:lpstr>
      <vt:lpstr>Finanspolitik</vt:lpstr>
      <vt:lpstr>To typer af finanspolitik</vt:lpstr>
      <vt:lpstr>Finanspolitiske instrumenter</vt:lpstr>
      <vt:lpstr>Finanspolitiske multiplikatorer</vt:lpstr>
      <vt:lpstr>Hvordan beregner vi multiplikatoren?</vt:lpstr>
      <vt:lpstr>OPgaver</vt:lpstr>
      <vt:lpstr>Fælles opsamling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Finanspolitik</dc:title>
  <dc:creator>Lennart Keller</dc:creator>
  <cp:lastModifiedBy>Lennart Nelting Keller (LNKE - Underviser - VE - AK)</cp:lastModifiedBy>
  <cp:revision>2</cp:revision>
  <dcterms:created xsi:type="dcterms:W3CDTF">2022-09-05T07:35:15Z</dcterms:created>
  <dcterms:modified xsi:type="dcterms:W3CDTF">2024-09-04T09:03:53Z</dcterms:modified>
</cp:coreProperties>
</file>