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3" autoAdjust="0"/>
    <p:restoredTop sz="94886" autoAdjust="0"/>
  </p:normalViewPr>
  <p:slideViewPr>
    <p:cSldViewPr>
      <p:cViewPr>
        <p:scale>
          <a:sx n="69" d="100"/>
          <a:sy n="69" d="100"/>
        </p:scale>
        <p:origin x="408"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21-10-2024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21-10-2024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21-10-2024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21-10-2024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21-10-2024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21-10-2024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21-10-2024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21-10-2024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21-10-2024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verdenshistorietilhhx.systime.dk/?id=1003" TargetMode="External"/><Relationship Id="rId7" Type="http://schemas.openxmlformats.org/officeDocument/2006/relationships/hyperlink" Target="https://verdenshistorietilhhx.systime.dk/?id=1198" TargetMode="External"/><Relationship Id="rId2" Type="http://schemas.openxmlformats.org/officeDocument/2006/relationships/hyperlink" Target="https://verdenshistorietilhhx.systime.dk/?id=1002" TargetMode="External"/><Relationship Id="rId1" Type="http://schemas.openxmlformats.org/officeDocument/2006/relationships/slideLayout" Target="../slideLayouts/slideLayout2.xml"/><Relationship Id="rId6" Type="http://schemas.openxmlformats.org/officeDocument/2006/relationships/hyperlink" Target="https://verdenshistorietilhhx.systime.dk/?id=1006" TargetMode="External"/><Relationship Id="rId5" Type="http://schemas.openxmlformats.org/officeDocument/2006/relationships/hyperlink" Target="https://verdenshistorietilhhx.systime.dk/?id=1005" TargetMode="External"/><Relationship Id="rId4" Type="http://schemas.openxmlformats.org/officeDocument/2006/relationships/hyperlink" Target="https://verdenshistorietilhhx.systime.dk/?id=10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industrielle revolution</a:t>
            </a:r>
          </a:p>
        </p:txBody>
      </p:sp>
      <p:sp>
        <p:nvSpPr>
          <p:cNvPr id="3" name="Undertitel 2"/>
          <p:cNvSpPr>
            <a:spLocks noGrp="1"/>
          </p:cNvSpPr>
          <p:nvPr>
            <p:ph type="subTitle" idx="1"/>
          </p:nvPr>
        </p:nvSpPr>
        <p:spPr/>
        <p:txBody>
          <a:bodyPr rtlCol="0"/>
          <a:lstStyle/>
          <a:p>
            <a:pPr rtl="0"/>
            <a:r>
              <a:rPr lang="da-DK" dirty="0"/>
              <a:t>Afrunding af den danske ”revolution” – fra merkantilisme til liberalisme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288D11-6649-B25F-E872-E629839DF092}"/>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6F548477-0251-3353-E878-57F1FDFA4736}"/>
              </a:ext>
            </a:extLst>
          </p:cNvPr>
          <p:cNvSpPr>
            <a:spLocks noGrp="1"/>
          </p:cNvSpPr>
          <p:nvPr>
            <p:ph idx="1"/>
          </p:nvPr>
        </p:nvSpPr>
        <p:spPr/>
        <p:txBody>
          <a:bodyPr/>
          <a:lstStyle/>
          <a:p>
            <a:r>
              <a:rPr lang="da-DK" dirty="0"/>
              <a:t>1) Undervisningsevaluering</a:t>
            </a:r>
          </a:p>
          <a:p>
            <a:r>
              <a:rPr lang="da-DK" dirty="0"/>
              <a:t>2) Afrunding af den danske revolution</a:t>
            </a:r>
          </a:p>
          <a:p>
            <a:r>
              <a:rPr lang="da-DK" dirty="0"/>
              <a:t>3) Den industrielle revolution</a:t>
            </a:r>
          </a:p>
          <a:p>
            <a:r>
              <a:rPr lang="da-DK" dirty="0"/>
              <a:t>4) Pause</a:t>
            </a:r>
          </a:p>
          <a:p>
            <a:r>
              <a:rPr lang="da-DK" dirty="0"/>
              <a:t>5) Hvorfor England?</a:t>
            </a:r>
          </a:p>
          <a:p>
            <a:r>
              <a:rPr lang="da-DK" dirty="0"/>
              <a:t>6) Gruppearbejde og opsamling</a:t>
            </a:r>
          </a:p>
        </p:txBody>
      </p:sp>
    </p:spTree>
    <p:extLst>
      <p:ext uri="{BB962C8B-B14F-4D97-AF65-F5344CB8AC3E}">
        <p14:creationId xmlns:p14="http://schemas.microsoft.com/office/powerpoint/2010/main" val="2419424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299303-4B8F-6D78-100B-F69C5C1DA6D6}"/>
              </a:ext>
            </a:extLst>
          </p:cNvPr>
          <p:cNvSpPr>
            <a:spLocks noGrp="1"/>
          </p:cNvSpPr>
          <p:nvPr>
            <p:ph type="title"/>
          </p:nvPr>
        </p:nvSpPr>
        <p:spPr/>
        <p:txBody>
          <a:bodyPr/>
          <a:lstStyle/>
          <a:p>
            <a:pPr algn="ctr"/>
            <a:r>
              <a:rPr lang="da-DK" dirty="0"/>
              <a:t>Undervisningsevaluering</a:t>
            </a:r>
          </a:p>
        </p:txBody>
      </p:sp>
      <p:sp>
        <p:nvSpPr>
          <p:cNvPr id="3" name="Pladsholder til indhold 2">
            <a:extLst>
              <a:ext uri="{FF2B5EF4-FFF2-40B4-BE49-F238E27FC236}">
                <a16:creationId xmlns:a16="http://schemas.microsoft.com/office/drawing/2014/main" id="{38D7FB3B-FF5B-161C-0882-6560E90D2855}"/>
              </a:ext>
            </a:extLst>
          </p:cNvPr>
          <p:cNvSpPr>
            <a:spLocks noGrp="1"/>
          </p:cNvSpPr>
          <p:nvPr>
            <p:ph idx="1"/>
          </p:nvPr>
        </p:nvSpPr>
        <p:spPr/>
        <p:txBody>
          <a:bodyPr/>
          <a:lstStyle/>
          <a:p>
            <a:r>
              <a:rPr lang="da-DK" dirty="0"/>
              <a:t>UVEVA.dk – log på med unilogin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256347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29CE81-E48D-F351-6321-5D37EFC54A5A}"/>
              </a:ext>
            </a:extLst>
          </p:cNvPr>
          <p:cNvSpPr>
            <a:spLocks noGrp="1"/>
          </p:cNvSpPr>
          <p:nvPr>
            <p:ph type="title"/>
          </p:nvPr>
        </p:nvSpPr>
        <p:spPr/>
        <p:txBody>
          <a:bodyPr/>
          <a:lstStyle/>
          <a:p>
            <a:pPr algn="ctr"/>
            <a:r>
              <a:rPr lang="da-DK" dirty="0"/>
              <a:t>Danmarks revolution???</a:t>
            </a:r>
          </a:p>
        </p:txBody>
      </p:sp>
      <p:sp>
        <p:nvSpPr>
          <p:cNvPr id="3" name="Pladsholder til indhold 2">
            <a:extLst>
              <a:ext uri="{FF2B5EF4-FFF2-40B4-BE49-F238E27FC236}">
                <a16:creationId xmlns:a16="http://schemas.microsoft.com/office/drawing/2014/main" id="{F1DCE50B-DF67-90E7-CFE3-9F80656F96A5}"/>
              </a:ext>
            </a:extLst>
          </p:cNvPr>
          <p:cNvSpPr>
            <a:spLocks noGrp="1"/>
          </p:cNvSpPr>
          <p:nvPr>
            <p:ph idx="1"/>
          </p:nvPr>
        </p:nvSpPr>
        <p:spPr/>
        <p:txBody>
          <a:bodyPr/>
          <a:lstStyle/>
          <a:p>
            <a:r>
              <a:rPr lang="da-DK" dirty="0"/>
              <a:t>Revolutionen i Danmark handlede om rettigheder – men også om skabelsen af nationalstaten</a:t>
            </a:r>
          </a:p>
          <a:p>
            <a:r>
              <a:rPr lang="da-DK" dirty="0"/>
              <a:t>De nationalliberale – Orla Lehmann &amp; D.G Monrad toneangivende i perioden</a:t>
            </a:r>
          </a:p>
          <a:p>
            <a:r>
              <a:rPr lang="da-DK" dirty="0"/>
              <a:t>Fra stændersamfund til klassesamfund – det ser vi videre på i dag.</a:t>
            </a:r>
          </a:p>
          <a:p>
            <a:r>
              <a:rPr lang="da-DK" dirty="0"/>
              <a:t>Junigrundloven 1849 – rettigheder og demokrati? Bob </a:t>
            </a:r>
            <a:r>
              <a:rPr lang="da-DK" dirty="0" err="1"/>
              <a:t>bob</a:t>
            </a:r>
            <a:endParaRPr lang="da-DK" dirty="0"/>
          </a:p>
          <a:p>
            <a:r>
              <a:rPr lang="da-DK" dirty="0"/>
              <a:t>To slesvigske krige – Danmark bliver en miniputnation.</a:t>
            </a:r>
          </a:p>
          <a:p>
            <a:endParaRPr lang="da-DK" dirty="0"/>
          </a:p>
        </p:txBody>
      </p:sp>
    </p:spTree>
    <p:extLst>
      <p:ext uri="{BB962C8B-B14F-4D97-AF65-F5344CB8AC3E}">
        <p14:creationId xmlns:p14="http://schemas.microsoft.com/office/powerpoint/2010/main" val="214243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AB60E0-32EF-6DC7-5A40-4A297D9D15E5}"/>
              </a:ext>
            </a:extLst>
          </p:cNvPr>
          <p:cNvSpPr>
            <a:spLocks noGrp="1"/>
          </p:cNvSpPr>
          <p:nvPr>
            <p:ph type="title"/>
          </p:nvPr>
        </p:nvSpPr>
        <p:spPr/>
        <p:txBody>
          <a:bodyPr/>
          <a:lstStyle/>
          <a:p>
            <a:pPr algn="ctr"/>
            <a:r>
              <a:rPr lang="da-DK" dirty="0"/>
              <a:t>Den industrielle revolution</a:t>
            </a:r>
          </a:p>
        </p:txBody>
      </p:sp>
      <p:sp>
        <p:nvSpPr>
          <p:cNvPr id="3" name="Pladsholder til indhold 2">
            <a:extLst>
              <a:ext uri="{FF2B5EF4-FFF2-40B4-BE49-F238E27FC236}">
                <a16:creationId xmlns:a16="http://schemas.microsoft.com/office/drawing/2014/main" id="{BCBA8B88-323F-8F51-ADD1-AD63A046828F}"/>
              </a:ext>
            </a:extLst>
          </p:cNvPr>
          <p:cNvSpPr>
            <a:spLocks noGrp="1"/>
          </p:cNvSpPr>
          <p:nvPr>
            <p:ph idx="1"/>
          </p:nvPr>
        </p:nvSpPr>
        <p:spPr/>
        <p:txBody>
          <a:bodyPr/>
          <a:lstStyle/>
          <a:p>
            <a:r>
              <a:rPr lang="da-DK" dirty="0"/>
              <a:t>Årtierne omkring 1800 bragte store politiske omvæltninger, som peger i retning mod det moderne demokrati. Men også på to andre områder, det økonomiske og det teknologiske, skete der en kolossal udvikling, som man med en samlende betegnelse kalder ”den industrielle revolution”</a:t>
            </a:r>
          </a:p>
          <a:p>
            <a:r>
              <a:rPr lang="da-DK" dirty="0"/>
              <a:t>Man kan påstå, at den industrielle revolution er den mest betydningsfulde begivenhed i menneskehedens historie siden indførelsen af agerbrug og husdyrhold for mere end 10.000 år siden.</a:t>
            </a:r>
          </a:p>
          <a:p>
            <a:r>
              <a:rPr lang="da-DK" dirty="0"/>
              <a:t>Forudsætningen for udviklingen i dag skal findes her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253746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6C401D-E3F3-39F8-C193-DE1F1C4F63F0}"/>
              </a:ext>
            </a:extLst>
          </p:cNvPr>
          <p:cNvSpPr>
            <a:spLocks noGrp="1"/>
          </p:cNvSpPr>
          <p:nvPr>
            <p:ph type="title"/>
          </p:nvPr>
        </p:nvSpPr>
        <p:spPr/>
        <p:txBody>
          <a:bodyPr/>
          <a:lstStyle/>
          <a:p>
            <a:pPr algn="ctr"/>
            <a:r>
              <a:rPr lang="da-DK" dirty="0"/>
              <a:t>Det statistiske samfund</a:t>
            </a:r>
          </a:p>
        </p:txBody>
      </p:sp>
      <p:sp>
        <p:nvSpPr>
          <p:cNvPr id="3" name="Pladsholder til indhold 2">
            <a:extLst>
              <a:ext uri="{FF2B5EF4-FFF2-40B4-BE49-F238E27FC236}">
                <a16:creationId xmlns:a16="http://schemas.microsoft.com/office/drawing/2014/main" id="{9C1405AC-FFE5-8111-A304-8C659F6CEFC7}"/>
              </a:ext>
            </a:extLst>
          </p:cNvPr>
          <p:cNvSpPr>
            <a:spLocks noGrp="1"/>
          </p:cNvSpPr>
          <p:nvPr>
            <p:ph idx="1"/>
          </p:nvPr>
        </p:nvSpPr>
        <p:spPr/>
        <p:txBody>
          <a:bodyPr/>
          <a:lstStyle/>
          <a:p>
            <a:r>
              <a:rPr lang="da-DK" dirty="0"/>
              <a:t>I 1700-tallet var den enkelte gård selvforsynende. Det vil sige familien på gården skulle lave alt selv. </a:t>
            </a:r>
          </a:p>
          <a:p>
            <a:r>
              <a:rPr lang="da-DK" dirty="0"/>
              <a:t>Hvis du kun akkurat laver nok til du selv kan få, så kommer der ingen vækst</a:t>
            </a:r>
          </a:p>
          <a:p>
            <a:r>
              <a:rPr lang="da-DK" dirty="0"/>
              <a:t>I byerne var håndværksfagene organiseret i ”</a:t>
            </a:r>
            <a:r>
              <a:rPr lang="da-DK" dirty="0" err="1"/>
              <a:t>laug</a:t>
            </a:r>
            <a:r>
              <a:rPr lang="da-DK" dirty="0"/>
              <a:t>” og de producerede på bestilling</a:t>
            </a:r>
          </a:p>
          <a:p>
            <a:r>
              <a:rPr lang="da-DK" dirty="0"/>
              <a:t>Igen stod den enkelte virksomhed for samtlige arbejdsprocesser – derfor lavproduktiv og dermed dyre varer. </a:t>
            </a:r>
          </a:p>
        </p:txBody>
      </p:sp>
    </p:spTree>
    <p:extLst>
      <p:ext uri="{BB962C8B-B14F-4D97-AF65-F5344CB8AC3E}">
        <p14:creationId xmlns:p14="http://schemas.microsoft.com/office/powerpoint/2010/main" val="172742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EC43A3-FB2F-F098-2C50-46E36CD997F6}"/>
              </a:ext>
            </a:extLst>
          </p:cNvPr>
          <p:cNvSpPr>
            <a:spLocks noGrp="1"/>
          </p:cNvSpPr>
          <p:nvPr>
            <p:ph type="title"/>
          </p:nvPr>
        </p:nvSpPr>
        <p:spPr/>
        <p:txBody>
          <a:bodyPr/>
          <a:lstStyle/>
          <a:p>
            <a:pPr algn="ctr"/>
            <a:r>
              <a:rPr lang="da-DK" dirty="0"/>
              <a:t>Det statistiske samfund</a:t>
            </a:r>
          </a:p>
        </p:txBody>
      </p:sp>
      <p:sp>
        <p:nvSpPr>
          <p:cNvPr id="3" name="Pladsholder til indhold 2">
            <a:extLst>
              <a:ext uri="{FF2B5EF4-FFF2-40B4-BE49-F238E27FC236}">
                <a16:creationId xmlns:a16="http://schemas.microsoft.com/office/drawing/2014/main" id="{84E162A9-57E6-2144-5BE0-F7DAA0891AD4}"/>
              </a:ext>
            </a:extLst>
          </p:cNvPr>
          <p:cNvSpPr>
            <a:spLocks noGrp="1"/>
          </p:cNvSpPr>
          <p:nvPr>
            <p:ph idx="1"/>
          </p:nvPr>
        </p:nvSpPr>
        <p:spPr/>
        <p:txBody>
          <a:bodyPr/>
          <a:lstStyle/>
          <a:p>
            <a:r>
              <a:rPr lang="da-DK" dirty="0"/>
              <a:t>Netop fordi afsætningen var begrænset og kun voksede ganske langsomt, sørgede de enkelte håndværk for at undgå konkurrence. De enkelte håndværk havde hver sit </a:t>
            </a:r>
            <a:r>
              <a:rPr lang="da-DK" dirty="0" err="1"/>
              <a:t>laug</a:t>
            </a:r>
            <a:r>
              <a:rPr lang="da-DK" dirty="0"/>
              <a:t> - </a:t>
            </a:r>
            <a:r>
              <a:rPr lang="da-DK" dirty="0" err="1"/>
              <a:t>smedelaug</a:t>
            </a:r>
            <a:r>
              <a:rPr lang="da-DK" dirty="0"/>
              <a:t>, </a:t>
            </a:r>
            <a:r>
              <a:rPr lang="da-DK" dirty="0" err="1"/>
              <a:t>skrædderlaug</a:t>
            </a:r>
            <a:r>
              <a:rPr lang="da-DK" dirty="0"/>
              <a:t>, </a:t>
            </a:r>
            <a:r>
              <a:rPr lang="da-DK" dirty="0" err="1"/>
              <a:t>skomagerlaug</a:t>
            </a:r>
            <a:r>
              <a:rPr lang="da-DK" dirty="0"/>
              <a:t> – som håndværksmestrene skulle være medlem af, og </a:t>
            </a:r>
            <a:r>
              <a:rPr lang="da-DK" dirty="0" err="1"/>
              <a:t>lauget</a:t>
            </a:r>
            <a:r>
              <a:rPr lang="da-DK" dirty="0"/>
              <a:t> havde eneret på produktion inden for deres område. </a:t>
            </a:r>
          </a:p>
          <a:p>
            <a:r>
              <a:rPr lang="da-DK" dirty="0" err="1"/>
              <a:t>Laugene</a:t>
            </a:r>
            <a:r>
              <a:rPr lang="da-DK" dirty="0"/>
              <a:t> regulerede tilgangen til håndværket, så der var tilstrækkeligt arbejde til alle. Dermed var der ingen tilskyndelse, ja næppe nok nogen mulighed for effektivisering og vækst i den enkelte håndværksvirksomhed. </a:t>
            </a:r>
          </a:p>
          <a:p>
            <a:r>
              <a:rPr lang="da-DK" dirty="0"/>
              <a:t>Det er også det vi kan kalde et monopol.</a:t>
            </a:r>
          </a:p>
        </p:txBody>
      </p:sp>
    </p:spTree>
    <p:extLst>
      <p:ext uri="{BB962C8B-B14F-4D97-AF65-F5344CB8AC3E}">
        <p14:creationId xmlns:p14="http://schemas.microsoft.com/office/powerpoint/2010/main" val="299613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4FD1F-4B57-EB2E-B171-6D29E390B7FB}"/>
              </a:ext>
            </a:extLst>
          </p:cNvPr>
          <p:cNvSpPr>
            <a:spLocks noGrp="1"/>
          </p:cNvSpPr>
          <p:nvPr>
            <p:ph type="title"/>
          </p:nvPr>
        </p:nvSpPr>
        <p:spPr/>
        <p:txBody>
          <a:bodyPr/>
          <a:lstStyle/>
          <a:p>
            <a:pPr algn="ctr"/>
            <a:r>
              <a:rPr lang="da-DK" dirty="0"/>
              <a:t>Merkantilisme</a:t>
            </a:r>
          </a:p>
        </p:txBody>
      </p:sp>
      <p:sp>
        <p:nvSpPr>
          <p:cNvPr id="3" name="Pladsholder til indhold 2">
            <a:extLst>
              <a:ext uri="{FF2B5EF4-FFF2-40B4-BE49-F238E27FC236}">
                <a16:creationId xmlns:a16="http://schemas.microsoft.com/office/drawing/2014/main" id="{FB77DA78-D9EE-260F-1FB0-97469D43491A}"/>
              </a:ext>
            </a:extLst>
          </p:cNvPr>
          <p:cNvSpPr>
            <a:spLocks noGrp="1"/>
          </p:cNvSpPr>
          <p:nvPr>
            <p:ph idx="1"/>
          </p:nvPr>
        </p:nvSpPr>
        <p:spPr/>
        <p:txBody>
          <a:bodyPr>
            <a:normAutofit fontScale="92500"/>
          </a:bodyPr>
          <a:lstStyle/>
          <a:p>
            <a:r>
              <a:rPr lang="da-DK" dirty="0"/>
              <a:t>Lige som produktionen var reguleret, var der også begrænsninger på, hvor og med hvem købmænd måtte handle. Handel måtte finde sted i ”købstæder” eller på bestemte markeder, og en købmand i én by kunne ikke uden videre sælge varer i en anden by uden om denne bys købmænd.</a:t>
            </a:r>
          </a:p>
          <a:p>
            <a:r>
              <a:rPr lang="da-DK" dirty="0"/>
              <a:t>I 1600-tallet og 1700-tallet forsøgte staterne således at styre den økonomiske virksomhed. Hensigten med denne styring var først og fremmest at sikre staten så store og stabile skatteindtægter som muligt. Derfor skulle handel og produktion foregå på en måde, så den kunne kontrolleres og beskattes. Derfor skulle man desuden beskytte landets håndværkere og købmænd mod udenlandsk konkurrence. Det gjorde man med importforbud og toldmure.</a:t>
            </a:r>
          </a:p>
        </p:txBody>
      </p:sp>
    </p:spTree>
    <p:extLst>
      <p:ext uri="{BB962C8B-B14F-4D97-AF65-F5344CB8AC3E}">
        <p14:creationId xmlns:p14="http://schemas.microsoft.com/office/powerpoint/2010/main" val="2148088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FF4131-7833-803E-9DF4-ED2AD83C2047}"/>
              </a:ext>
            </a:extLst>
          </p:cNvPr>
          <p:cNvSpPr>
            <a:spLocks noGrp="1"/>
          </p:cNvSpPr>
          <p:nvPr>
            <p:ph type="title"/>
          </p:nvPr>
        </p:nvSpPr>
        <p:spPr/>
        <p:txBody>
          <a:bodyPr/>
          <a:lstStyle/>
          <a:p>
            <a:pPr algn="ctr"/>
            <a:r>
              <a:rPr lang="da-DK" dirty="0"/>
              <a:t>Merkantilisme</a:t>
            </a:r>
          </a:p>
        </p:txBody>
      </p:sp>
      <p:sp>
        <p:nvSpPr>
          <p:cNvPr id="3" name="Pladsholder til indhold 2">
            <a:extLst>
              <a:ext uri="{FF2B5EF4-FFF2-40B4-BE49-F238E27FC236}">
                <a16:creationId xmlns:a16="http://schemas.microsoft.com/office/drawing/2014/main" id="{20E44846-59C9-4293-7278-98419032E9FB}"/>
              </a:ext>
            </a:extLst>
          </p:cNvPr>
          <p:cNvSpPr>
            <a:spLocks noGrp="1"/>
          </p:cNvSpPr>
          <p:nvPr>
            <p:ph idx="1"/>
          </p:nvPr>
        </p:nvSpPr>
        <p:spPr/>
        <p:txBody>
          <a:bodyPr/>
          <a:lstStyle/>
          <a:p>
            <a:r>
              <a:rPr lang="da-DK" dirty="0"/>
              <a:t>Grundtanken i merkantilismen er, at staten skal styre handelen og fremme den økonomiske aktivitet.</a:t>
            </a:r>
          </a:p>
          <a:p>
            <a:r>
              <a:rPr lang="da-DK" dirty="0"/>
              <a:t>Da økonomisk vækst ikke er uendelig muligt, skal staten derfor beskytte sine erhverv, så de får del i væksten</a:t>
            </a:r>
          </a:p>
          <a:p>
            <a:r>
              <a:rPr lang="da-DK" dirty="0"/>
              <a:t>Målet for merkantilisterne var at skabe overskud på landets handelsbalance - man skulle eksportere flere varer, end man importerede. Hvis det var tilfældet, ville landet forøge sin beholdning af ædelmetal - sølv og guld - eftersom pengestrømmene ind i landet ville være større end pengestrømmene den anden vej.</a:t>
            </a:r>
          </a:p>
        </p:txBody>
      </p:sp>
    </p:spTree>
    <p:extLst>
      <p:ext uri="{BB962C8B-B14F-4D97-AF65-F5344CB8AC3E}">
        <p14:creationId xmlns:p14="http://schemas.microsoft.com/office/powerpoint/2010/main" val="399063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E2C041-B363-8B6C-25A1-58D21D3C8030}"/>
              </a:ext>
            </a:extLst>
          </p:cNvPr>
          <p:cNvSpPr>
            <a:spLocks noGrp="1"/>
          </p:cNvSpPr>
          <p:nvPr>
            <p:ph type="title"/>
          </p:nvPr>
        </p:nvSpPr>
        <p:spPr/>
        <p:txBody>
          <a:bodyPr/>
          <a:lstStyle/>
          <a:p>
            <a:pPr algn="ctr"/>
            <a:r>
              <a:rPr lang="da-DK" dirty="0"/>
              <a:t>Liberalisme og merkantilisme</a:t>
            </a:r>
          </a:p>
        </p:txBody>
      </p:sp>
      <p:sp>
        <p:nvSpPr>
          <p:cNvPr id="3" name="Pladsholder til indhold 2">
            <a:extLst>
              <a:ext uri="{FF2B5EF4-FFF2-40B4-BE49-F238E27FC236}">
                <a16:creationId xmlns:a16="http://schemas.microsoft.com/office/drawing/2014/main" id="{541D93D7-C179-5572-D2C5-286F6B68F140}"/>
              </a:ext>
            </a:extLst>
          </p:cNvPr>
          <p:cNvSpPr>
            <a:spLocks noGrp="1"/>
          </p:cNvSpPr>
          <p:nvPr>
            <p:ph idx="1"/>
          </p:nvPr>
        </p:nvSpPr>
        <p:spPr/>
        <p:txBody>
          <a:bodyPr/>
          <a:lstStyle/>
          <a:p>
            <a:r>
              <a:rPr lang="da-DK" dirty="0"/>
              <a:t>Liberalisme er altså ikke kun et oprør med monarkiet og de manglende demokratiske rettigheder</a:t>
            </a:r>
          </a:p>
          <a:p>
            <a:r>
              <a:rPr lang="da-DK" dirty="0"/>
              <a:t>Liberalisme er også et oprør med det økonomiske system</a:t>
            </a:r>
          </a:p>
          <a:p>
            <a:r>
              <a:rPr lang="da-DK" dirty="0"/>
              <a:t>Vi skal af med monopoler, told og andre handelshindringer</a:t>
            </a:r>
          </a:p>
          <a:p>
            <a:r>
              <a:rPr lang="da-DK" dirty="0"/>
              <a:t>Åbne for frihandel og arbejdsdeling – specialisere sig den absolutte og komparative fordele</a:t>
            </a:r>
          </a:p>
          <a:p>
            <a:endParaRPr lang="da-DK" dirty="0"/>
          </a:p>
        </p:txBody>
      </p:sp>
    </p:spTree>
    <p:extLst>
      <p:ext uri="{BB962C8B-B14F-4D97-AF65-F5344CB8AC3E}">
        <p14:creationId xmlns:p14="http://schemas.microsoft.com/office/powerpoint/2010/main" val="363605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C6B3B7-DB2D-8F36-3C8A-498AFB1D8A47}"/>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7AAD3FCA-C330-FD01-96E2-D85400F5E246}"/>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2653507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0C160A-DD5E-478F-F76D-FBC8000C1AF3}"/>
              </a:ext>
            </a:extLst>
          </p:cNvPr>
          <p:cNvSpPr>
            <a:spLocks noGrp="1"/>
          </p:cNvSpPr>
          <p:nvPr>
            <p:ph type="title"/>
          </p:nvPr>
        </p:nvSpPr>
        <p:spPr/>
        <p:txBody>
          <a:bodyPr/>
          <a:lstStyle/>
          <a:p>
            <a:pPr algn="ctr"/>
            <a:r>
              <a:rPr lang="da-DK" dirty="0"/>
              <a:t>Hvorfor England?</a:t>
            </a:r>
          </a:p>
        </p:txBody>
      </p:sp>
      <p:sp>
        <p:nvSpPr>
          <p:cNvPr id="3" name="Pladsholder til indhold 2">
            <a:extLst>
              <a:ext uri="{FF2B5EF4-FFF2-40B4-BE49-F238E27FC236}">
                <a16:creationId xmlns:a16="http://schemas.microsoft.com/office/drawing/2014/main" id="{C05054AF-89DE-4D97-1A15-174F7C81220F}"/>
              </a:ext>
            </a:extLst>
          </p:cNvPr>
          <p:cNvSpPr>
            <a:spLocks noGrp="1"/>
          </p:cNvSpPr>
          <p:nvPr>
            <p:ph idx="1"/>
          </p:nvPr>
        </p:nvSpPr>
        <p:spPr/>
        <p:txBody>
          <a:bodyPr/>
          <a:lstStyle/>
          <a:p>
            <a:r>
              <a:rPr lang="da-DK" dirty="0"/>
              <a:t>Den industrielle revolution startede i England omkring år 1800, men hvorfor?</a:t>
            </a:r>
          </a:p>
          <a:p>
            <a:r>
              <a:rPr lang="da-DK" dirty="0"/>
              <a:t>Man peger normalt på følgende faktorer: arbejdskraft, kapital, råvarer, teknologi og marked, dvs. afsætningsmuligheder.</a:t>
            </a:r>
          </a:p>
          <a:p>
            <a:r>
              <a:rPr lang="da-DK" dirty="0"/>
              <a:t>England var i 1700–tallet blevet en verdensmagt. Det var verdens førende skibsfartsnation og største kolonimagt.</a:t>
            </a:r>
          </a:p>
          <a:p>
            <a:r>
              <a:rPr lang="da-DK" dirty="0"/>
              <a:t>Kapitalen var altså til stede, og det samme var markedet. Men for at den industrielle udvikling kunne tage fart, krævedes der en effektivisering af landbruget, så det kunne ernære en voksende arbejdsstyrke i byerhvervene.</a:t>
            </a:r>
          </a:p>
        </p:txBody>
      </p:sp>
    </p:spTree>
    <p:extLst>
      <p:ext uri="{BB962C8B-B14F-4D97-AF65-F5344CB8AC3E}">
        <p14:creationId xmlns:p14="http://schemas.microsoft.com/office/powerpoint/2010/main" val="253043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62A839-94B2-DB56-7F9A-B1B549EE9ECE}"/>
              </a:ext>
            </a:extLst>
          </p:cNvPr>
          <p:cNvSpPr>
            <a:spLocks noGrp="1"/>
          </p:cNvSpPr>
          <p:nvPr>
            <p:ph type="title"/>
          </p:nvPr>
        </p:nvSpPr>
        <p:spPr/>
        <p:txBody>
          <a:bodyPr/>
          <a:lstStyle/>
          <a:p>
            <a:pPr algn="ctr"/>
            <a:r>
              <a:rPr lang="da-DK" dirty="0"/>
              <a:t>Gruppearbejde</a:t>
            </a:r>
          </a:p>
        </p:txBody>
      </p:sp>
      <p:sp>
        <p:nvSpPr>
          <p:cNvPr id="3" name="Pladsholder til indhold 2">
            <a:extLst>
              <a:ext uri="{FF2B5EF4-FFF2-40B4-BE49-F238E27FC236}">
                <a16:creationId xmlns:a16="http://schemas.microsoft.com/office/drawing/2014/main" id="{E3C3562A-D359-5D4C-47E6-63ED9C9BF10F}"/>
              </a:ext>
            </a:extLst>
          </p:cNvPr>
          <p:cNvSpPr>
            <a:spLocks noGrp="1"/>
          </p:cNvSpPr>
          <p:nvPr>
            <p:ph idx="1"/>
          </p:nvPr>
        </p:nvSpPr>
        <p:spPr/>
        <p:txBody>
          <a:bodyPr/>
          <a:lstStyle/>
          <a:p>
            <a:r>
              <a:rPr lang="da-DK" dirty="0"/>
              <a:t>Landbrugets revolution</a:t>
            </a:r>
          </a:p>
          <a:p>
            <a:pPr lvl="1"/>
            <a:r>
              <a:rPr lang="da-DK" dirty="0">
                <a:hlinkClick r:id="rId2"/>
              </a:rPr>
              <a:t>https://verdenshistorietilhhx.systime.dk/?id=1002</a:t>
            </a:r>
            <a:endParaRPr lang="da-DK" dirty="0"/>
          </a:p>
          <a:p>
            <a:r>
              <a:rPr lang="da-DK" dirty="0"/>
              <a:t>Fra Håndværk til Industri</a:t>
            </a:r>
          </a:p>
          <a:p>
            <a:pPr lvl="1"/>
            <a:r>
              <a:rPr lang="da-DK" dirty="0">
                <a:hlinkClick r:id="rId3"/>
              </a:rPr>
              <a:t>https://verdenshistorietilhhx.systime.dk/?id=1003</a:t>
            </a:r>
            <a:endParaRPr lang="da-DK" dirty="0"/>
          </a:p>
          <a:p>
            <a:pPr lvl="1"/>
            <a:r>
              <a:rPr lang="da-DK" dirty="0">
                <a:hlinkClick r:id="rId4"/>
              </a:rPr>
              <a:t>https://verdenshistorietilhhx.systime.dk/?id=1004</a:t>
            </a:r>
            <a:endParaRPr lang="da-DK" dirty="0"/>
          </a:p>
          <a:p>
            <a:r>
              <a:rPr lang="da-DK" dirty="0"/>
              <a:t>Dampmaskinen</a:t>
            </a:r>
          </a:p>
          <a:p>
            <a:pPr lvl="1"/>
            <a:r>
              <a:rPr lang="da-DK" dirty="0">
                <a:hlinkClick r:id="rId5"/>
              </a:rPr>
              <a:t>https://verdenshistorietilhhx.systime.dk/?id=1005</a:t>
            </a:r>
            <a:endParaRPr lang="da-DK" dirty="0"/>
          </a:p>
          <a:p>
            <a:pPr lvl="1"/>
            <a:r>
              <a:rPr lang="da-DK" dirty="0">
                <a:hlinkClick r:id="rId6"/>
              </a:rPr>
              <a:t>https://verdenshistorietilhhx.systime.dk/?id=1006</a:t>
            </a:r>
            <a:endParaRPr lang="da-DK" dirty="0"/>
          </a:p>
          <a:p>
            <a:r>
              <a:rPr lang="da-DK" dirty="0"/>
              <a:t>Sociale forandringer</a:t>
            </a:r>
          </a:p>
          <a:p>
            <a:pPr lvl="1"/>
            <a:r>
              <a:rPr lang="da-DK" dirty="0">
                <a:hlinkClick r:id="rId7"/>
              </a:rPr>
              <a:t>https://verdenshistorietilhhx.systime.dk/?id=1198</a:t>
            </a:r>
            <a:endParaRPr lang="da-DK" dirty="0"/>
          </a:p>
        </p:txBody>
      </p:sp>
    </p:spTree>
    <p:extLst>
      <p:ext uri="{BB962C8B-B14F-4D97-AF65-F5344CB8AC3E}">
        <p14:creationId xmlns:p14="http://schemas.microsoft.com/office/powerpoint/2010/main" val="59450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51</TotalTime>
  <Words>811</Words>
  <Application>Microsoft Office PowerPoint</Application>
  <PresentationFormat>Brugerdefineret</PresentationFormat>
  <Paragraphs>61</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Arial</vt:lpstr>
      <vt:lpstr>Century Gothic</vt:lpstr>
      <vt:lpstr>Wingdings</vt:lpstr>
      <vt:lpstr>Præsentation med verden 16x9</vt:lpstr>
      <vt:lpstr>Den industrielle revolution</vt:lpstr>
      <vt:lpstr>Dagens program</vt:lpstr>
      <vt:lpstr>Undervisningsevaluering</vt:lpstr>
      <vt:lpstr>Danmarks revolution???</vt:lpstr>
      <vt:lpstr>Den industrielle revolution</vt:lpstr>
      <vt:lpstr>Det statistiske samfund</vt:lpstr>
      <vt:lpstr>Det statistiske samfund</vt:lpstr>
      <vt:lpstr>Merkantilisme</vt:lpstr>
      <vt:lpstr>Merkantilisme</vt:lpstr>
      <vt:lpstr>Liberalisme og merkantilisme</vt:lpstr>
      <vt:lpstr>Pause</vt:lpstr>
      <vt:lpstr>Hvorfor England?</vt:lpstr>
      <vt:lpstr>Gruppearbejde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2024-10-21T06:40:54Z</dcterms:created>
  <dcterms:modified xsi:type="dcterms:W3CDTF">2024-10-21T07:32:23Z</dcterms:modified>
</cp:coreProperties>
</file>