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886" autoAdjust="0"/>
  </p:normalViewPr>
  <p:slideViewPr>
    <p:cSldViewPr>
      <p:cViewPr>
        <p:scale>
          <a:sx n="69" d="100"/>
          <a:sy n="69" d="100"/>
        </p:scale>
        <p:origin x="564" y="6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19-10-2024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19-10-2024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19-10-2024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19-10-2024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19-10-2024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19-10-2024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19-10-2024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19-10-2024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19-10-2024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19-10-2024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19-10-2024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19-10-2024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19-10-2024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Priskonkurrenceevne</a:t>
            </a:r>
          </a:p>
        </p:txBody>
      </p:sp>
      <p:sp>
        <p:nvSpPr>
          <p:cNvPr id="3" name="Undertitel 2"/>
          <p:cNvSpPr>
            <a:spLocks noGrp="1"/>
          </p:cNvSpPr>
          <p:nvPr>
            <p:ph type="subTitle" idx="1"/>
          </p:nvPr>
        </p:nvSpPr>
        <p:spPr/>
        <p:txBody>
          <a:bodyPr rtlCol="0"/>
          <a:lstStyle/>
          <a:p>
            <a:pPr rtl="0"/>
            <a:r>
              <a:rPr lang="da-DK" dirty="0"/>
              <a:t>Valutakurser, produktivitet, løn</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2D3A65-EE1B-2A01-4C54-E6D7B9377913}"/>
              </a:ext>
            </a:extLst>
          </p:cNvPr>
          <p:cNvSpPr>
            <a:spLocks noGrp="1"/>
          </p:cNvSpPr>
          <p:nvPr>
            <p:ph type="title"/>
          </p:nvPr>
        </p:nvSpPr>
        <p:spPr/>
        <p:txBody>
          <a:bodyPr/>
          <a:lstStyle/>
          <a:p>
            <a:pPr algn="ctr"/>
            <a:r>
              <a:rPr lang="da-DK" dirty="0"/>
              <a:t>Valutakursudvikling</a:t>
            </a:r>
          </a:p>
        </p:txBody>
      </p:sp>
      <p:sp>
        <p:nvSpPr>
          <p:cNvPr id="3" name="Pladsholder til indhold 2">
            <a:extLst>
              <a:ext uri="{FF2B5EF4-FFF2-40B4-BE49-F238E27FC236}">
                <a16:creationId xmlns:a16="http://schemas.microsoft.com/office/drawing/2014/main" id="{EE2315BF-0A8F-029A-5B6A-38AB2D1052B0}"/>
              </a:ext>
            </a:extLst>
          </p:cNvPr>
          <p:cNvSpPr>
            <a:spLocks noGrp="1"/>
          </p:cNvSpPr>
          <p:nvPr>
            <p:ph idx="1"/>
          </p:nvPr>
        </p:nvSpPr>
        <p:spPr/>
        <p:txBody>
          <a:bodyPr/>
          <a:lstStyle/>
          <a:p>
            <a:pPr algn="l"/>
            <a:r>
              <a:rPr lang="da-DK" dirty="0"/>
              <a:t>Hvad den danske krone koster i udlandet, er med til at bestemme prisen på danske produkter. Hvis kronen falder i værdi, bliver det nemlig billigere for udlandet at købe kroner, og dermed bliver det billigere at købe danske varer.</a:t>
            </a:r>
          </a:p>
          <a:p>
            <a:pPr algn="l"/>
            <a:r>
              <a:rPr lang="da-DK" dirty="0"/>
              <a:t>Eksemplet viser, at hvis kronen bliver mindre værd over for andre valutaer, forbedres konkurrenceevnen.</a:t>
            </a:r>
          </a:p>
          <a:p>
            <a:pPr algn="l"/>
            <a:r>
              <a:rPr lang="da-DK" dirty="0"/>
              <a:t>Hvis kronen bliver mindre værd hedder det depreciering</a:t>
            </a:r>
          </a:p>
          <a:p>
            <a:pPr algn="l"/>
            <a:r>
              <a:rPr lang="da-DK" dirty="0"/>
              <a:t>Hvis kronen bliver mere værd hedder det appreciering</a:t>
            </a:r>
          </a:p>
          <a:p>
            <a:pPr algn="l"/>
            <a:r>
              <a:rPr lang="da-DK" dirty="0"/>
              <a:t>Revaluering og devaluering er ikke helt det samme – men det kommer vi til</a:t>
            </a:r>
          </a:p>
          <a:p>
            <a:endParaRPr lang="da-DK" dirty="0"/>
          </a:p>
        </p:txBody>
      </p:sp>
    </p:spTree>
    <p:extLst>
      <p:ext uri="{BB962C8B-B14F-4D97-AF65-F5344CB8AC3E}">
        <p14:creationId xmlns:p14="http://schemas.microsoft.com/office/powerpoint/2010/main" val="100559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CC9BA5-814B-C9A2-D340-5ACF6D574281}"/>
              </a:ext>
            </a:extLst>
          </p:cNvPr>
          <p:cNvSpPr>
            <a:spLocks noGrp="1"/>
          </p:cNvSpPr>
          <p:nvPr>
            <p:ph type="title"/>
          </p:nvPr>
        </p:nvSpPr>
        <p:spPr/>
        <p:txBody>
          <a:bodyPr/>
          <a:lstStyle/>
          <a:p>
            <a:pPr algn="ctr"/>
            <a:r>
              <a:rPr lang="da-DK" dirty="0"/>
              <a:t>Valutakursudvikling - eksempel</a:t>
            </a:r>
          </a:p>
        </p:txBody>
      </p:sp>
      <p:sp>
        <p:nvSpPr>
          <p:cNvPr id="3" name="Pladsholder til indhold 2">
            <a:extLst>
              <a:ext uri="{FF2B5EF4-FFF2-40B4-BE49-F238E27FC236}">
                <a16:creationId xmlns:a16="http://schemas.microsoft.com/office/drawing/2014/main" id="{745BF448-4B64-84CC-0801-FF5A91F91886}"/>
              </a:ext>
            </a:extLst>
          </p:cNvPr>
          <p:cNvSpPr>
            <a:spLocks noGrp="1"/>
          </p:cNvSpPr>
          <p:nvPr>
            <p:ph idx="1"/>
          </p:nvPr>
        </p:nvSpPr>
        <p:spPr/>
        <p:txBody>
          <a:bodyPr/>
          <a:lstStyle/>
          <a:p>
            <a:r>
              <a:rPr lang="da-DK" dirty="0"/>
              <a:t>Når vi ser en valutakurs så er den måde vi aflæser på følgende: Hvor mange Danske kroner skal vi bruge til at købe 100 af den udenlandske valuta.</a:t>
            </a:r>
          </a:p>
          <a:p>
            <a:r>
              <a:rPr lang="da-DK" dirty="0"/>
              <a:t>Så når kursen på Euro er 745, så betyder det at vi skal bruge 745 danske kroner for at få 100 Euro. </a:t>
            </a:r>
          </a:p>
        </p:txBody>
      </p:sp>
    </p:spTree>
    <p:extLst>
      <p:ext uri="{BB962C8B-B14F-4D97-AF65-F5344CB8AC3E}">
        <p14:creationId xmlns:p14="http://schemas.microsoft.com/office/powerpoint/2010/main" val="189944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0EAC00-C3A7-6269-ACA2-65EDB85D33A4}"/>
              </a:ext>
            </a:extLst>
          </p:cNvPr>
          <p:cNvSpPr>
            <a:spLocks noGrp="1"/>
          </p:cNvSpPr>
          <p:nvPr>
            <p:ph type="title"/>
          </p:nvPr>
        </p:nvSpPr>
        <p:spPr/>
        <p:txBody>
          <a:bodyPr/>
          <a:lstStyle/>
          <a:p>
            <a:pPr algn="ctr"/>
            <a:r>
              <a:rPr lang="da-DK" dirty="0"/>
              <a:t>Valutakursudvikling - eksempel</a:t>
            </a:r>
          </a:p>
        </p:txBody>
      </p:sp>
      <p:pic>
        <p:nvPicPr>
          <p:cNvPr id="5" name="Pladsholder til indhold 4" descr="Et billede, der indeholder tekst, linje/række, Kurve, skærmbillede&#10;&#10;Automatisk genereret beskrivelse">
            <a:extLst>
              <a:ext uri="{FF2B5EF4-FFF2-40B4-BE49-F238E27FC236}">
                <a16:creationId xmlns:a16="http://schemas.microsoft.com/office/drawing/2014/main" id="{FD92B62F-CEDB-2458-184A-951D7D5B4B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5900" y="1916832"/>
            <a:ext cx="8960310" cy="4292821"/>
          </a:xfrm>
        </p:spPr>
      </p:pic>
    </p:spTree>
    <p:extLst>
      <p:ext uri="{BB962C8B-B14F-4D97-AF65-F5344CB8AC3E}">
        <p14:creationId xmlns:p14="http://schemas.microsoft.com/office/powerpoint/2010/main" val="2513782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5517F0-029E-57A0-B19D-2939786AB7CF}"/>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3B2C82EE-5683-DDE5-6A1C-CD879358F56D}"/>
              </a:ext>
            </a:extLst>
          </p:cNvPr>
          <p:cNvSpPr>
            <a:spLocks noGrp="1"/>
          </p:cNvSpPr>
          <p:nvPr>
            <p:ph idx="1"/>
          </p:nvPr>
        </p:nvSpPr>
        <p:spPr/>
        <p:txBody>
          <a:bodyPr/>
          <a:lstStyle/>
          <a:p>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52860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560CCF-BAD2-8700-419B-284C7A825B63}"/>
              </a:ext>
            </a:extLst>
          </p:cNvPr>
          <p:cNvSpPr>
            <a:spLocks noGrp="1"/>
          </p:cNvSpPr>
          <p:nvPr>
            <p:ph type="title"/>
          </p:nvPr>
        </p:nvSpPr>
        <p:spPr/>
        <p:txBody>
          <a:bodyPr/>
          <a:lstStyle/>
          <a:p>
            <a:pPr algn="ctr"/>
            <a:r>
              <a:rPr lang="da-DK" dirty="0"/>
              <a:t>Opgaver</a:t>
            </a:r>
          </a:p>
        </p:txBody>
      </p:sp>
      <p:sp>
        <p:nvSpPr>
          <p:cNvPr id="3" name="Pladsholder til indhold 2">
            <a:extLst>
              <a:ext uri="{FF2B5EF4-FFF2-40B4-BE49-F238E27FC236}">
                <a16:creationId xmlns:a16="http://schemas.microsoft.com/office/drawing/2014/main" id="{A4BF7981-B706-35A6-3121-E347E561DB9C}"/>
              </a:ext>
            </a:extLst>
          </p:cNvPr>
          <p:cNvSpPr>
            <a:spLocks noGrp="1"/>
          </p:cNvSpPr>
          <p:nvPr>
            <p:ph idx="1"/>
          </p:nvPr>
        </p:nvSpPr>
        <p:spPr/>
        <p:txBody>
          <a:bodyPr/>
          <a:lstStyle/>
          <a:p>
            <a:r>
              <a:rPr lang="da-DK" dirty="0"/>
              <a:t>Opgave 23.2, 23.3</a:t>
            </a:r>
          </a:p>
        </p:txBody>
      </p:sp>
    </p:spTree>
    <p:extLst>
      <p:ext uri="{BB962C8B-B14F-4D97-AF65-F5344CB8AC3E}">
        <p14:creationId xmlns:p14="http://schemas.microsoft.com/office/powerpoint/2010/main" val="90568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A48D2C-3874-70BF-4A56-08D9BFD08245}"/>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2903BF90-2CB9-722C-9004-76491F97D0CE}"/>
              </a:ext>
            </a:extLst>
          </p:cNvPr>
          <p:cNvSpPr>
            <a:spLocks noGrp="1"/>
          </p:cNvSpPr>
          <p:nvPr>
            <p:ph idx="1"/>
          </p:nvPr>
        </p:nvSpPr>
        <p:spPr/>
        <p:txBody>
          <a:bodyPr/>
          <a:lstStyle/>
          <a:p>
            <a:r>
              <a:rPr lang="da-DK" dirty="0"/>
              <a:t>1) Intro nyt forløb</a:t>
            </a:r>
          </a:p>
          <a:p>
            <a:r>
              <a:rPr lang="da-DK" dirty="0"/>
              <a:t>2) Priskonkurrenceevne</a:t>
            </a:r>
          </a:p>
          <a:p>
            <a:r>
              <a:rPr lang="da-DK" dirty="0"/>
              <a:t>3) Pause</a:t>
            </a:r>
          </a:p>
          <a:p>
            <a:r>
              <a:rPr lang="da-DK" dirty="0"/>
              <a:t>4) Opgave</a:t>
            </a:r>
          </a:p>
          <a:p>
            <a:r>
              <a:rPr lang="da-DK" dirty="0"/>
              <a:t>5) Opsamling</a:t>
            </a:r>
          </a:p>
        </p:txBody>
      </p:sp>
    </p:spTree>
    <p:extLst>
      <p:ext uri="{BB962C8B-B14F-4D97-AF65-F5344CB8AC3E}">
        <p14:creationId xmlns:p14="http://schemas.microsoft.com/office/powerpoint/2010/main" val="1615699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915A50-C951-3024-270B-7369AFFDC781}"/>
              </a:ext>
            </a:extLst>
          </p:cNvPr>
          <p:cNvSpPr>
            <a:spLocks noGrp="1"/>
          </p:cNvSpPr>
          <p:nvPr>
            <p:ph type="title"/>
          </p:nvPr>
        </p:nvSpPr>
        <p:spPr/>
        <p:txBody>
          <a:bodyPr/>
          <a:lstStyle/>
          <a:p>
            <a:pPr algn="ctr"/>
            <a:r>
              <a:rPr lang="da-DK" dirty="0"/>
              <a:t>Hvordan løser vi klimakrisen? (PBL)</a:t>
            </a:r>
          </a:p>
        </p:txBody>
      </p:sp>
      <p:sp>
        <p:nvSpPr>
          <p:cNvPr id="3" name="Pladsholder til indhold 2">
            <a:extLst>
              <a:ext uri="{FF2B5EF4-FFF2-40B4-BE49-F238E27FC236}">
                <a16:creationId xmlns:a16="http://schemas.microsoft.com/office/drawing/2014/main" id="{240A8FCE-E371-2608-B8B0-EDFBCCDA2A92}"/>
              </a:ext>
            </a:extLst>
          </p:cNvPr>
          <p:cNvSpPr>
            <a:spLocks noGrp="1"/>
          </p:cNvSpPr>
          <p:nvPr>
            <p:ph idx="1"/>
          </p:nvPr>
        </p:nvSpPr>
        <p:spPr/>
        <p:txBody>
          <a:bodyPr/>
          <a:lstStyle/>
          <a:p>
            <a:r>
              <a:rPr lang="da-DK" dirty="0"/>
              <a:t>Konkurrenceevne</a:t>
            </a:r>
          </a:p>
          <a:p>
            <a:r>
              <a:rPr lang="da-DK" dirty="0"/>
              <a:t>Prisdannelse – indgreb i prisdannelsen</a:t>
            </a:r>
          </a:p>
          <a:p>
            <a:r>
              <a:rPr lang="da-DK" dirty="0"/>
              <a:t>Klima/miljøpolitik</a:t>
            </a:r>
          </a:p>
          <a:p>
            <a:r>
              <a:rPr lang="da-DK" dirty="0"/>
              <a:t>Erhvervspolitik</a:t>
            </a:r>
          </a:p>
          <a:p>
            <a:endParaRPr lang="da-DK" dirty="0"/>
          </a:p>
          <a:p>
            <a:r>
              <a:rPr lang="da-DK" dirty="0"/>
              <a:t>Vi skal bruge en del af dette kernestof til SO2 </a:t>
            </a:r>
            <a:r>
              <a:rPr lang="da-DK" dirty="0">
                <a:sym typeface="Wingdings" panose="05000000000000000000" pitchFamily="2" charset="2"/>
              </a:rPr>
              <a:t></a:t>
            </a:r>
            <a:endParaRPr lang="da-DK" dirty="0"/>
          </a:p>
        </p:txBody>
      </p:sp>
    </p:spTree>
    <p:extLst>
      <p:ext uri="{BB962C8B-B14F-4D97-AF65-F5344CB8AC3E}">
        <p14:creationId xmlns:p14="http://schemas.microsoft.com/office/powerpoint/2010/main" val="147114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57568D-9B7E-68EC-31A8-D852EC8FD171}"/>
              </a:ext>
            </a:extLst>
          </p:cNvPr>
          <p:cNvSpPr>
            <a:spLocks noGrp="1"/>
          </p:cNvSpPr>
          <p:nvPr>
            <p:ph type="title"/>
          </p:nvPr>
        </p:nvSpPr>
        <p:spPr/>
        <p:txBody>
          <a:bodyPr/>
          <a:lstStyle/>
          <a:p>
            <a:pPr algn="ctr"/>
            <a:r>
              <a:rPr lang="da-DK" dirty="0"/>
              <a:t>Priskonkurrenceevne</a:t>
            </a:r>
          </a:p>
        </p:txBody>
      </p:sp>
      <p:sp>
        <p:nvSpPr>
          <p:cNvPr id="3" name="Pladsholder til indhold 2">
            <a:extLst>
              <a:ext uri="{FF2B5EF4-FFF2-40B4-BE49-F238E27FC236}">
                <a16:creationId xmlns:a16="http://schemas.microsoft.com/office/drawing/2014/main" id="{6E132029-866B-6368-AAAC-F263C6505F64}"/>
              </a:ext>
            </a:extLst>
          </p:cNvPr>
          <p:cNvSpPr>
            <a:spLocks noGrp="1"/>
          </p:cNvSpPr>
          <p:nvPr>
            <p:ph idx="1"/>
          </p:nvPr>
        </p:nvSpPr>
        <p:spPr/>
        <p:txBody>
          <a:bodyPr>
            <a:normAutofit lnSpcReduction="10000"/>
          </a:bodyPr>
          <a:lstStyle/>
          <a:p>
            <a:r>
              <a:rPr lang="da-DK" dirty="0"/>
              <a:t>Ved konkurrenceevne forstår vi virksomhedernes evne til at fremstille og eksportere varer, der er konkurrencedygtige på verdensmarkedet.</a:t>
            </a:r>
          </a:p>
          <a:p>
            <a:r>
              <a:rPr lang="da-DK" dirty="0"/>
              <a:t>Vi skelner mellem </a:t>
            </a:r>
            <a:r>
              <a:rPr lang="da-DK" b="1" dirty="0"/>
              <a:t>priskonkurrenceevne</a:t>
            </a:r>
            <a:r>
              <a:rPr lang="da-DK" dirty="0"/>
              <a:t> og </a:t>
            </a:r>
            <a:r>
              <a:rPr lang="da-DK" b="1" dirty="0"/>
              <a:t>strukturel konkurrenceevne. </a:t>
            </a:r>
            <a:r>
              <a:rPr lang="da-DK" dirty="0"/>
              <a:t>Priskonkurrenceevnen – som navnet antyder – angiver virksomhedernes evne til at konkurrere på de udenlandske markeder på prisen alene. Altså, hvor dyre varerne er i forhold til konkurrentlandenes.</a:t>
            </a:r>
          </a:p>
          <a:p>
            <a:r>
              <a:rPr lang="da-DK" dirty="0"/>
              <a:t>Men mange varer konkurrerer ikke på pris. Tag fx LEGO og Novo Nordisk (insulin, blodpræparater og væksthormoner). Disse firmaer konkurrerer på kvalitet, originalitet, forskningsindhold, miljøsikkerhed, design m.v.</a:t>
            </a:r>
          </a:p>
        </p:txBody>
      </p:sp>
    </p:spTree>
    <p:extLst>
      <p:ext uri="{BB962C8B-B14F-4D97-AF65-F5344CB8AC3E}">
        <p14:creationId xmlns:p14="http://schemas.microsoft.com/office/powerpoint/2010/main" val="400482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ABA79-7F0F-CE37-D527-86C424C50C7D}"/>
              </a:ext>
            </a:extLst>
          </p:cNvPr>
          <p:cNvSpPr>
            <a:spLocks noGrp="1"/>
          </p:cNvSpPr>
          <p:nvPr>
            <p:ph type="title"/>
          </p:nvPr>
        </p:nvSpPr>
        <p:spPr/>
        <p:txBody>
          <a:bodyPr/>
          <a:lstStyle/>
          <a:p>
            <a:pPr algn="ctr"/>
            <a:r>
              <a:rPr lang="da-DK" dirty="0"/>
              <a:t>Priskonkurrenceevne</a:t>
            </a:r>
          </a:p>
        </p:txBody>
      </p:sp>
      <p:sp>
        <p:nvSpPr>
          <p:cNvPr id="3" name="Pladsholder til indhold 2">
            <a:extLst>
              <a:ext uri="{FF2B5EF4-FFF2-40B4-BE49-F238E27FC236}">
                <a16:creationId xmlns:a16="http://schemas.microsoft.com/office/drawing/2014/main" id="{464E0D8E-66A7-CD4B-5E8B-0FDE9EFB291E}"/>
              </a:ext>
            </a:extLst>
          </p:cNvPr>
          <p:cNvSpPr>
            <a:spLocks noGrp="1"/>
          </p:cNvSpPr>
          <p:nvPr>
            <p:ph idx="1"/>
          </p:nvPr>
        </p:nvSpPr>
        <p:spPr/>
        <p:txBody>
          <a:bodyPr>
            <a:normAutofit lnSpcReduction="10000"/>
          </a:bodyPr>
          <a:lstStyle/>
          <a:p>
            <a:pPr algn="l"/>
            <a:r>
              <a:rPr lang="da-DK" dirty="0"/>
              <a:t>Priskonkurrenceevnen udtrykker, hvad et lands varer koster på verdensmarkedet i forhold til andre landes varer af samme slags.</a:t>
            </a:r>
          </a:p>
          <a:p>
            <a:pPr algn="l"/>
            <a:r>
              <a:rPr lang="da-DK" dirty="0"/>
              <a:t>Priskonkurrenceevnen afhænger først og fremmest af, hvad varen koster at producere, dvs. de indenlandske omkostninger. Her spiller lønniveau og produktivitet en vigtig rolle. Men herudover skal der også tages højde for, hvad landets valuta koster.</a:t>
            </a:r>
          </a:p>
          <a:p>
            <a:pPr marL="502920" indent="-457200">
              <a:buFont typeface="+mj-lt"/>
              <a:buAutoNum type="arabicPeriod"/>
            </a:pPr>
            <a:r>
              <a:rPr lang="da-DK" dirty="0"/>
              <a:t>Lønomkostninger</a:t>
            </a:r>
          </a:p>
          <a:p>
            <a:pPr marL="502920" indent="-457200">
              <a:buFont typeface="+mj-lt"/>
              <a:buAutoNum type="arabicPeriod"/>
            </a:pPr>
            <a:r>
              <a:rPr lang="da-DK" dirty="0"/>
              <a:t>Produktivitet</a:t>
            </a:r>
          </a:p>
          <a:p>
            <a:pPr marL="502920" indent="-457200">
              <a:buFont typeface="+mj-lt"/>
              <a:buAutoNum type="arabicPeriod"/>
            </a:pPr>
            <a:r>
              <a:rPr lang="da-DK" dirty="0"/>
              <a:t>Valutakursen</a:t>
            </a:r>
          </a:p>
        </p:txBody>
      </p:sp>
    </p:spTree>
    <p:extLst>
      <p:ext uri="{BB962C8B-B14F-4D97-AF65-F5344CB8AC3E}">
        <p14:creationId xmlns:p14="http://schemas.microsoft.com/office/powerpoint/2010/main" val="864151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30A9EE-6AC6-6AC9-0DE1-D5BDF0C8B6BF}"/>
              </a:ext>
            </a:extLst>
          </p:cNvPr>
          <p:cNvSpPr>
            <a:spLocks noGrp="1"/>
          </p:cNvSpPr>
          <p:nvPr>
            <p:ph type="title"/>
          </p:nvPr>
        </p:nvSpPr>
        <p:spPr/>
        <p:txBody>
          <a:bodyPr/>
          <a:lstStyle/>
          <a:p>
            <a:pPr algn="ctr"/>
            <a:r>
              <a:rPr lang="da-DK" dirty="0"/>
              <a:t>Lønudvikling</a:t>
            </a:r>
          </a:p>
        </p:txBody>
      </p:sp>
      <p:sp>
        <p:nvSpPr>
          <p:cNvPr id="3" name="Pladsholder til indhold 2">
            <a:extLst>
              <a:ext uri="{FF2B5EF4-FFF2-40B4-BE49-F238E27FC236}">
                <a16:creationId xmlns:a16="http://schemas.microsoft.com/office/drawing/2014/main" id="{B47A5385-7886-610F-427D-7B05AE5AAD98}"/>
              </a:ext>
            </a:extLst>
          </p:cNvPr>
          <p:cNvSpPr>
            <a:spLocks noGrp="1"/>
          </p:cNvSpPr>
          <p:nvPr>
            <p:ph idx="1"/>
          </p:nvPr>
        </p:nvSpPr>
        <p:spPr/>
        <p:txBody>
          <a:bodyPr>
            <a:normAutofit fontScale="92500" lnSpcReduction="10000"/>
          </a:bodyPr>
          <a:lstStyle/>
          <a:p>
            <a:r>
              <a:rPr lang="da-DK" dirty="0"/>
              <a:t>Lønnen er en af de vigtigste omkostninger ved produktionen af en vare. Jo lavere lønomkostningerne er, jo billigere kan varen naturligvis produceres.</a:t>
            </a:r>
          </a:p>
          <a:p>
            <a:pPr algn="l"/>
            <a:r>
              <a:rPr lang="da-DK" dirty="0"/>
              <a:t>Lønomkostninger pr. time fortæller os noget om den aktuelle priskonkurrenceevne, dvs. om selve omkostningsniveauet. Men ofte er man også interesseret i at se på, hvordan konkurrenceevnen udvikler sig – med andre ord: forværres eller forbedres konkurrenceevnen i øjeblikket?</a:t>
            </a:r>
          </a:p>
          <a:p>
            <a:pPr algn="l"/>
            <a:r>
              <a:rPr lang="da-DK" dirty="0"/>
              <a:t>Her går man ind og ser på, hvor meget lønomkostningerne stiger i forhold til udlandets lønstigninger. Hvis fx de danske lønninger stiger mindre end de tyske de kommende år, så vil de danske lønomkostninger hurtigt blive lavere end de tyske. Dette vil forbedre vores konkurrenceevne over for Tyskland.</a:t>
            </a:r>
          </a:p>
          <a:p>
            <a:endParaRPr lang="da-DK" dirty="0"/>
          </a:p>
        </p:txBody>
      </p:sp>
    </p:spTree>
    <p:extLst>
      <p:ext uri="{BB962C8B-B14F-4D97-AF65-F5344CB8AC3E}">
        <p14:creationId xmlns:p14="http://schemas.microsoft.com/office/powerpoint/2010/main" val="341687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E17D19-1D6A-A8AD-7D9D-478E7152ED4D}"/>
              </a:ext>
            </a:extLst>
          </p:cNvPr>
          <p:cNvSpPr>
            <a:spLocks noGrp="1"/>
          </p:cNvSpPr>
          <p:nvPr>
            <p:ph type="title"/>
          </p:nvPr>
        </p:nvSpPr>
        <p:spPr/>
        <p:txBody>
          <a:bodyPr/>
          <a:lstStyle/>
          <a:p>
            <a:pPr algn="ctr"/>
            <a:r>
              <a:rPr lang="da-DK" dirty="0"/>
              <a:t>Hvad viser tabellen?</a:t>
            </a:r>
          </a:p>
        </p:txBody>
      </p:sp>
      <p:pic>
        <p:nvPicPr>
          <p:cNvPr id="5" name="Pladsholder til indhold 4" descr="Et billede, der indeholder tekst, skærmbillede, linje/række, Parallel&#10;&#10;Automatisk genereret beskrivelse">
            <a:extLst>
              <a:ext uri="{FF2B5EF4-FFF2-40B4-BE49-F238E27FC236}">
                <a16:creationId xmlns:a16="http://schemas.microsoft.com/office/drawing/2014/main" id="{EC55239A-87E6-8B03-07F8-49F31FCF75B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1964" y="1810389"/>
            <a:ext cx="7644215" cy="4772973"/>
          </a:xfrm>
        </p:spPr>
      </p:pic>
    </p:spTree>
    <p:extLst>
      <p:ext uri="{BB962C8B-B14F-4D97-AF65-F5344CB8AC3E}">
        <p14:creationId xmlns:p14="http://schemas.microsoft.com/office/powerpoint/2010/main" val="67581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57C5C4-99B2-3B72-1A87-23965C198FD4}"/>
              </a:ext>
            </a:extLst>
          </p:cNvPr>
          <p:cNvSpPr>
            <a:spLocks noGrp="1"/>
          </p:cNvSpPr>
          <p:nvPr>
            <p:ph type="title"/>
          </p:nvPr>
        </p:nvSpPr>
        <p:spPr/>
        <p:txBody>
          <a:bodyPr/>
          <a:lstStyle/>
          <a:p>
            <a:pPr algn="ctr"/>
            <a:r>
              <a:rPr lang="da-DK" dirty="0"/>
              <a:t>Produktivitet</a:t>
            </a:r>
          </a:p>
        </p:txBody>
      </p:sp>
      <p:sp>
        <p:nvSpPr>
          <p:cNvPr id="3" name="Pladsholder til indhold 2">
            <a:extLst>
              <a:ext uri="{FF2B5EF4-FFF2-40B4-BE49-F238E27FC236}">
                <a16:creationId xmlns:a16="http://schemas.microsoft.com/office/drawing/2014/main" id="{94A4FFA2-D66C-1D92-8D8A-B090364F1A43}"/>
              </a:ext>
            </a:extLst>
          </p:cNvPr>
          <p:cNvSpPr>
            <a:spLocks noGrp="1"/>
          </p:cNvSpPr>
          <p:nvPr>
            <p:ph idx="1"/>
          </p:nvPr>
        </p:nvSpPr>
        <p:spPr/>
        <p:txBody>
          <a:bodyPr/>
          <a:lstStyle/>
          <a:p>
            <a:r>
              <a:rPr lang="da-DK" dirty="0"/>
              <a:t>Vi kan ikke kun se på lønomkostninger – vi skal holde det op mod produktiviteten </a:t>
            </a:r>
          </a:p>
          <a:p>
            <a:pPr algn="l"/>
            <a:r>
              <a:rPr lang="da-DK" dirty="0"/>
              <a:t>Produktiviteten er en størrelse, der fortæller, hvor effektivt produktionsfaktorerne anvendes. Man kunne også anvende udtrykket effektivitet.</a:t>
            </a:r>
          </a:p>
          <a:p>
            <a:pPr algn="l"/>
            <a:r>
              <a:rPr lang="da-DK" dirty="0"/>
              <a:t>Produktiviteten er således forbedret, hvis man med den samme indsats af produktionsfaktorer opnår en større produktion. En forbedret produktivitet kan naturligvis også forekomme, hvis man præsterer den samme produktion med færre produktionsfaktorer.</a:t>
            </a:r>
          </a:p>
          <a:p>
            <a:pPr marL="45720" indent="0">
              <a:buNone/>
            </a:pPr>
            <a:endParaRPr lang="da-DK" dirty="0"/>
          </a:p>
        </p:txBody>
      </p:sp>
    </p:spTree>
    <p:extLst>
      <p:ext uri="{BB962C8B-B14F-4D97-AF65-F5344CB8AC3E}">
        <p14:creationId xmlns:p14="http://schemas.microsoft.com/office/powerpoint/2010/main" val="27715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EC7106-A921-4980-CB39-BF79DAB60DFB}"/>
              </a:ext>
            </a:extLst>
          </p:cNvPr>
          <p:cNvSpPr>
            <a:spLocks noGrp="1"/>
          </p:cNvSpPr>
          <p:nvPr>
            <p:ph type="title"/>
          </p:nvPr>
        </p:nvSpPr>
        <p:spPr/>
        <p:txBody>
          <a:bodyPr/>
          <a:lstStyle/>
          <a:p>
            <a:pPr algn="ctr"/>
            <a:r>
              <a:rPr lang="da-DK" dirty="0"/>
              <a:t>Produktivitet - Eksempel</a:t>
            </a:r>
          </a:p>
        </p:txBody>
      </p:sp>
      <p:pic>
        <p:nvPicPr>
          <p:cNvPr id="7" name="Billede 6" descr="Et billede, der indeholder tekst, skærmbillede, Font/skrifttype, nummer/tal&#10;&#10;Automatisk genereret beskrivelse">
            <a:extLst>
              <a:ext uri="{FF2B5EF4-FFF2-40B4-BE49-F238E27FC236}">
                <a16:creationId xmlns:a16="http://schemas.microsoft.com/office/drawing/2014/main" id="{7A312629-68B1-552C-E6A8-C6CE343920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81148"/>
            <a:ext cx="6695613" cy="3676852"/>
          </a:xfrm>
          <a:prstGeom prst="rect">
            <a:avLst/>
          </a:prstGeom>
        </p:spPr>
      </p:pic>
      <p:pic>
        <p:nvPicPr>
          <p:cNvPr id="5" name="Pladsholder til indhold 4" descr="Et billede, der indeholder tekst, skærmbillede, Font/skrifttype, nummer/tal&#10;&#10;Automatisk genereret beskrivelse">
            <a:extLst>
              <a:ext uri="{FF2B5EF4-FFF2-40B4-BE49-F238E27FC236}">
                <a16:creationId xmlns:a16="http://schemas.microsoft.com/office/drawing/2014/main" id="{06010EF2-0EE2-1307-F961-C6CF108F413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806380" y="1700808"/>
            <a:ext cx="6423035" cy="2304256"/>
          </a:xfrm>
        </p:spPr>
      </p:pic>
    </p:spTree>
    <p:extLst>
      <p:ext uri="{BB962C8B-B14F-4D97-AF65-F5344CB8AC3E}">
        <p14:creationId xmlns:p14="http://schemas.microsoft.com/office/powerpoint/2010/main" val="435779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24</TotalTime>
  <Words>580</Words>
  <Application>Microsoft Office PowerPoint</Application>
  <PresentationFormat>Brugerdefineret</PresentationFormat>
  <Paragraphs>50</Paragraphs>
  <Slides>14</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14</vt:i4>
      </vt:variant>
    </vt:vector>
  </HeadingPairs>
  <TitlesOfParts>
    <vt:vector size="18" baseType="lpstr">
      <vt:lpstr>Arial</vt:lpstr>
      <vt:lpstr>Century Gothic</vt:lpstr>
      <vt:lpstr>Wingdings</vt:lpstr>
      <vt:lpstr>Præsentation med verden 16x9</vt:lpstr>
      <vt:lpstr>Priskonkurrenceevne</vt:lpstr>
      <vt:lpstr>Dagens program</vt:lpstr>
      <vt:lpstr>Hvordan løser vi klimakrisen? (PBL)</vt:lpstr>
      <vt:lpstr>Priskonkurrenceevne</vt:lpstr>
      <vt:lpstr>Priskonkurrenceevne</vt:lpstr>
      <vt:lpstr>Lønudvikling</vt:lpstr>
      <vt:lpstr>Hvad viser tabellen?</vt:lpstr>
      <vt:lpstr>Produktivitet</vt:lpstr>
      <vt:lpstr>Produktivitet - Eksempel</vt:lpstr>
      <vt:lpstr>Valutakursudvikling</vt:lpstr>
      <vt:lpstr>Valutakursudvikling - eksempel</vt:lpstr>
      <vt:lpstr>Valutakursudvikling - eksempel</vt:lpstr>
      <vt:lpstr>Pause</vt:lpstr>
      <vt:lpstr>Opgaver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2024-10-19T11:49:19Z</dcterms:created>
  <dcterms:modified xsi:type="dcterms:W3CDTF">2024-10-19T12:14:14Z</dcterms:modified>
</cp:coreProperties>
</file>