
<file path=[Content_Types].xml><?xml version="1.0" encoding="utf-8"?>
<Types xmlns="http://schemas.openxmlformats.org/package/2006/content-types"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>
      <p:cViewPr>
        <p:scale>
          <a:sx n="69" d="100"/>
          <a:sy n="69" d="100"/>
        </p:scale>
        <p:origin x="564" y="6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23-10-2024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23-10-2024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23-10-2024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23-10-2024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Strukturel konkurrenceevne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Alt det der ikke har med prisen at gøre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1A18184-8CD7-50F7-E680-D26C774C2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Porters diamant</a:t>
            </a:r>
          </a:p>
        </p:txBody>
      </p:sp>
      <p:pic>
        <p:nvPicPr>
          <p:cNvPr id="8" name="Pladsholder til indhold 7" descr="Et billede, der indeholder tekst, skærmbillede, Font/skrifttype, dokument&#10;&#10;Automatisk genereret beskrivelse">
            <a:extLst>
              <a:ext uri="{FF2B5EF4-FFF2-40B4-BE49-F238E27FC236}">
                <a16:creationId xmlns:a16="http://schemas.microsoft.com/office/drawing/2014/main" id="{7202F164-B491-5A4B-CC9F-E11A24EDC15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88" y="1999125"/>
            <a:ext cx="4708525" cy="4002750"/>
          </a:xfrm>
        </p:spPr>
      </p:pic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FEACDAF-3317-BEB6-D0CE-932A3C64EB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Produktionsfaktorer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Mængden og kvaliteten af arbejdskraft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Jord der kan udnyttes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Forskning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Adgang til finansiering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Transportmuligheder</a:t>
            </a:r>
          </a:p>
          <a:p>
            <a:pPr marL="45720" indent="0">
              <a:buNone/>
            </a:pP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76548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1A18184-8CD7-50F7-E680-D26C774C2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Porters diamant</a:t>
            </a:r>
          </a:p>
        </p:txBody>
      </p:sp>
      <p:pic>
        <p:nvPicPr>
          <p:cNvPr id="8" name="Pladsholder til indhold 7" descr="Et billede, der indeholder tekst, skærmbillede, Font/skrifttype, dokument&#10;&#10;Automatisk genereret beskrivelse">
            <a:extLst>
              <a:ext uri="{FF2B5EF4-FFF2-40B4-BE49-F238E27FC236}">
                <a16:creationId xmlns:a16="http://schemas.microsoft.com/office/drawing/2014/main" id="{7202F164-B491-5A4B-CC9F-E11A24EDC15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88" y="1999125"/>
            <a:ext cx="4708525" cy="4002750"/>
          </a:xfrm>
        </p:spPr>
      </p:pic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FEACDAF-3317-BEB6-D0CE-932A3C64EB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b="1" dirty="0"/>
              <a:t>Efterspørgselsforhold</a:t>
            </a:r>
          </a:p>
          <a:p>
            <a:r>
              <a:rPr lang="da-DK" dirty="0"/>
              <a:t>Hjemmemarkedet er vigtigt for landets konkurrence udadtil </a:t>
            </a:r>
          </a:p>
          <a:p>
            <a:r>
              <a:rPr lang="da-DK" dirty="0"/>
              <a:t>Gennem hjemlig konkurrence og krav fra forbrugerne bliver virksomhederne mere konkurrencedygtige</a:t>
            </a:r>
          </a:p>
          <a:p>
            <a:pPr marL="4572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4907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1A18184-8CD7-50F7-E680-D26C774C2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Porters diamant</a:t>
            </a:r>
          </a:p>
        </p:txBody>
      </p:sp>
      <p:pic>
        <p:nvPicPr>
          <p:cNvPr id="8" name="Pladsholder til indhold 7" descr="Et billede, der indeholder tekst, skærmbillede, Font/skrifttype, dokument&#10;&#10;Automatisk genereret beskrivelse">
            <a:extLst>
              <a:ext uri="{FF2B5EF4-FFF2-40B4-BE49-F238E27FC236}">
                <a16:creationId xmlns:a16="http://schemas.microsoft.com/office/drawing/2014/main" id="{7202F164-B491-5A4B-CC9F-E11A24EDC15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88" y="1999125"/>
            <a:ext cx="4708525" cy="4002750"/>
          </a:xfrm>
        </p:spPr>
      </p:pic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FEACDAF-3317-BEB6-D0CE-932A3C64EB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b="1" dirty="0"/>
              <a:t>Beslægtede virksomheder og underleverandører</a:t>
            </a:r>
          </a:p>
          <a:p>
            <a:r>
              <a:rPr lang="da-DK" dirty="0"/>
              <a:t>Rundt om en virksomheder vokser det virksomheder frem som servicerer den enkelte virksomhed</a:t>
            </a:r>
          </a:p>
          <a:p>
            <a:r>
              <a:rPr lang="da-DK" dirty="0"/>
              <a:t>Viden akkumulerer sig</a:t>
            </a:r>
          </a:p>
          <a:p>
            <a:r>
              <a:rPr lang="da-DK" dirty="0"/>
              <a:t>Film produktion foregår i Hollywood som eksempel</a:t>
            </a:r>
          </a:p>
        </p:txBody>
      </p:sp>
    </p:spTree>
    <p:extLst>
      <p:ext uri="{BB962C8B-B14F-4D97-AF65-F5344CB8AC3E}">
        <p14:creationId xmlns:p14="http://schemas.microsoft.com/office/powerpoint/2010/main" val="58240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1A18184-8CD7-50F7-E680-D26C774C2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Porters diamant</a:t>
            </a:r>
          </a:p>
        </p:txBody>
      </p:sp>
      <p:pic>
        <p:nvPicPr>
          <p:cNvPr id="8" name="Pladsholder til indhold 7" descr="Et billede, der indeholder tekst, skærmbillede, Font/skrifttype, dokument&#10;&#10;Automatisk genereret beskrivelse">
            <a:extLst>
              <a:ext uri="{FF2B5EF4-FFF2-40B4-BE49-F238E27FC236}">
                <a16:creationId xmlns:a16="http://schemas.microsoft.com/office/drawing/2014/main" id="{7202F164-B491-5A4B-CC9F-E11A24EDC15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88" y="1999125"/>
            <a:ext cx="4708525" cy="4002750"/>
          </a:xfrm>
        </p:spPr>
      </p:pic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FEACDAF-3317-BEB6-D0CE-932A3C64EB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b="1" dirty="0"/>
              <a:t>Firmastrategi, struktur og rivalisering</a:t>
            </a:r>
          </a:p>
          <a:p>
            <a:r>
              <a:rPr lang="da-DK" dirty="0"/>
              <a:t>Indenlands konkurrence -&gt; fører til fordele i udlandet</a:t>
            </a:r>
          </a:p>
          <a:p>
            <a:r>
              <a:rPr lang="da-DK" dirty="0"/>
              <a:t>Særlig specialisering i områder</a:t>
            </a:r>
          </a:p>
          <a:p>
            <a:r>
              <a:rPr lang="da-DK" dirty="0"/>
              <a:t>Vindmøller og Håndbold</a:t>
            </a:r>
          </a:p>
          <a:p>
            <a:pPr marL="4572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549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1A18184-8CD7-50F7-E680-D26C774C2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Porters diamant</a:t>
            </a:r>
          </a:p>
        </p:txBody>
      </p:sp>
      <p:pic>
        <p:nvPicPr>
          <p:cNvPr id="8" name="Pladsholder til indhold 7" descr="Et billede, der indeholder tekst, skærmbillede, Font/skrifttype, dokument&#10;&#10;Automatisk genereret beskrivelse">
            <a:extLst>
              <a:ext uri="{FF2B5EF4-FFF2-40B4-BE49-F238E27FC236}">
                <a16:creationId xmlns:a16="http://schemas.microsoft.com/office/drawing/2014/main" id="{7202F164-B491-5A4B-CC9F-E11A24EDC15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88" y="1999125"/>
            <a:ext cx="4708525" cy="4002750"/>
          </a:xfrm>
        </p:spPr>
      </p:pic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FEACDAF-3317-BEB6-D0CE-932A3C64EB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b="1" dirty="0"/>
              <a:t>Tilfældigheder og Statens rolle</a:t>
            </a:r>
          </a:p>
          <a:p>
            <a:r>
              <a:rPr lang="da-DK" dirty="0"/>
              <a:t>Det er tilfældigt at opfinderen af legoklodsen er dansker</a:t>
            </a:r>
          </a:p>
          <a:p>
            <a:r>
              <a:rPr lang="da-DK" dirty="0"/>
              <a:t>Staten er også vigtig – Institutionel konkurrenceevne, men kan også føre erhvervspolitik – og det kommer vi til</a:t>
            </a:r>
          </a:p>
        </p:txBody>
      </p:sp>
    </p:spTree>
    <p:extLst>
      <p:ext uri="{BB962C8B-B14F-4D97-AF65-F5344CB8AC3E}">
        <p14:creationId xmlns:p14="http://schemas.microsoft.com/office/powerpoint/2010/main" val="235449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475174-1378-6240-AB92-7809F556A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Pause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CBBAC86A-564F-24B6-C298-578D95687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5108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15EF1E-8FDC-7F0E-1A3A-943BB3F86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57C66E-66B4-56E5-BB91-D34F3CFA0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Undersøge strukturel konkurrenceevne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Ligger på modulet. Skal laves som en præsentation med PowerPoint.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7485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55213A-A2BC-20C5-9453-50F0EFE32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73E46C-DB18-149A-2630-F8775AC84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Opsamling fra sidste gang</a:t>
            </a:r>
          </a:p>
          <a:p>
            <a:r>
              <a:rPr lang="da-DK" dirty="0"/>
              <a:t>2) Strukturel Konkurrenceevne</a:t>
            </a:r>
          </a:p>
          <a:p>
            <a:r>
              <a:rPr lang="da-DK" dirty="0"/>
              <a:t>3) Institutionel Konkurrenceevne</a:t>
            </a:r>
          </a:p>
          <a:p>
            <a:r>
              <a:rPr lang="da-DK" dirty="0"/>
              <a:t>4) Porters Diamant</a:t>
            </a:r>
          </a:p>
          <a:p>
            <a:r>
              <a:rPr lang="da-DK" dirty="0"/>
              <a:t>5) Pause </a:t>
            </a:r>
          </a:p>
          <a:p>
            <a:r>
              <a:rPr lang="da-DK" dirty="0"/>
              <a:t>6) Opgave</a:t>
            </a:r>
          </a:p>
          <a:p>
            <a:r>
              <a:rPr lang="da-DK" dirty="0"/>
              <a:t>7</a:t>
            </a:r>
            <a:r>
              <a:rPr lang="da-DK"/>
              <a:t>) Opsamling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250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00CA3E-5746-EA67-9AC9-EB40198C9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Priskonkurrenceevne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B89FFB-EC0F-4C35-85A4-9020402A7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Her undersøger vi virksomhedernes evne til at konkurrere på pris med andre landes virksomheder</a:t>
            </a:r>
          </a:p>
          <a:p>
            <a:r>
              <a:rPr lang="da-DK" dirty="0"/>
              <a:t>Det bestemmes af tre faktorer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Produktivitet (Den årlige ændring) (typisk målt i BNP pr. produceret time)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Lønomkostninger (Den årlige stigning i procent)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Valutakurser (Aflæsning mellem to valutaer)</a:t>
            </a:r>
          </a:p>
        </p:txBody>
      </p:sp>
    </p:spTree>
    <p:extLst>
      <p:ext uri="{BB962C8B-B14F-4D97-AF65-F5344CB8AC3E}">
        <p14:creationId xmlns:p14="http://schemas.microsoft.com/office/powerpoint/2010/main" val="11278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C3AAAB-07D1-76A4-D395-274B310F0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Valutakurs – hvordan tolker vi?</a:t>
            </a:r>
          </a:p>
        </p:txBody>
      </p:sp>
      <p:pic>
        <p:nvPicPr>
          <p:cNvPr id="5" name="Pladsholder til indhold 4" descr="Et billede, der indeholder tekst, skærmbillede, linje/række, Kurve&#10;&#10;Automatisk genereret beskrivelse">
            <a:extLst>
              <a:ext uri="{FF2B5EF4-FFF2-40B4-BE49-F238E27FC236}">
                <a16:creationId xmlns:a16="http://schemas.microsoft.com/office/drawing/2014/main" id="{0669F998-AFD3-A8B3-EB9A-A8692BDBA4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6" y="2708920"/>
            <a:ext cx="7937673" cy="3730426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AA7E86D-3EFB-99C9-AF0C-AF9E514C2E21}"/>
              </a:ext>
            </a:extLst>
          </p:cNvPr>
          <p:cNvSpPr txBox="1"/>
          <p:nvPr/>
        </p:nvSpPr>
        <p:spPr>
          <a:xfrm>
            <a:off x="8110636" y="2564904"/>
            <a:ext cx="3888433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Hvad betyder de 65,41 DKK som er den aktuelle kurs?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dirty="0"/>
              <a:t>Hvilken valuta er blevet styrket og hvilken svækket siden slut 2022 hvor kursen var 75 DKK?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dirty="0"/>
              <a:t>Hvilket lands Pris-KKE er blevet forbedret, hvis er blevet forværret?</a:t>
            </a:r>
          </a:p>
        </p:txBody>
      </p:sp>
    </p:spTree>
    <p:extLst>
      <p:ext uri="{BB962C8B-B14F-4D97-AF65-F5344CB8AC3E}">
        <p14:creationId xmlns:p14="http://schemas.microsoft.com/office/powerpoint/2010/main" val="299896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957693-99E4-E307-87E5-005BD1CFE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Strukturel konkurrenceevne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4FA72D-44EF-3364-7D15-1F7AA99A4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Der kan findes mange eksempler på danske virksomheder, der klarer sig fint i konkurrencen med andre udenlandske firmaer, selvom de danske priser er højere end konkurrenternes. Foruden prisen må der derfor være en række andre faktorer, der spiller ind på konkurrenceevnen.</a:t>
            </a:r>
          </a:p>
          <a:p>
            <a:r>
              <a:rPr lang="da-DK" dirty="0"/>
              <a:t>Her er man i de senere år begyndt at tale mere og mere om betydningen af den strukturelle konkurrenceevne. Herved forstås de betingelser og vilkår, som danske virksomheder har her i landet. De såkaldte 'rammebetingelser'.</a:t>
            </a:r>
          </a:p>
        </p:txBody>
      </p:sp>
    </p:spTree>
    <p:extLst>
      <p:ext uri="{BB962C8B-B14F-4D97-AF65-F5344CB8AC3E}">
        <p14:creationId xmlns:p14="http://schemas.microsoft.com/office/powerpoint/2010/main" val="413554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783531-7038-4E68-7810-61340320C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Strukturel konkurrenceevne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39172D-AE59-EC16-25AC-24E8978BB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da-DK" dirty="0"/>
              <a:t>Som eksempler på rammebetingelser, der har indflydelse på konkurrenceevnen, kan nævnes: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Hvor god er den service, virksomhederne kan få fra den offentlige sektor?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Hvor veluddannet er arbejdskraften?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Hvor hensigtsmæssige er de regler og love, som forbrugerne og virksomhederne er underlagt?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Er der gode finansieringsmuligheder til opstart af nye virksomheder i samfundet?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Er der et godt samspil mellem virksomhederne?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Kan virksomhederne få andel i nye forskningsresultater?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752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C6990C-8FFA-CE68-4584-2D22EB158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Strukturel Konkurrenceevne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52F174-54A8-BFED-A45D-8ABA22D12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da-DK" dirty="0"/>
              <a:t>Hvis disse rammebetingelser er gode, kan virksomhederne – trods et højere omkostningsniveau – klare sig i den internationale konkurrence. Det vil ske ved, at der konkurreres på områder som: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dirty="0"/>
              <a:t>Kvalitet og design</a:t>
            </a:r>
          </a:p>
          <a:p>
            <a:pPr lvl="1"/>
            <a:r>
              <a:rPr lang="da-DK" dirty="0"/>
              <a:t>Møbelbranchen, Lego, Landbrugsprodukter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dirty="0"/>
              <a:t>Produktudvikling og forskning</a:t>
            </a:r>
          </a:p>
          <a:p>
            <a:pPr lvl="1"/>
            <a:r>
              <a:rPr lang="da-DK" dirty="0"/>
              <a:t>Medicinalindustrien, Vindmøller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dirty="0"/>
              <a:t>Leveringsbetingelser</a:t>
            </a:r>
          </a:p>
          <a:p>
            <a:pPr lvl="1"/>
            <a:r>
              <a:rPr lang="da-DK" dirty="0"/>
              <a:t>Kan man stole på leveringstiden og levering. Shipping kan nævnes her.</a:t>
            </a:r>
          </a:p>
        </p:txBody>
      </p:sp>
    </p:spTree>
    <p:extLst>
      <p:ext uri="{BB962C8B-B14F-4D97-AF65-F5344CB8AC3E}">
        <p14:creationId xmlns:p14="http://schemas.microsoft.com/office/powerpoint/2010/main" val="280005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4FD0F1-D802-5DA5-32C5-9B7579529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Institutionel konkurrenceevne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A777D29-9C20-B2AE-CA2A-9E119216C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Vigtige institutioner i samfundet som arbejdsmarked, offentlig sektor, politisk system, kultur m.v. er altså med til at definere et lands konkurrenceevne. I en globaliseret økonomi har det betydning for konkurrenceevnen, hvordan samfundets institutioner er indrettet. Man taler derfor om institutionel konkurrenceevne.</a:t>
            </a:r>
          </a:p>
          <a:p>
            <a:r>
              <a:rPr lang="da-DK" dirty="0"/>
              <a:t>Det at Danmark er et trygt og sikkert land at bo i og er at af de mindst korrupte lande er klart med til at øge vores konkurrenceevne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2969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8D3029-50C8-149D-C13B-37E9E3C4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Porters diamant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B77548-224F-507E-56D6-51DE8F0E5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Michael Porter også ham de </a:t>
            </a:r>
            <a:r>
              <a:rPr lang="da-DK" dirty="0" err="1"/>
              <a:t>five</a:t>
            </a:r>
            <a:r>
              <a:rPr lang="da-DK" dirty="0"/>
              <a:t> forces identificerer årsager til hvorfor nogle landes virksomheder klarer sig godt i den internationale konkurrence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Produktionsfaktorer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Efterspørgselsforhold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Beslægtede virksomheder og underleverandører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Firmastrategi, struktur og rivalisering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3361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1546</TotalTime>
  <Words>624</Words>
  <Application>Microsoft Office PowerPoint</Application>
  <PresentationFormat>Brugerdefineret</PresentationFormat>
  <Paragraphs>82</Paragraphs>
  <Slides>16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</vt:lpstr>
      <vt:lpstr>Præsentation med verden 16x9</vt:lpstr>
      <vt:lpstr>Strukturel konkurrenceevne</vt:lpstr>
      <vt:lpstr>Dagens program</vt:lpstr>
      <vt:lpstr>Priskonkurrenceevne</vt:lpstr>
      <vt:lpstr>Valutakurs – hvordan tolker vi?</vt:lpstr>
      <vt:lpstr>Strukturel konkurrenceevne</vt:lpstr>
      <vt:lpstr>Strukturel konkurrenceevne</vt:lpstr>
      <vt:lpstr>Strukturel Konkurrenceevne</vt:lpstr>
      <vt:lpstr>Institutionel konkurrenceevne</vt:lpstr>
      <vt:lpstr>Porters diamant</vt:lpstr>
      <vt:lpstr>Porters diamant</vt:lpstr>
      <vt:lpstr>Porters diamant</vt:lpstr>
      <vt:lpstr>Porters diamant</vt:lpstr>
      <vt:lpstr>Porters diamant</vt:lpstr>
      <vt:lpstr>Porters diamant</vt:lpstr>
      <vt:lpstr>Pause</vt:lpstr>
      <vt:lpstr>Opgave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2</cp:revision>
  <dcterms:created xsi:type="dcterms:W3CDTF">2024-10-23T08:30:28Z</dcterms:created>
  <dcterms:modified xsi:type="dcterms:W3CDTF">2024-10-24T10:16:51Z</dcterms:modified>
</cp:coreProperties>
</file>