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5" r:id="rId14"/>
    <p:sldId id="269" r:id="rId15"/>
    <p:sldId id="270" r:id="rId16"/>
    <p:sldId id="271" r:id="rId17"/>
    <p:sldId id="272" r:id="rId18"/>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p:scale>
          <a:sx n="69" d="100"/>
          <a:sy n="69" d="100"/>
        </p:scale>
        <p:origin x="564" y="6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28-10-2024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28-10-2024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28-10-2024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28-10-2024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28-10-2024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28-10-2024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28-10-2024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28-10-2024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28-10-2024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28-10-2024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28-10-2024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28-10-2024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28-10-2024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zjK7PWmRRy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verdenshistorietilhhx.systime.dk/?id=1019" TargetMode="External"/><Relationship Id="rId2" Type="http://schemas.openxmlformats.org/officeDocument/2006/relationships/hyperlink" Target="https://verdenshistorietilhhx.systime.dk/?id=1194" TargetMode="External"/><Relationship Id="rId1" Type="http://schemas.openxmlformats.org/officeDocument/2006/relationships/slideLayout" Target="../slideLayouts/slideLayout2.xml"/><Relationship Id="rId5" Type="http://schemas.openxmlformats.org/officeDocument/2006/relationships/hyperlink" Target="https://verdenshistorietilhhx.systime.dk/?id=1195" TargetMode="External"/><Relationship Id="rId4" Type="http://schemas.openxmlformats.org/officeDocument/2006/relationships/hyperlink" Target="https://verdenshistorietilhhx.systime.dk/?id=102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Den industrielle revolution 2</a:t>
            </a:r>
          </a:p>
        </p:txBody>
      </p:sp>
      <p:sp>
        <p:nvSpPr>
          <p:cNvPr id="3" name="Undertitel 2"/>
          <p:cNvSpPr>
            <a:spLocks noGrp="1"/>
          </p:cNvSpPr>
          <p:nvPr>
            <p:ph type="subTitle" idx="1"/>
          </p:nvPr>
        </p:nvSpPr>
        <p:spPr/>
        <p:txBody>
          <a:bodyPr rtlCol="0"/>
          <a:lstStyle/>
          <a:p>
            <a:pPr rtl="0"/>
            <a:r>
              <a:rPr lang="da-DK" dirty="0"/>
              <a:t>Årsager, forklaringer, konsekvenser</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50E1FA-1AB2-EBCA-1152-A3F6B20427ED}"/>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02739933-13E9-B438-3A7F-657B098E77F4}"/>
              </a:ext>
            </a:extLst>
          </p:cNvPr>
          <p:cNvSpPr>
            <a:spLocks noGrp="1"/>
          </p:cNvSpPr>
          <p:nvPr>
            <p:ph idx="1"/>
          </p:nvPr>
        </p:nvSpPr>
        <p:spPr/>
        <p:txBody>
          <a:bodyPr/>
          <a:lstStyle/>
          <a:p>
            <a:r>
              <a:rPr lang="da-DK" dirty="0"/>
              <a:t>1) Opsamling fra sidste gang</a:t>
            </a:r>
          </a:p>
          <a:p>
            <a:r>
              <a:rPr lang="da-DK" dirty="0"/>
              <a:t>2) Fra merkantilisme -&gt; Liberalisme</a:t>
            </a:r>
          </a:p>
          <a:p>
            <a:r>
              <a:rPr lang="da-DK" dirty="0"/>
              <a:t>3) Den kapitalistiske ånd &amp; protestantiske etik</a:t>
            </a:r>
          </a:p>
          <a:p>
            <a:r>
              <a:rPr lang="da-DK" dirty="0"/>
              <a:t>4) Den anden industrielle revolution</a:t>
            </a:r>
          </a:p>
          <a:p>
            <a:r>
              <a:rPr lang="da-DK" dirty="0"/>
              <a:t>5) Storbyer og arbejderklassen</a:t>
            </a:r>
          </a:p>
          <a:p>
            <a:r>
              <a:rPr lang="da-DK" dirty="0"/>
              <a:t>6) Crash Course </a:t>
            </a:r>
            <a:r>
              <a:rPr lang="da-DK" dirty="0" err="1"/>
              <a:t>history</a:t>
            </a:r>
            <a:r>
              <a:rPr lang="da-DK" dirty="0"/>
              <a:t> </a:t>
            </a:r>
          </a:p>
          <a:p>
            <a:r>
              <a:rPr lang="da-DK" dirty="0"/>
              <a:t>7) Pause</a:t>
            </a:r>
          </a:p>
          <a:p>
            <a:r>
              <a:rPr lang="da-DK" dirty="0"/>
              <a:t>8) Gruppearbejde som vi kender det</a:t>
            </a:r>
          </a:p>
          <a:p>
            <a:endParaRPr lang="da-DK" dirty="0"/>
          </a:p>
        </p:txBody>
      </p:sp>
    </p:spTree>
    <p:extLst>
      <p:ext uri="{BB962C8B-B14F-4D97-AF65-F5344CB8AC3E}">
        <p14:creationId xmlns:p14="http://schemas.microsoft.com/office/powerpoint/2010/main" val="7243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EF7DD3-79F7-E640-F003-5A0B8EAEEE6E}"/>
              </a:ext>
            </a:extLst>
          </p:cNvPr>
          <p:cNvSpPr>
            <a:spLocks noGrp="1"/>
          </p:cNvSpPr>
          <p:nvPr>
            <p:ph type="title"/>
          </p:nvPr>
        </p:nvSpPr>
        <p:spPr/>
        <p:txBody>
          <a:bodyPr/>
          <a:lstStyle/>
          <a:p>
            <a:pPr algn="ctr"/>
            <a:r>
              <a:rPr lang="da-DK" dirty="0"/>
              <a:t>Den industrielle revolution</a:t>
            </a:r>
          </a:p>
        </p:txBody>
      </p:sp>
      <p:sp>
        <p:nvSpPr>
          <p:cNvPr id="3" name="Pladsholder til indhold 2">
            <a:extLst>
              <a:ext uri="{FF2B5EF4-FFF2-40B4-BE49-F238E27FC236}">
                <a16:creationId xmlns:a16="http://schemas.microsoft.com/office/drawing/2014/main" id="{3652CE39-3990-2C30-1CA4-9CE035DA1D49}"/>
              </a:ext>
            </a:extLst>
          </p:cNvPr>
          <p:cNvSpPr>
            <a:spLocks noGrp="1"/>
          </p:cNvSpPr>
          <p:nvPr>
            <p:ph idx="1"/>
          </p:nvPr>
        </p:nvSpPr>
        <p:spPr/>
        <p:txBody>
          <a:bodyPr/>
          <a:lstStyle/>
          <a:p>
            <a:r>
              <a:rPr lang="da-DK" dirty="0"/>
              <a:t>Hvad har vi med fra sidste gang?</a:t>
            </a:r>
          </a:p>
        </p:txBody>
      </p:sp>
    </p:spTree>
    <p:extLst>
      <p:ext uri="{BB962C8B-B14F-4D97-AF65-F5344CB8AC3E}">
        <p14:creationId xmlns:p14="http://schemas.microsoft.com/office/powerpoint/2010/main" val="115872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88655D-455E-C884-A754-425DF6FA3F8F}"/>
              </a:ext>
            </a:extLst>
          </p:cNvPr>
          <p:cNvSpPr>
            <a:spLocks noGrp="1"/>
          </p:cNvSpPr>
          <p:nvPr>
            <p:ph type="title"/>
          </p:nvPr>
        </p:nvSpPr>
        <p:spPr/>
        <p:txBody>
          <a:bodyPr/>
          <a:lstStyle/>
          <a:p>
            <a:pPr algn="ctr"/>
            <a:r>
              <a:rPr lang="da-DK" dirty="0"/>
              <a:t>Merkantilisme -&gt; liberalisme</a:t>
            </a:r>
          </a:p>
        </p:txBody>
      </p:sp>
      <p:sp>
        <p:nvSpPr>
          <p:cNvPr id="3" name="Pladsholder til indhold 2">
            <a:extLst>
              <a:ext uri="{FF2B5EF4-FFF2-40B4-BE49-F238E27FC236}">
                <a16:creationId xmlns:a16="http://schemas.microsoft.com/office/drawing/2014/main" id="{9E6B64E7-5E16-F03F-4613-237202D87C9F}"/>
              </a:ext>
            </a:extLst>
          </p:cNvPr>
          <p:cNvSpPr>
            <a:spLocks noGrp="1"/>
          </p:cNvSpPr>
          <p:nvPr>
            <p:ph idx="1"/>
          </p:nvPr>
        </p:nvSpPr>
        <p:spPr/>
        <p:txBody>
          <a:bodyPr/>
          <a:lstStyle/>
          <a:p>
            <a:r>
              <a:rPr lang="da-DK" dirty="0"/>
              <a:t>Vi berørte det også sidste gang</a:t>
            </a:r>
          </a:p>
          <a:p>
            <a:r>
              <a:rPr lang="da-DK" dirty="0"/>
              <a:t>Bevægelsen væk fra statsstyring og told og i retning af frihandel</a:t>
            </a:r>
          </a:p>
          <a:p>
            <a:r>
              <a:rPr lang="da-DK" dirty="0"/>
              <a:t>Ved det aktuelle Amerikanske valg har vi en merkantilist i form af Donald Trump</a:t>
            </a:r>
          </a:p>
        </p:txBody>
      </p:sp>
      <p:pic>
        <p:nvPicPr>
          <p:cNvPr id="5" name="Billede 4" descr="Et billede, der indeholder tekst, Font/skrifttype, skærmbillede&#10;&#10;Automatisk genereret beskrivelse">
            <a:extLst>
              <a:ext uri="{FF2B5EF4-FFF2-40B4-BE49-F238E27FC236}">
                <a16:creationId xmlns:a16="http://schemas.microsoft.com/office/drawing/2014/main" id="{2E6EFB61-F0BD-7123-0FE6-B5D4B65BFE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4092" y="4149080"/>
            <a:ext cx="5363307" cy="2545741"/>
          </a:xfrm>
          <a:prstGeom prst="rect">
            <a:avLst/>
          </a:prstGeom>
        </p:spPr>
      </p:pic>
    </p:spTree>
    <p:extLst>
      <p:ext uri="{BB962C8B-B14F-4D97-AF65-F5344CB8AC3E}">
        <p14:creationId xmlns:p14="http://schemas.microsoft.com/office/powerpoint/2010/main" val="254598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1BFA73-B9FC-2CA9-FB5D-82A1BF186B72}"/>
              </a:ext>
            </a:extLst>
          </p:cNvPr>
          <p:cNvSpPr>
            <a:spLocks noGrp="1"/>
          </p:cNvSpPr>
          <p:nvPr>
            <p:ph type="title"/>
          </p:nvPr>
        </p:nvSpPr>
        <p:spPr/>
        <p:txBody>
          <a:bodyPr/>
          <a:lstStyle/>
          <a:p>
            <a:pPr algn="ctr"/>
            <a:r>
              <a:rPr lang="da-DK" dirty="0"/>
              <a:t>Den kapitalistiske ånd</a:t>
            </a:r>
          </a:p>
        </p:txBody>
      </p:sp>
      <p:sp>
        <p:nvSpPr>
          <p:cNvPr id="3" name="Pladsholder til indhold 2">
            <a:extLst>
              <a:ext uri="{FF2B5EF4-FFF2-40B4-BE49-F238E27FC236}">
                <a16:creationId xmlns:a16="http://schemas.microsoft.com/office/drawing/2014/main" id="{38C982BB-AD40-B795-9F3D-35F09EDA9B60}"/>
              </a:ext>
            </a:extLst>
          </p:cNvPr>
          <p:cNvSpPr>
            <a:spLocks noGrp="1"/>
          </p:cNvSpPr>
          <p:nvPr>
            <p:ph idx="1"/>
          </p:nvPr>
        </p:nvSpPr>
        <p:spPr/>
        <p:txBody>
          <a:bodyPr>
            <a:normAutofit fontScale="92500" lnSpcReduction="10000"/>
          </a:bodyPr>
          <a:lstStyle/>
          <a:p>
            <a:r>
              <a:rPr lang="da-DK" dirty="0"/>
              <a:t>I det gamle, statiske landbrugssamfund var rigdom blevet brugt til storstilet pragtudfoldelse – til store pragtpalæer, parkanlæg, kostbare møbler, kunstgenstande, store fester og stort tjenerskab. Rigdommen skulle opretholde og demonstrere social prestige. Og rigdom stammede i altovervejende grad fra storgodsejerne, der lagde beslag på overskuddet i landbruget.</a:t>
            </a:r>
          </a:p>
          <a:p>
            <a:r>
              <a:rPr lang="da-DK" dirty="0"/>
              <a:t>I det kapitalistiske samfund stammede rigdommen fra fabrikanters og foretageres heldige og effektive virksomhed, og deres rigdom blev til kapital. Fabrikanterne og foretagerne var  - eller blev - altså kapitalister, og for kapitalister er rigdom et middel til at erhverve mere rigdom. Profit blev investeret med henblik på at skabe endnu mere profit i en uendelig proces, der var målet i sig selv. Rigdom, der før havde været anbragt passivt eller brugt på pragtudfoldelse, blev nu anvendt aktivt – til at skabe større produktion.</a:t>
            </a:r>
          </a:p>
        </p:txBody>
      </p:sp>
    </p:spTree>
    <p:extLst>
      <p:ext uri="{BB962C8B-B14F-4D97-AF65-F5344CB8AC3E}">
        <p14:creationId xmlns:p14="http://schemas.microsoft.com/office/powerpoint/2010/main" val="256610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59B953-7F11-9FF7-B146-DB5F46F60756}"/>
              </a:ext>
            </a:extLst>
          </p:cNvPr>
          <p:cNvSpPr>
            <a:spLocks noGrp="1"/>
          </p:cNvSpPr>
          <p:nvPr>
            <p:ph type="title"/>
          </p:nvPr>
        </p:nvSpPr>
        <p:spPr/>
        <p:txBody>
          <a:bodyPr/>
          <a:lstStyle/>
          <a:p>
            <a:pPr algn="ctr"/>
            <a:r>
              <a:rPr lang="da-DK" dirty="0"/>
              <a:t>Den kapitalistiske ånd</a:t>
            </a:r>
          </a:p>
        </p:txBody>
      </p:sp>
      <p:sp>
        <p:nvSpPr>
          <p:cNvPr id="3" name="Pladsholder til indhold 2">
            <a:extLst>
              <a:ext uri="{FF2B5EF4-FFF2-40B4-BE49-F238E27FC236}">
                <a16:creationId xmlns:a16="http://schemas.microsoft.com/office/drawing/2014/main" id="{7F76D04A-965E-7BF5-2B26-601306DAC804}"/>
              </a:ext>
            </a:extLst>
          </p:cNvPr>
          <p:cNvSpPr>
            <a:spLocks noGrp="1"/>
          </p:cNvSpPr>
          <p:nvPr>
            <p:ph idx="1"/>
          </p:nvPr>
        </p:nvSpPr>
        <p:spPr/>
        <p:txBody>
          <a:bodyPr/>
          <a:lstStyle/>
          <a:p>
            <a:r>
              <a:rPr lang="da-DK" dirty="0"/>
              <a:t>Den kapitalistiske ånd og den protestantiske etik</a:t>
            </a:r>
          </a:p>
          <a:p>
            <a:r>
              <a:rPr lang="da-DK" dirty="0"/>
              <a:t>Den tyske økonom og sociolog Max Weber (1864-1920) mente ligefrem, at det var selve den kapitalistiske ånd, der var baggrunden for den industrielle revolution, og denne ånd kædede han sammen med det religiøse livssyn (Den protestantiske etik), som var fremherskende i Nordvesteuropa og også i USA.</a:t>
            </a:r>
          </a:p>
          <a:p>
            <a:pPr marL="45720" indent="0">
              <a:buNone/>
            </a:pPr>
            <a:endParaRPr lang="da-DK" dirty="0"/>
          </a:p>
        </p:txBody>
      </p:sp>
    </p:spTree>
    <p:extLst>
      <p:ext uri="{BB962C8B-B14F-4D97-AF65-F5344CB8AC3E}">
        <p14:creationId xmlns:p14="http://schemas.microsoft.com/office/powerpoint/2010/main" val="345748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644AB3-9FA0-93B1-A74F-3E30D1370DB0}"/>
              </a:ext>
            </a:extLst>
          </p:cNvPr>
          <p:cNvSpPr>
            <a:spLocks noGrp="1"/>
          </p:cNvSpPr>
          <p:nvPr>
            <p:ph type="title"/>
          </p:nvPr>
        </p:nvSpPr>
        <p:spPr/>
        <p:txBody>
          <a:bodyPr/>
          <a:lstStyle/>
          <a:p>
            <a:pPr algn="ctr"/>
            <a:r>
              <a:rPr lang="da-DK" dirty="0"/>
              <a:t>Den protestantiske etik og kapitalistiske ånd</a:t>
            </a:r>
          </a:p>
        </p:txBody>
      </p:sp>
      <p:sp>
        <p:nvSpPr>
          <p:cNvPr id="3" name="Pladsholder til indhold 2">
            <a:extLst>
              <a:ext uri="{FF2B5EF4-FFF2-40B4-BE49-F238E27FC236}">
                <a16:creationId xmlns:a16="http://schemas.microsoft.com/office/drawing/2014/main" id="{1A5599A4-56BA-3D9F-1367-022B78882589}"/>
              </a:ext>
            </a:extLst>
          </p:cNvPr>
          <p:cNvSpPr>
            <a:spLocks noGrp="1"/>
          </p:cNvSpPr>
          <p:nvPr>
            <p:ph idx="1"/>
          </p:nvPr>
        </p:nvSpPr>
        <p:spPr/>
        <p:txBody>
          <a:bodyPr/>
          <a:lstStyle/>
          <a:p>
            <a:r>
              <a:rPr lang="da-DK" dirty="0"/>
              <a:t>Den form for protestantisme, der sejrede i England og Holland, og som hedder calvinisme, var efter Webers opfattelse særligt fremmende for skabelsen af en kapitalistisk ånd. I sin strenge - puritanske - form fordømte den al løssluppen selskabelighed og luksus. Det ligger i ordet "puritansk". Den betragtede tidsspilde og dovenskab som en synd. Uanset hvor rig man måtte være, var det ens pligt at arbejde hårdt og flittigt i dagligdagen. Denne kombination af en streng arbejdsetik og beskeden livsførelse passede som fod i hose til den driftige iværksætter.</a:t>
            </a:r>
          </a:p>
        </p:txBody>
      </p:sp>
    </p:spTree>
    <p:extLst>
      <p:ext uri="{BB962C8B-B14F-4D97-AF65-F5344CB8AC3E}">
        <p14:creationId xmlns:p14="http://schemas.microsoft.com/office/powerpoint/2010/main" val="86062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41B5C5-F551-9AA8-2D6A-F7FE72FF2E54}"/>
              </a:ext>
            </a:extLst>
          </p:cNvPr>
          <p:cNvSpPr>
            <a:spLocks noGrp="1"/>
          </p:cNvSpPr>
          <p:nvPr>
            <p:ph type="title"/>
          </p:nvPr>
        </p:nvSpPr>
        <p:spPr/>
        <p:txBody>
          <a:bodyPr/>
          <a:lstStyle/>
          <a:p>
            <a:pPr algn="ctr"/>
            <a:r>
              <a:rPr lang="da-DK" dirty="0"/>
              <a:t>Den protestantiske etik og kapitalistiske ånd</a:t>
            </a:r>
          </a:p>
        </p:txBody>
      </p:sp>
      <p:sp>
        <p:nvSpPr>
          <p:cNvPr id="3" name="Pladsholder til indhold 2">
            <a:extLst>
              <a:ext uri="{FF2B5EF4-FFF2-40B4-BE49-F238E27FC236}">
                <a16:creationId xmlns:a16="http://schemas.microsoft.com/office/drawing/2014/main" id="{2E925024-4C21-C1BF-1D6A-ACB4A10841A0}"/>
              </a:ext>
            </a:extLst>
          </p:cNvPr>
          <p:cNvSpPr>
            <a:spLocks noGrp="1"/>
          </p:cNvSpPr>
          <p:nvPr>
            <p:ph idx="1"/>
          </p:nvPr>
        </p:nvSpPr>
        <p:spPr/>
        <p:txBody>
          <a:bodyPr/>
          <a:lstStyle/>
          <a:p>
            <a:r>
              <a:rPr lang="da-DK" dirty="0"/>
              <a:t>Den troendes kald er at leve et nøjsomt og sagtmodigt liv og arbejde flittigt, helt og holdent til Guds ære, for at gøre sig fortjent til Guds nåde og frelsen og undgå fortabelse. Derfor leder mennesket efter at finde tegn på, at netop dét hører til de frelste, og tegnet på Guds velvilje kan netop findes i det at have økonomisk succes. Rigdom kan føre til fristelser, men ved sparsommeligt og ydmygt at forvalte Guds gaver - dvs. at få kapitalen til at formere sig - tjener man Gud.</a:t>
            </a:r>
          </a:p>
          <a:p>
            <a:r>
              <a:rPr lang="da-DK" dirty="0"/>
              <a:t>Det vil sige, hvis man arbejdede hårdt og ikke ødslede sin rigdom væk, men brugte den nøjsomt til at skabe mere rigdom, så var det et tegn på man kom i himlen.</a:t>
            </a:r>
          </a:p>
        </p:txBody>
      </p:sp>
    </p:spTree>
    <p:extLst>
      <p:ext uri="{BB962C8B-B14F-4D97-AF65-F5344CB8AC3E}">
        <p14:creationId xmlns:p14="http://schemas.microsoft.com/office/powerpoint/2010/main" val="127805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F7546D-95A2-D06C-7C68-A9006B80C812}"/>
              </a:ext>
            </a:extLst>
          </p:cNvPr>
          <p:cNvSpPr>
            <a:spLocks noGrp="1"/>
          </p:cNvSpPr>
          <p:nvPr>
            <p:ph type="title"/>
          </p:nvPr>
        </p:nvSpPr>
        <p:spPr/>
        <p:txBody>
          <a:bodyPr/>
          <a:lstStyle/>
          <a:p>
            <a:pPr algn="ctr"/>
            <a:r>
              <a:rPr lang="da-DK" dirty="0"/>
              <a:t>Den anden industrielle revolution (1850-1914)</a:t>
            </a:r>
          </a:p>
        </p:txBody>
      </p:sp>
      <p:sp>
        <p:nvSpPr>
          <p:cNvPr id="3" name="Pladsholder til indhold 2">
            <a:extLst>
              <a:ext uri="{FF2B5EF4-FFF2-40B4-BE49-F238E27FC236}">
                <a16:creationId xmlns:a16="http://schemas.microsoft.com/office/drawing/2014/main" id="{4F82AAAC-7DCC-16DD-1AD1-84AA26D7B84B}"/>
              </a:ext>
            </a:extLst>
          </p:cNvPr>
          <p:cNvSpPr>
            <a:spLocks noGrp="1"/>
          </p:cNvSpPr>
          <p:nvPr>
            <p:ph idx="1"/>
          </p:nvPr>
        </p:nvSpPr>
        <p:spPr/>
        <p:txBody>
          <a:bodyPr>
            <a:normAutofit fontScale="92500" lnSpcReduction="20000"/>
          </a:bodyPr>
          <a:lstStyle/>
          <a:p>
            <a:pPr algn="l"/>
            <a:r>
              <a:rPr lang="da-DK" dirty="0"/>
              <a:t>Man kalder ofte udviklingen i slutningen af 1800–tallet for den anden fase i den industrialiseringen – eller den anden industrielle revolution.</a:t>
            </a:r>
          </a:p>
          <a:p>
            <a:pPr algn="l"/>
            <a:r>
              <a:rPr lang="da-DK" dirty="0"/>
              <a:t>Denne anden industrielle revolution adskilte sig på tre afgørende måder fra den første:</a:t>
            </a:r>
          </a:p>
          <a:p>
            <a:pPr algn="l">
              <a:buFont typeface="+mj-lt"/>
              <a:buAutoNum type="arabicPeriod"/>
            </a:pPr>
            <a:r>
              <a:rPr lang="da-DK" dirty="0"/>
              <a:t>Mens den første industrialisering var begrænset til Storbritannien, bredte industrialiseringsprocessen sig nu til det øvrige Europa og USA og voksede i omfang.</a:t>
            </a:r>
          </a:p>
          <a:p>
            <a:pPr algn="l">
              <a:buFont typeface="+mj-lt"/>
              <a:buAutoNum type="arabicPeriod"/>
            </a:pPr>
            <a:r>
              <a:rPr lang="da-DK" dirty="0"/>
              <a:t>Den teknologiske udvikling gik endnu stærkere end under den første industrielle revolution og blev nu tæt forbundet med naturvidenskaben. Samtidig ændrede den på mere dybtgående måde levevilkårene for menneskene i de industrialiserede lande.</a:t>
            </a:r>
          </a:p>
          <a:p>
            <a:pPr algn="l">
              <a:buFont typeface="+mj-lt"/>
              <a:buAutoNum type="arabicPeriod"/>
            </a:pPr>
            <a:r>
              <a:rPr lang="da-DK" dirty="0"/>
              <a:t>Den revolutionerende udvikling inden for transport og kommunikation betød, at verden tog et afgørende skridt i retning af det, man i dag kalder globalisering.</a:t>
            </a:r>
          </a:p>
          <a:p>
            <a:endParaRPr lang="da-DK" dirty="0"/>
          </a:p>
        </p:txBody>
      </p:sp>
    </p:spTree>
    <p:extLst>
      <p:ext uri="{BB962C8B-B14F-4D97-AF65-F5344CB8AC3E}">
        <p14:creationId xmlns:p14="http://schemas.microsoft.com/office/powerpoint/2010/main" val="892020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EFD255-29AD-0503-8B92-76E7C2EBCA30}"/>
              </a:ext>
            </a:extLst>
          </p:cNvPr>
          <p:cNvSpPr>
            <a:spLocks noGrp="1"/>
          </p:cNvSpPr>
          <p:nvPr>
            <p:ph type="title"/>
          </p:nvPr>
        </p:nvSpPr>
        <p:spPr/>
        <p:txBody>
          <a:bodyPr/>
          <a:lstStyle/>
          <a:p>
            <a:pPr algn="ctr"/>
            <a:r>
              <a:rPr lang="da-DK" dirty="0"/>
              <a:t>Storbyer og arbejderklassen</a:t>
            </a:r>
          </a:p>
        </p:txBody>
      </p:sp>
      <p:sp>
        <p:nvSpPr>
          <p:cNvPr id="3" name="Pladsholder til indhold 2">
            <a:extLst>
              <a:ext uri="{FF2B5EF4-FFF2-40B4-BE49-F238E27FC236}">
                <a16:creationId xmlns:a16="http://schemas.microsoft.com/office/drawing/2014/main" id="{83A5664F-D461-8560-4C32-990EFFF78616}"/>
              </a:ext>
            </a:extLst>
          </p:cNvPr>
          <p:cNvSpPr>
            <a:spLocks noGrp="1"/>
          </p:cNvSpPr>
          <p:nvPr>
            <p:ph idx="1"/>
          </p:nvPr>
        </p:nvSpPr>
        <p:spPr/>
        <p:txBody>
          <a:bodyPr/>
          <a:lstStyle/>
          <a:p>
            <a:r>
              <a:rPr lang="da-DK" dirty="0"/>
              <a:t>I takt med vi har brug for færre hænder i landbruget og flere i industrien flytter folk til byerne</a:t>
            </a:r>
          </a:p>
          <a:p>
            <a:r>
              <a:rPr lang="da-DK" dirty="0"/>
              <a:t>Det kaldes urbanisering</a:t>
            </a:r>
          </a:p>
          <a:p>
            <a:r>
              <a:rPr lang="da-DK" dirty="0"/>
              <a:t>For eksempel Essen i Tyskland var i 1850 på 9.000 indbyggere, men i 1910 på 295.000. Den store havneby Hamburg voksede i samme tidsrum fra 132.000 til 931.000 og millionbyen London fra 2,7 millioner til 7,3 millioner.</a:t>
            </a:r>
          </a:p>
          <a:p>
            <a:r>
              <a:rPr lang="da-DK" dirty="0"/>
              <a:t>Levevilkårene i byerne var meget problematiske, da byerne slet ikke var gearet til at der boede så mange mennesker</a:t>
            </a:r>
          </a:p>
        </p:txBody>
      </p:sp>
    </p:spTree>
    <p:extLst>
      <p:ext uri="{BB962C8B-B14F-4D97-AF65-F5344CB8AC3E}">
        <p14:creationId xmlns:p14="http://schemas.microsoft.com/office/powerpoint/2010/main" val="3357257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6E1C09-F4DF-37C7-F6E0-1DFBDD87C3CA}"/>
              </a:ext>
            </a:extLst>
          </p:cNvPr>
          <p:cNvSpPr>
            <a:spLocks noGrp="1"/>
          </p:cNvSpPr>
          <p:nvPr>
            <p:ph type="title"/>
          </p:nvPr>
        </p:nvSpPr>
        <p:spPr/>
        <p:txBody>
          <a:bodyPr/>
          <a:lstStyle/>
          <a:p>
            <a:pPr algn="ctr"/>
            <a:r>
              <a:rPr lang="da-DK" dirty="0"/>
              <a:t>Storbyen og arbejderklassen</a:t>
            </a:r>
          </a:p>
        </p:txBody>
      </p:sp>
      <p:sp>
        <p:nvSpPr>
          <p:cNvPr id="3" name="Pladsholder til indhold 2">
            <a:extLst>
              <a:ext uri="{FF2B5EF4-FFF2-40B4-BE49-F238E27FC236}">
                <a16:creationId xmlns:a16="http://schemas.microsoft.com/office/drawing/2014/main" id="{72E6F543-E885-F0DB-4123-BFCF40FBA4B3}"/>
              </a:ext>
            </a:extLst>
          </p:cNvPr>
          <p:cNvSpPr>
            <a:spLocks noGrp="1"/>
          </p:cNvSpPr>
          <p:nvPr>
            <p:ph idx="1"/>
          </p:nvPr>
        </p:nvSpPr>
        <p:spPr/>
        <p:txBody>
          <a:bodyPr/>
          <a:lstStyle/>
          <a:p>
            <a:pPr algn="l"/>
            <a:r>
              <a:rPr lang="da-DK" dirty="0"/>
              <a:t>Vandforsyningen var også meget problematisk. Det var almindeligt, at drikkevandet blev hentet i en flod eller et vandløb, der imidlertid også fungerede som afløb for byens spildevand, eller blev hentet op af brønde, som var forurenede af latrin.</a:t>
            </a:r>
          </a:p>
          <a:p>
            <a:pPr algn="l"/>
            <a:r>
              <a:rPr lang="da-DK" dirty="0"/>
              <a:t>Det kan ikke undre, at dødeligheden, især børnedødeligheden, var høj. Kolera, dysenteri, tyfus og tuberkulose florerede, alt sammen sygdomme, der skyldes dårlige sanitære forhold og dårlig ernæring. I det værste slumområde i København var børnedødeligheden i 1860’erne helt oppe på 75%.</a:t>
            </a:r>
          </a:p>
          <a:p>
            <a:endParaRPr lang="da-DK" dirty="0"/>
          </a:p>
        </p:txBody>
      </p:sp>
    </p:spTree>
    <p:extLst>
      <p:ext uri="{BB962C8B-B14F-4D97-AF65-F5344CB8AC3E}">
        <p14:creationId xmlns:p14="http://schemas.microsoft.com/office/powerpoint/2010/main" val="3618748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655094-38B5-2726-2294-A68B9AA0265D}"/>
              </a:ext>
            </a:extLst>
          </p:cNvPr>
          <p:cNvSpPr>
            <a:spLocks noGrp="1"/>
          </p:cNvSpPr>
          <p:nvPr>
            <p:ph type="title"/>
          </p:nvPr>
        </p:nvSpPr>
        <p:spPr/>
        <p:txBody>
          <a:bodyPr/>
          <a:lstStyle/>
          <a:p>
            <a:pPr algn="ctr"/>
            <a:r>
              <a:rPr lang="da-DK" dirty="0"/>
              <a:t>Storbyen og </a:t>
            </a:r>
            <a:r>
              <a:rPr lang="da-DK" dirty="0" err="1"/>
              <a:t>abrejderklassen</a:t>
            </a:r>
            <a:endParaRPr lang="da-DK" dirty="0"/>
          </a:p>
        </p:txBody>
      </p:sp>
      <p:sp>
        <p:nvSpPr>
          <p:cNvPr id="3" name="Pladsholder til indhold 2">
            <a:extLst>
              <a:ext uri="{FF2B5EF4-FFF2-40B4-BE49-F238E27FC236}">
                <a16:creationId xmlns:a16="http://schemas.microsoft.com/office/drawing/2014/main" id="{49F67F65-1CB9-0789-F76C-F611CBB60622}"/>
              </a:ext>
            </a:extLst>
          </p:cNvPr>
          <p:cNvSpPr>
            <a:spLocks noGrp="1"/>
          </p:cNvSpPr>
          <p:nvPr>
            <p:ph idx="1"/>
          </p:nvPr>
        </p:nvSpPr>
        <p:spPr/>
        <p:txBody>
          <a:bodyPr/>
          <a:lstStyle/>
          <a:p>
            <a:r>
              <a:rPr lang="da-DK" dirty="0"/>
              <a:t>I det meste af 1800–tallet havde man ikke nogen præcis viden om, hvorfor den ringe hygiejne førte sygdom og død med sig. Man kunne blot konstatere, at det var sådan. Med udviklingen af bakteriologien i århundredets sidste årtier fik man en ny viden, der bragte sygdomsbekæmpelsen på fastere grund. </a:t>
            </a:r>
          </a:p>
          <a:p>
            <a:r>
              <a:rPr lang="da-DK" dirty="0"/>
              <a:t>Franskmanden Louis </a:t>
            </a:r>
            <a:r>
              <a:rPr lang="da-DK" dirty="0" err="1"/>
              <a:t>Pasteur</a:t>
            </a:r>
            <a:r>
              <a:rPr lang="da-DK" dirty="0"/>
              <a:t> (1822–1895) påviste i 1865 eksistensen af sygdomsfremkaldende mikroorganismer, og han fandt ud af, at man kunne uskadeliggøre dem ved opvarmning (pasteurisering). Der kunne nu udvikles nye vacciner, desinficering indførtes i sundhedsvæsnet, og betydningen af renlighed og god hygiejne blev klar og forståelig.</a:t>
            </a:r>
          </a:p>
        </p:txBody>
      </p:sp>
    </p:spTree>
    <p:extLst>
      <p:ext uri="{BB962C8B-B14F-4D97-AF65-F5344CB8AC3E}">
        <p14:creationId xmlns:p14="http://schemas.microsoft.com/office/powerpoint/2010/main" val="143753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EC160F-5E12-138C-6A78-C8191305D9C6}"/>
              </a:ext>
            </a:extLst>
          </p:cNvPr>
          <p:cNvSpPr>
            <a:spLocks noGrp="1"/>
          </p:cNvSpPr>
          <p:nvPr>
            <p:ph type="title"/>
          </p:nvPr>
        </p:nvSpPr>
        <p:spPr/>
        <p:txBody>
          <a:bodyPr/>
          <a:lstStyle/>
          <a:p>
            <a:pPr algn="ctr"/>
            <a:r>
              <a:rPr lang="da-DK" dirty="0"/>
              <a:t>Den industrielle revolution</a:t>
            </a:r>
          </a:p>
        </p:txBody>
      </p:sp>
      <p:sp>
        <p:nvSpPr>
          <p:cNvPr id="3" name="Pladsholder til indhold 2">
            <a:extLst>
              <a:ext uri="{FF2B5EF4-FFF2-40B4-BE49-F238E27FC236}">
                <a16:creationId xmlns:a16="http://schemas.microsoft.com/office/drawing/2014/main" id="{68296081-C287-82E4-F2B1-31DF111B9D8F}"/>
              </a:ext>
            </a:extLst>
          </p:cNvPr>
          <p:cNvSpPr>
            <a:spLocks noGrp="1"/>
          </p:cNvSpPr>
          <p:nvPr>
            <p:ph idx="1"/>
          </p:nvPr>
        </p:nvSpPr>
        <p:spPr/>
        <p:txBody>
          <a:bodyPr/>
          <a:lstStyle/>
          <a:p>
            <a:r>
              <a:rPr lang="da-DK" dirty="0">
                <a:hlinkClick r:id="rId2"/>
              </a:rPr>
              <a:t>https://www.youtube.com/watch?v=zjK7PWmRRyg</a:t>
            </a:r>
            <a:endParaRPr lang="da-DK" dirty="0"/>
          </a:p>
          <a:p>
            <a:endParaRPr lang="da-DK" dirty="0"/>
          </a:p>
        </p:txBody>
      </p:sp>
    </p:spTree>
    <p:extLst>
      <p:ext uri="{BB962C8B-B14F-4D97-AF65-F5344CB8AC3E}">
        <p14:creationId xmlns:p14="http://schemas.microsoft.com/office/powerpoint/2010/main" val="1551431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48B4A-0114-AF84-0569-5970148E1BD6}"/>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C4CE4954-FA2B-D618-6A07-8F4BD71F9C04}"/>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186141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3A15EF-7850-D48E-1845-96D5E40D6DA1}"/>
              </a:ext>
            </a:extLst>
          </p:cNvPr>
          <p:cNvSpPr>
            <a:spLocks noGrp="1"/>
          </p:cNvSpPr>
          <p:nvPr>
            <p:ph type="title"/>
          </p:nvPr>
        </p:nvSpPr>
        <p:spPr/>
        <p:txBody>
          <a:bodyPr/>
          <a:lstStyle/>
          <a:p>
            <a:pPr algn="ctr"/>
            <a:r>
              <a:rPr lang="da-DK" dirty="0"/>
              <a:t>Dagens gruppearbejde</a:t>
            </a:r>
          </a:p>
        </p:txBody>
      </p:sp>
      <p:sp>
        <p:nvSpPr>
          <p:cNvPr id="3" name="Pladsholder til indhold 2">
            <a:extLst>
              <a:ext uri="{FF2B5EF4-FFF2-40B4-BE49-F238E27FC236}">
                <a16:creationId xmlns:a16="http://schemas.microsoft.com/office/drawing/2014/main" id="{F518DA42-2ABE-0C44-0E15-B63D28ABA6AF}"/>
              </a:ext>
            </a:extLst>
          </p:cNvPr>
          <p:cNvSpPr>
            <a:spLocks noGrp="1"/>
          </p:cNvSpPr>
          <p:nvPr>
            <p:ph idx="1"/>
          </p:nvPr>
        </p:nvSpPr>
        <p:spPr/>
        <p:txBody>
          <a:bodyPr/>
          <a:lstStyle/>
          <a:p>
            <a:r>
              <a:rPr lang="da-DK" dirty="0"/>
              <a:t>Arbejdernes vilkår: </a:t>
            </a:r>
            <a:r>
              <a:rPr lang="da-DK" dirty="0">
                <a:hlinkClick r:id="rId2"/>
              </a:rPr>
              <a:t>https://verdenshistorietilhhx.systime.dk/?id=1194</a:t>
            </a:r>
            <a:endParaRPr lang="da-DK" dirty="0"/>
          </a:p>
          <a:p>
            <a:r>
              <a:rPr lang="da-DK" dirty="0"/>
              <a:t>Marxismen skabelsen af proletarer og kapitalister </a:t>
            </a:r>
            <a:r>
              <a:rPr lang="da-DK" dirty="0">
                <a:hlinkClick r:id="rId3"/>
              </a:rPr>
              <a:t>https://verdenshistorietilhhx.systime.dk/?id=1019</a:t>
            </a:r>
            <a:endParaRPr lang="da-DK" dirty="0"/>
          </a:p>
          <a:p>
            <a:r>
              <a:rPr lang="da-DK" dirty="0" err="1"/>
              <a:t>Rostow</a:t>
            </a:r>
            <a:r>
              <a:rPr lang="da-DK" dirty="0"/>
              <a:t>: Den industrielle revolution som "</a:t>
            </a:r>
            <a:r>
              <a:rPr lang="da-DK" dirty="0" err="1"/>
              <a:t>take-off</a:t>
            </a:r>
            <a:r>
              <a:rPr lang="da-DK" dirty="0"/>
              <a:t>” </a:t>
            </a:r>
            <a:r>
              <a:rPr lang="da-DK" dirty="0">
                <a:hlinkClick r:id="rId4"/>
              </a:rPr>
              <a:t>https://verdenshistorietilhhx.systime.dk/?id=1020</a:t>
            </a:r>
            <a:endParaRPr lang="da-DK" dirty="0"/>
          </a:p>
          <a:p>
            <a:r>
              <a:rPr lang="da-DK" dirty="0"/>
              <a:t>Arbejderbevægelsen </a:t>
            </a:r>
            <a:r>
              <a:rPr lang="da-DK" dirty="0">
                <a:hlinkClick r:id="rId5"/>
              </a:rPr>
              <a:t>https://verdenshistorietilhhx.systime.dk/?id=1195</a:t>
            </a:r>
            <a:endParaRPr lang="da-DK" dirty="0"/>
          </a:p>
          <a:p>
            <a:pPr marL="45720" indent="0">
              <a:buNone/>
            </a:pPr>
            <a:endParaRPr lang="da-DK" dirty="0"/>
          </a:p>
          <a:p>
            <a:endParaRPr lang="da-DK" dirty="0"/>
          </a:p>
          <a:p>
            <a:endParaRPr lang="da-DK" dirty="0"/>
          </a:p>
        </p:txBody>
      </p:sp>
    </p:spTree>
    <p:extLst>
      <p:ext uri="{BB962C8B-B14F-4D97-AF65-F5344CB8AC3E}">
        <p14:creationId xmlns:p14="http://schemas.microsoft.com/office/powerpoint/2010/main" val="332582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1B7036-47CA-7D8C-7825-D789D81C2C0D}"/>
              </a:ext>
            </a:extLst>
          </p:cNvPr>
          <p:cNvSpPr>
            <a:spLocks noGrp="1"/>
          </p:cNvSpPr>
          <p:nvPr>
            <p:ph type="title"/>
          </p:nvPr>
        </p:nvSpPr>
        <p:spPr/>
        <p:txBody>
          <a:bodyPr/>
          <a:lstStyle/>
          <a:p>
            <a:pPr algn="ctr"/>
            <a:r>
              <a:rPr lang="da-DK" dirty="0"/>
              <a:t>opsamling</a:t>
            </a:r>
          </a:p>
        </p:txBody>
      </p:sp>
      <p:sp>
        <p:nvSpPr>
          <p:cNvPr id="3" name="Pladsholder til indhold 2">
            <a:extLst>
              <a:ext uri="{FF2B5EF4-FFF2-40B4-BE49-F238E27FC236}">
                <a16:creationId xmlns:a16="http://schemas.microsoft.com/office/drawing/2014/main" id="{4273F1DB-1FB0-82A2-7967-C29D9179692D}"/>
              </a:ext>
            </a:extLst>
          </p:cNvPr>
          <p:cNvSpPr>
            <a:spLocks noGrp="1"/>
          </p:cNvSpPr>
          <p:nvPr>
            <p:ph idx="1"/>
          </p:nvPr>
        </p:nvSpPr>
        <p:spPr/>
        <p:txBody>
          <a:bodyPr/>
          <a:lstStyle/>
          <a:p>
            <a:r>
              <a:rPr lang="da-DK" dirty="0">
                <a:sym typeface="Wingdings" panose="05000000000000000000" pitchFamily="2" charset="2"/>
              </a:rPr>
              <a:t></a:t>
            </a:r>
          </a:p>
          <a:p>
            <a:endParaRPr lang="da-DK" dirty="0">
              <a:sym typeface="Wingdings" panose="05000000000000000000" pitchFamily="2" charset="2"/>
            </a:endParaRPr>
          </a:p>
          <a:p>
            <a:endParaRPr lang="da-DK" dirty="0"/>
          </a:p>
        </p:txBody>
      </p:sp>
    </p:spTree>
    <p:extLst>
      <p:ext uri="{BB962C8B-B14F-4D97-AF65-F5344CB8AC3E}">
        <p14:creationId xmlns:p14="http://schemas.microsoft.com/office/powerpoint/2010/main" val="148507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494D5-4185-A526-87AF-959EBEEA625B}"/>
              </a:ext>
            </a:extLst>
          </p:cNvPr>
          <p:cNvSpPr>
            <a:spLocks noGrp="1"/>
          </p:cNvSpPr>
          <p:nvPr>
            <p:ph type="title"/>
          </p:nvPr>
        </p:nvSpPr>
        <p:spPr/>
        <p:txBody>
          <a:bodyPr/>
          <a:lstStyle/>
          <a:p>
            <a:pPr algn="ctr"/>
            <a:r>
              <a:rPr lang="da-DK" dirty="0"/>
              <a:t>Næste gang</a:t>
            </a:r>
          </a:p>
        </p:txBody>
      </p:sp>
      <p:sp>
        <p:nvSpPr>
          <p:cNvPr id="3" name="Pladsholder til indhold 2">
            <a:extLst>
              <a:ext uri="{FF2B5EF4-FFF2-40B4-BE49-F238E27FC236}">
                <a16:creationId xmlns:a16="http://schemas.microsoft.com/office/drawing/2014/main" id="{A45E6560-8345-3043-F317-14BE90B2B7FA}"/>
              </a:ext>
            </a:extLst>
          </p:cNvPr>
          <p:cNvSpPr>
            <a:spLocks noGrp="1"/>
          </p:cNvSpPr>
          <p:nvPr>
            <p:ph idx="1"/>
          </p:nvPr>
        </p:nvSpPr>
        <p:spPr/>
        <p:txBody>
          <a:bodyPr/>
          <a:lstStyle/>
          <a:p>
            <a:r>
              <a:rPr lang="da-DK" dirty="0"/>
              <a:t>Virtuelt modul. </a:t>
            </a:r>
          </a:p>
          <a:p>
            <a:endParaRPr lang="da-DK" dirty="0"/>
          </a:p>
          <a:p>
            <a:r>
              <a:rPr lang="da-DK" dirty="0"/>
              <a:t>Jeg satser stærkt på det bliver en kildeøvelse til vores forløb. Jeg opretter </a:t>
            </a:r>
            <a:r>
              <a:rPr lang="da-DK"/>
              <a:t>en aflevering.</a:t>
            </a:r>
          </a:p>
        </p:txBody>
      </p:sp>
    </p:spTree>
    <p:extLst>
      <p:ext uri="{BB962C8B-B14F-4D97-AF65-F5344CB8AC3E}">
        <p14:creationId xmlns:p14="http://schemas.microsoft.com/office/powerpoint/2010/main" val="67686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40</TotalTime>
  <Words>1099</Words>
  <Application>Microsoft Office PowerPoint</Application>
  <PresentationFormat>Brugerdefineret</PresentationFormat>
  <Paragraphs>62</Paragraphs>
  <Slides>17</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17</vt:i4>
      </vt:variant>
    </vt:vector>
  </HeadingPairs>
  <TitlesOfParts>
    <vt:vector size="21" baseType="lpstr">
      <vt:lpstr>Arial</vt:lpstr>
      <vt:lpstr>Century Gothic</vt:lpstr>
      <vt:lpstr>Wingdings</vt:lpstr>
      <vt:lpstr>Præsentation med verden 16x9</vt:lpstr>
      <vt:lpstr>Den industrielle revolution 2</vt:lpstr>
      <vt:lpstr>Dagens program</vt:lpstr>
      <vt:lpstr>Den industrielle revolution</vt:lpstr>
      <vt:lpstr>Merkantilisme -&gt; liberalisme</vt:lpstr>
      <vt:lpstr>Den kapitalistiske ånd</vt:lpstr>
      <vt:lpstr>Den kapitalistiske ånd</vt:lpstr>
      <vt:lpstr>Den protestantiske etik og kapitalistiske ånd</vt:lpstr>
      <vt:lpstr>Den protestantiske etik og kapitalistiske ånd</vt:lpstr>
      <vt:lpstr>Den anden industrielle revolution (1850-1914)</vt:lpstr>
      <vt:lpstr>Storbyer og arbejderklassen</vt:lpstr>
      <vt:lpstr>Storbyen og arbejderklassen</vt:lpstr>
      <vt:lpstr>Storbyen og abrejderklassen</vt:lpstr>
      <vt:lpstr>Den industrielle revolution</vt:lpstr>
      <vt:lpstr>Pause</vt:lpstr>
      <vt:lpstr>Dagens gruppearbejde</vt:lpstr>
      <vt:lpstr>opsamling</vt:lpstr>
      <vt:lpstr>Næste gang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2024-10-28T16:14:00Z</dcterms:created>
  <dcterms:modified xsi:type="dcterms:W3CDTF">2024-10-28T16:54:29Z</dcterms:modified>
</cp:coreProperties>
</file>