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3" r:id="rId7"/>
    <p:sldId id="261" r:id="rId8"/>
    <p:sldId id="262" r:id="rId9"/>
    <p:sldId id="264" r:id="rId10"/>
    <p:sldId id="265" r:id="rId11"/>
    <p:sldId id="266" r:id="rId12"/>
    <p:sldId id="267" r:id="rId13"/>
    <p:sldId id="268" r:id="rId14"/>
    <p:sldId id="269" r:id="rId15"/>
    <p:sldId id="270" r:id="rId16"/>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31-10-2024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31-10-2024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31-10-2024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31-10-2024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31-10-2024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31-10-2024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31-10-2024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31-10-2024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31-10-2024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31-10-2024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31-10-2024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31-10-2024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31-10-2024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Vi fortsætter med politik</a:t>
            </a:r>
          </a:p>
        </p:txBody>
      </p:sp>
      <p:sp>
        <p:nvSpPr>
          <p:cNvPr id="3" name="Undertitel 2"/>
          <p:cNvSpPr>
            <a:spLocks noGrp="1"/>
          </p:cNvSpPr>
          <p:nvPr>
            <p:ph type="subTitle" idx="1"/>
          </p:nvPr>
        </p:nvSpPr>
        <p:spPr/>
        <p:txBody>
          <a:bodyPr rtlCol="0"/>
          <a:lstStyle/>
          <a:p>
            <a:pPr rtl="0"/>
            <a:r>
              <a:rPr lang="da-DK" dirty="0"/>
              <a:t>Hvad ved vi indtil videre?</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C0E43-75A0-5C27-84EB-ACD5AA598C34}"/>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26EED143-4140-E81A-3BD8-4E16ADAC2268}"/>
              </a:ext>
            </a:extLst>
          </p:cNvPr>
          <p:cNvSpPr>
            <a:spLocks noGrp="1"/>
          </p:cNvSpPr>
          <p:nvPr>
            <p:ph idx="1"/>
          </p:nvPr>
        </p:nvSpPr>
        <p:spPr/>
        <p:txBody>
          <a:bodyPr/>
          <a:lstStyle/>
          <a:p>
            <a:r>
              <a:rPr lang="da-DK" dirty="0"/>
              <a:t>1) Det STORE overblik</a:t>
            </a:r>
          </a:p>
          <a:p>
            <a:r>
              <a:rPr lang="da-DK" dirty="0"/>
              <a:t>2) Samfundsfag fremadrettet</a:t>
            </a:r>
          </a:p>
          <a:p>
            <a:r>
              <a:rPr lang="da-DK" dirty="0"/>
              <a:t>3) I gang med samfundsfag (igen) repetition</a:t>
            </a:r>
          </a:p>
          <a:p>
            <a:r>
              <a:rPr lang="da-DK" dirty="0"/>
              <a:t>4) Pause</a:t>
            </a:r>
          </a:p>
          <a:p>
            <a:r>
              <a:rPr lang="da-DK" dirty="0"/>
              <a:t>5) Værdi/fordelingspolitik</a:t>
            </a:r>
          </a:p>
          <a:p>
            <a:r>
              <a:rPr lang="da-DK" dirty="0"/>
              <a:t>6) Vælgertyper</a:t>
            </a:r>
          </a:p>
        </p:txBody>
      </p:sp>
    </p:spTree>
    <p:extLst>
      <p:ext uri="{BB962C8B-B14F-4D97-AF65-F5344CB8AC3E}">
        <p14:creationId xmlns:p14="http://schemas.microsoft.com/office/powerpoint/2010/main" val="1718366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FA3441-4D48-1146-84DE-BBC579C7F7D8}"/>
              </a:ext>
            </a:extLst>
          </p:cNvPr>
          <p:cNvSpPr>
            <a:spLocks noGrp="1"/>
          </p:cNvSpPr>
          <p:nvPr>
            <p:ph type="title"/>
          </p:nvPr>
        </p:nvSpPr>
        <p:spPr/>
        <p:txBody>
          <a:bodyPr/>
          <a:lstStyle/>
          <a:p>
            <a:pPr algn="ctr"/>
            <a:r>
              <a:rPr lang="da-DK" dirty="0"/>
              <a:t>Det store overblik</a:t>
            </a:r>
          </a:p>
        </p:txBody>
      </p:sp>
      <p:sp>
        <p:nvSpPr>
          <p:cNvPr id="3" name="Pladsholder til indhold 2">
            <a:extLst>
              <a:ext uri="{FF2B5EF4-FFF2-40B4-BE49-F238E27FC236}">
                <a16:creationId xmlns:a16="http://schemas.microsoft.com/office/drawing/2014/main" id="{805290EC-2762-0AC3-CD10-AA04334F1434}"/>
              </a:ext>
            </a:extLst>
          </p:cNvPr>
          <p:cNvSpPr>
            <a:spLocks noGrp="1"/>
          </p:cNvSpPr>
          <p:nvPr>
            <p:ph idx="1"/>
          </p:nvPr>
        </p:nvSpPr>
        <p:spPr/>
        <p:txBody>
          <a:bodyPr/>
          <a:lstStyle/>
          <a:p>
            <a:r>
              <a:rPr lang="da-DK" dirty="0"/>
              <a:t>Ideologier</a:t>
            </a:r>
          </a:p>
          <a:p>
            <a:r>
              <a:rPr lang="da-DK" dirty="0"/>
              <a:t>Partierne </a:t>
            </a:r>
          </a:p>
          <a:p>
            <a:r>
              <a:rPr lang="da-DK" dirty="0"/>
              <a:t>Inddeling af partierne: Fordelingspolitik/værdipolitik</a:t>
            </a:r>
          </a:p>
          <a:p>
            <a:r>
              <a:rPr lang="da-DK" dirty="0"/>
              <a:t>Partiernes adfærd</a:t>
            </a:r>
          </a:p>
          <a:p>
            <a:r>
              <a:rPr lang="da-DK" dirty="0"/>
              <a:t>Vælgernes adfærd</a:t>
            </a:r>
          </a:p>
          <a:p>
            <a:r>
              <a:rPr lang="da-DK" dirty="0"/>
              <a:t>Grundloven</a:t>
            </a:r>
          </a:p>
          <a:p>
            <a:r>
              <a:rPr lang="da-DK" dirty="0"/>
              <a:t>Magtens tredeling</a:t>
            </a:r>
          </a:p>
        </p:txBody>
      </p:sp>
    </p:spTree>
    <p:extLst>
      <p:ext uri="{BB962C8B-B14F-4D97-AF65-F5344CB8AC3E}">
        <p14:creationId xmlns:p14="http://schemas.microsoft.com/office/powerpoint/2010/main" val="257860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5441CA-E61F-9778-6795-F0EE4CFFBA06}"/>
              </a:ext>
            </a:extLst>
          </p:cNvPr>
          <p:cNvSpPr>
            <a:spLocks noGrp="1"/>
          </p:cNvSpPr>
          <p:nvPr>
            <p:ph type="title"/>
          </p:nvPr>
        </p:nvSpPr>
        <p:spPr/>
        <p:txBody>
          <a:bodyPr/>
          <a:lstStyle/>
          <a:p>
            <a:pPr algn="ctr"/>
            <a:r>
              <a:rPr lang="da-DK" dirty="0"/>
              <a:t>Samfundsfag fremadrettet</a:t>
            </a:r>
          </a:p>
        </p:txBody>
      </p:sp>
      <p:sp>
        <p:nvSpPr>
          <p:cNvPr id="3" name="Pladsholder til indhold 2">
            <a:extLst>
              <a:ext uri="{FF2B5EF4-FFF2-40B4-BE49-F238E27FC236}">
                <a16:creationId xmlns:a16="http://schemas.microsoft.com/office/drawing/2014/main" id="{3E24F2CD-3361-9C17-189F-8C703649D981}"/>
              </a:ext>
            </a:extLst>
          </p:cNvPr>
          <p:cNvSpPr>
            <a:spLocks noGrp="1"/>
          </p:cNvSpPr>
          <p:nvPr>
            <p:ph idx="1"/>
          </p:nvPr>
        </p:nvSpPr>
        <p:spPr/>
        <p:txBody>
          <a:bodyPr/>
          <a:lstStyle/>
          <a:p>
            <a:r>
              <a:rPr lang="da-DK" dirty="0"/>
              <a:t>Det er vigtigt at tage noter og skrive ned undervejs.</a:t>
            </a:r>
          </a:p>
          <a:p>
            <a:r>
              <a:rPr lang="da-DK" dirty="0"/>
              <a:t>Det er vigtigt at deltage i undervisning og træne at snakke </a:t>
            </a:r>
            <a:r>
              <a:rPr lang="da-DK" dirty="0" err="1"/>
              <a:t>samfundsfag’sk</a:t>
            </a:r>
            <a:r>
              <a:rPr lang="da-DK" dirty="0"/>
              <a:t> – For det er det i skal til eksamen.</a:t>
            </a:r>
          </a:p>
          <a:p>
            <a:r>
              <a:rPr lang="da-DK" dirty="0"/>
              <a:t>Vi fortsætter med emnet politik lidt tid endnu – så vi alle har samme udgangspunkt</a:t>
            </a:r>
          </a:p>
          <a:p>
            <a:endParaRPr lang="da-DK" dirty="0"/>
          </a:p>
          <a:p>
            <a:endParaRPr lang="da-DK" dirty="0"/>
          </a:p>
          <a:p>
            <a:endParaRPr lang="da-DK" dirty="0"/>
          </a:p>
        </p:txBody>
      </p:sp>
    </p:spTree>
    <p:extLst>
      <p:ext uri="{BB962C8B-B14F-4D97-AF65-F5344CB8AC3E}">
        <p14:creationId xmlns:p14="http://schemas.microsoft.com/office/powerpoint/2010/main" val="4166589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C6D8E9-DF95-FD5F-0130-FAE11CDA3842}"/>
              </a:ext>
            </a:extLst>
          </p:cNvPr>
          <p:cNvSpPr>
            <a:spLocks noGrp="1"/>
          </p:cNvSpPr>
          <p:nvPr>
            <p:ph type="title"/>
          </p:nvPr>
        </p:nvSpPr>
        <p:spPr/>
        <p:txBody>
          <a:bodyPr/>
          <a:lstStyle/>
          <a:p>
            <a:pPr algn="ctr"/>
            <a:r>
              <a:rPr lang="da-DK" dirty="0" err="1"/>
              <a:t>OPgave</a:t>
            </a:r>
            <a:endParaRPr lang="da-DK" dirty="0"/>
          </a:p>
        </p:txBody>
      </p:sp>
      <p:sp>
        <p:nvSpPr>
          <p:cNvPr id="3" name="Pladsholder til indhold 2">
            <a:extLst>
              <a:ext uri="{FF2B5EF4-FFF2-40B4-BE49-F238E27FC236}">
                <a16:creationId xmlns:a16="http://schemas.microsoft.com/office/drawing/2014/main" id="{FD9703E9-EB41-DFEA-9AEA-AFE70BCD4B8A}"/>
              </a:ext>
            </a:extLst>
          </p:cNvPr>
          <p:cNvSpPr>
            <a:spLocks noGrp="1"/>
          </p:cNvSpPr>
          <p:nvPr>
            <p:ph idx="1"/>
          </p:nvPr>
        </p:nvSpPr>
        <p:spPr/>
        <p:txBody>
          <a:bodyPr>
            <a:normAutofit fontScale="92500" lnSpcReduction="10000"/>
          </a:bodyPr>
          <a:lstStyle/>
          <a:p>
            <a:r>
              <a:rPr lang="da-DK" dirty="0"/>
              <a:t>I jeres studiegruppe er I nu samlet med klassekammerater fra andre klasser – opgaven er at sørge for vi har samme udgangspunkt vi kan arbejde videre fra.</a:t>
            </a:r>
          </a:p>
          <a:p>
            <a:r>
              <a:rPr lang="da-DK" dirty="0"/>
              <a:t>Det er vigtigt vi bliver gode til at være sammen om at være faglige</a:t>
            </a:r>
          </a:p>
          <a:p>
            <a:r>
              <a:rPr lang="da-DK" dirty="0"/>
              <a:t>I skal i jeres studiegruppe sammenligne noter/viden om ideologierne og partierne</a:t>
            </a:r>
          </a:p>
          <a:p>
            <a:r>
              <a:rPr lang="da-DK" dirty="0"/>
              <a:t>Det vil sige alle i studiegruppen skal kunne forklare: Liberalisme, Konservatisme, Socialisme &amp; Socialliberalisme </a:t>
            </a:r>
          </a:p>
          <a:p>
            <a:r>
              <a:rPr lang="da-DK" dirty="0"/>
              <a:t>Dernæst skal i placere de danske partier efter hvilken ideologi de tilhører</a:t>
            </a:r>
          </a:p>
          <a:p>
            <a:r>
              <a:rPr lang="da-DK" dirty="0"/>
              <a:t>Vi samler op i fællesskab</a:t>
            </a:r>
          </a:p>
        </p:txBody>
      </p:sp>
    </p:spTree>
    <p:extLst>
      <p:ext uri="{BB962C8B-B14F-4D97-AF65-F5344CB8AC3E}">
        <p14:creationId xmlns:p14="http://schemas.microsoft.com/office/powerpoint/2010/main" val="367025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5E3D32-984C-BBDB-0AD0-17FFA619815A}"/>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314D9602-7288-3157-8A1C-321E6DF90E3C}"/>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110229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4A6D8D-B202-2DBF-BF5C-9490BC4AA4A7}"/>
              </a:ext>
            </a:extLst>
          </p:cNvPr>
          <p:cNvSpPr>
            <a:spLocks noGrp="1"/>
          </p:cNvSpPr>
          <p:nvPr>
            <p:ph type="title"/>
          </p:nvPr>
        </p:nvSpPr>
        <p:spPr/>
        <p:txBody>
          <a:bodyPr/>
          <a:lstStyle/>
          <a:p>
            <a:pPr algn="ctr"/>
            <a:r>
              <a:rPr lang="da-DK" dirty="0"/>
              <a:t>Inddeling af partierne</a:t>
            </a:r>
          </a:p>
        </p:txBody>
      </p:sp>
      <p:sp>
        <p:nvSpPr>
          <p:cNvPr id="3" name="Pladsholder til indhold 2">
            <a:extLst>
              <a:ext uri="{FF2B5EF4-FFF2-40B4-BE49-F238E27FC236}">
                <a16:creationId xmlns:a16="http://schemas.microsoft.com/office/drawing/2014/main" id="{33879BAC-5827-8D4F-93CC-9121022F93EB}"/>
              </a:ext>
            </a:extLst>
          </p:cNvPr>
          <p:cNvSpPr>
            <a:spLocks noGrp="1"/>
          </p:cNvSpPr>
          <p:nvPr>
            <p:ph idx="1"/>
          </p:nvPr>
        </p:nvSpPr>
        <p:spPr/>
        <p:txBody>
          <a:bodyPr/>
          <a:lstStyle/>
          <a:p>
            <a:r>
              <a:rPr lang="da-DK" dirty="0"/>
              <a:t>Udover at inddele partierne efter ideologi så inddeler vi også efter fordelingspolitik og værdipolitik</a:t>
            </a:r>
          </a:p>
          <a:p>
            <a:r>
              <a:rPr lang="da-DK" dirty="0"/>
              <a:t>Hvad er fordelingspolitik?</a:t>
            </a:r>
          </a:p>
          <a:p>
            <a:r>
              <a:rPr lang="da-DK" dirty="0"/>
              <a:t>Hvad er værdipolitik?</a:t>
            </a:r>
          </a:p>
        </p:txBody>
      </p:sp>
    </p:spTree>
    <p:extLst>
      <p:ext uri="{BB962C8B-B14F-4D97-AF65-F5344CB8AC3E}">
        <p14:creationId xmlns:p14="http://schemas.microsoft.com/office/powerpoint/2010/main" val="230485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9D169A-40F1-1A59-D04A-07D934FFE1F0}"/>
              </a:ext>
            </a:extLst>
          </p:cNvPr>
          <p:cNvSpPr>
            <a:spLocks noGrp="1"/>
          </p:cNvSpPr>
          <p:nvPr>
            <p:ph type="title"/>
          </p:nvPr>
        </p:nvSpPr>
        <p:spPr/>
        <p:txBody>
          <a:bodyPr/>
          <a:lstStyle/>
          <a:p>
            <a:pPr algn="ctr"/>
            <a:r>
              <a:rPr lang="da-DK" dirty="0"/>
              <a:t>Fordelingspolitik/værdipolitik</a:t>
            </a:r>
          </a:p>
        </p:txBody>
      </p:sp>
      <p:pic>
        <p:nvPicPr>
          <p:cNvPr id="5" name="Pladsholder til indhold 4" descr="Et billede, der indeholder diagram, tekst&#10;&#10;Automatisk genereret beskrivelse">
            <a:extLst>
              <a:ext uri="{FF2B5EF4-FFF2-40B4-BE49-F238E27FC236}">
                <a16:creationId xmlns:a16="http://schemas.microsoft.com/office/drawing/2014/main" id="{D41380F0-CB77-DA3A-6875-CD77379E9D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9996" y="1828799"/>
            <a:ext cx="6708871" cy="4914785"/>
          </a:xfrm>
        </p:spPr>
      </p:pic>
    </p:spTree>
    <p:extLst>
      <p:ext uri="{BB962C8B-B14F-4D97-AF65-F5344CB8AC3E}">
        <p14:creationId xmlns:p14="http://schemas.microsoft.com/office/powerpoint/2010/main" val="386572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D85257-9B51-5872-AD61-8C93A3C67AD7}"/>
              </a:ext>
            </a:extLst>
          </p:cNvPr>
          <p:cNvSpPr>
            <a:spLocks noGrp="1"/>
          </p:cNvSpPr>
          <p:nvPr>
            <p:ph type="title"/>
          </p:nvPr>
        </p:nvSpPr>
        <p:spPr/>
        <p:txBody>
          <a:bodyPr/>
          <a:lstStyle/>
          <a:p>
            <a:pPr algn="ctr"/>
            <a:r>
              <a:rPr lang="da-DK" dirty="0"/>
              <a:t>Værdipolitik eller fordelingspolitik?</a:t>
            </a:r>
          </a:p>
        </p:txBody>
      </p:sp>
      <p:sp>
        <p:nvSpPr>
          <p:cNvPr id="3" name="Pladsholder til indhold 2">
            <a:extLst>
              <a:ext uri="{FF2B5EF4-FFF2-40B4-BE49-F238E27FC236}">
                <a16:creationId xmlns:a16="http://schemas.microsoft.com/office/drawing/2014/main" id="{A21BFE33-1003-E1B3-143F-EFBC61C76D88}"/>
              </a:ext>
            </a:extLst>
          </p:cNvPr>
          <p:cNvSpPr>
            <a:spLocks noGrp="1"/>
          </p:cNvSpPr>
          <p:nvPr>
            <p:ph idx="1"/>
          </p:nvPr>
        </p:nvSpPr>
        <p:spPr/>
        <p:txBody>
          <a:bodyPr/>
          <a:lstStyle/>
          <a:p>
            <a:pPr algn="l">
              <a:buFont typeface="+mj-lt"/>
              <a:buAutoNum type="arabicPeriod"/>
            </a:pPr>
            <a:r>
              <a:rPr lang="da-DK" b="0" i="0" dirty="0">
                <a:solidFill>
                  <a:srgbClr val="333333"/>
                </a:solidFill>
                <a:effectLst/>
                <a:latin typeface="Noto Sans" panose="020B0502040504020204" pitchFamily="34" charset="0"/>
              </a:rPr>
              <a:t>Det skal kunne betale sig at arbejde, derfor skal skatten på arbejde ned og offentlige ydelser beskæres.</a:t>
            </a:r>
          </a:p>
          <a:p>
            <a:pPr algn="l">
              <a:buFont typeface="+mj-lt"/>
              <a:buAutoNum type="arabicPeriod"/>
            </a:pPr>
            <a:r>
              <a:rPr lang="da-DK" b="0" i="0" dirty="0">
                <a:solidFill>
                  <a:srgbClr val="333333"/>
                </a:solidFill>
                <a:effectLst/>
                <a:latin typeface="Noto Sans" panose="020B0502040504020204" pitchFamily="34" charset="0"/>
              </a:rPr>
              <a:t>De danske grænser skal lukkes for at begrænse indvandringen til landet.</a:t>
            </a:r>
          </a:p>
          <a:p>
            <a:pPr algn="l">
              <a:buFont typeface="+mj-lt"/>
              <a:buAutoNum type="arabicPeriod"/>
            </a:pPr>
            <a:r>
              <a:rPr lang="da-DK" b="0" i="0" dirty="0">
                <a:solidFill>
                  <a:srgbClr val="333333"/>
                </a:solidFill>
                <a:effectLst/>
                <a:latin typeface="Noto Sans" panose="020B0502040504020204" pitchFamily="34" charset="0"/>
              </a:rPr>
              <a:t>Dagpengene skal være så høje, at de sikrer de arbejdsløse en rimelig levestandard.</a:t>
            </a:r>
          </a:p>
          <a:p>
            <a:pPr algn="l">
              <a:buFont typeface="+mj-lt"/>
              <a:buAutoNum type="arabicPeriod"/>
            </a:pPr>
            <a:r>
              <a:rPr lang="da-DK" b="0" i="0" dirty="0">
                <a:solidFill>
                  <a:srgbClr val="333333"/>
                </a:solidFill>
                <a:effectLst/>
                <a:latin typeface="Noto Sans" panose="020B0502040504020204" pitchFamily="34" charset="0"/>
              </a:rPr>
              <a:t>Det er urimeligt, at de rige arver deres rigdom – skatten på arv skal være højere.</a:t>
            </a:r>
          </a:p>
          <a:p>
            <a:pPr algn="l">
              <a:buFont typeface="+mj-lt"/>
              <a:buAutoNum type="arabicPeriod"/>
            </a:pPr>
            <a:r>
              <a:rPr lang="da-DK" b="0" i="0" dirty="0">
                <a:solidFill>
                  <a:srgbClr val="333333"/>
                </a:solidFill>
                <a:effectLst/>
                <a:latin typeface="Noto Sans" panose="020B0502040504020204" pitchFamily="34" charset="0"/>
              </a:rPr>
              <a:t>Danmark skal gå forrest, når det gælder om at bekæmpe CO2-forurening og den globale opvarmning.</a:t>
            </a:r>
          </a:p>
          <a:p>
            <a:endParaRPr lang="da-DK" dirty="0"/>
          </a:p>
        </p:txBody>
      </p:sp>
    </p:spTree>
    <p:extLst>
      <p:ext uri="{BB962C8B-B14F-4D97-AF65-F5344CB8AC3E}">
        <p14:creationId xmlns:p14="http://schemas.microsoft.com/office/powerpoint/2010/main" val="67799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662D40-2152-9AB7-5F7E-F8C2E0A1C3F2}"/>
              </a:ext>
            </a:extLst>
          </p:cNvPr>
          <p:cNvSpPr>
            <a:spLocks noGrp="1"/>
          </p:cNvSpPr>
          <p:nvPr>
            <p:ph type="title"/>
          </p:nvPr>
        </p:nvSpPr>
        <p:spPr/>
        <p:txBody>
          <a:bodyPr/>
          <a:lstStyle/>
          <a:p>
            <a:pPr algn="ctr"/>
            <a:r>
              <a:rPr lang="da-DK" dirty="0"/>
              <a:t>Værdipolitik eller fordelingspolitik</a:t>
            </a:r>
          </a:p>
        </p:txBody>
      </p:sp>
      <p:sp>
        <p:nvSpPr>
          <p:cNvPr id="3" name="Pladsholder til indhold 2">
            <a:extLst>
              <a:ext uri="{FF2B5EF4-FFF2-40B4-BE49-F238E27FC236}">
                <a16:creationId xmlns:a16="http://schemas.microsoft.com/office/drawing/2014/main" id="{276C7810-B5EC-4BCB-6A32-A3A381D2F134}"/>
              </a:ext>
            </a:extLst>
          </p:cNvPr>
          <p:cNvSpPr>
            <a:spLocks noGrp="1"/>
          </p:cNvSpPr>
          <p:nvPr>
            <p:ph idx="1"/>
          </p:nvPr>
        </p:nvSpPr>
        <p:spPr/>
        <p:txBody>
          <a:bodyPr/>
          <a:lstStyle/>
          <a:p>
            <a:pPr algn="l">
              <a:buFont typeface="+mj-lt"/>
              <a:buAutoNum type="arabicPeriod"/>
            </a:pPr>
            <a:r>
              <a:rPr lang="da-DK" b="0" i="0" dirty="0">
                <a:solidFill>
                  <a:srgbClr val="333333"/>
                </a:solidFill>
                <a:effectLst/>
                <a:latin typeface="Noto Sans" panose="020B0502040504020204" pitchFamily="34" charset="0"/>
              </a:rPr>
              <a:t>Kriminelle udlændinge skal afsone deres fængselsstraf i Kosovo.</a:t>
            </a:r>
          </a:p>
          <a:p>
            <a:pPr algn="l">
              <a:buFont typeface="+mj-lt"/>
              <a:buAutoNum type="arabicPeriod"/>
            </a:pPr>
            <a:r>
              <a:rPr lang="da-DK" b="0" i="0" dirty="0">
                <a:solidFill>
                  <a:srgbClr val="333333"/>
                </a:solidFill>
                <a:effectLst/>
                <a:latin typeface="Noto Sans" panose="020B0502040504020204" pitchFamily="34" charset="0"/>
              </a:rPr>
              <a:t>Den høje skat i Danmark er især generende for højtlønnede, som ønsker at gøre en ekstra indsats – derfor skal topskatten sættes ned.</a:t>
            </a:r>
          </a:p>
          <a:p>
            <a:pPr algn="l">
              <a:buFont typeface="+mj-lt"/>
              <a:buAutoNum type="arabicPeriod"/>
            </a:pPr>
            <a:r>
              <a:rPr lang="da-DK" b="0" i="0" dirty="0">
                <a:solidFill>
                  <a:srgbClr val="333333"/>
                </a:solidFill>
                <a:effectLst/>
                <a:latin typeface="Noto Sans" panose="020B0502040504020204" pitchFamily="34" charset="0"/>
              </a:rPr>
              <a:t>Virksomhedsskatten skal sættes ned, så de danske virksomheder kan konkurrere med udlandet.</a:t>
            </a:r>
          </a:p>
          <a:p>
            <a:pPr algn="l">
              <a:buFont typeface="+mj-lt"/>
              <a:buAutoNum type="arabicPeriod"/>
            </a:pPr>
            <a:r>
              <a:rPr lang="da-DK" b="0" i="0" dirty="0">
                <a:solidFill>
                  <a:srgbClr val="333333"/>
                </a:solidFill>
                <a:effectLst/>
                <a:latin typeface="Noto Sans" panose="020B0502040504020204" pitchFamily="34" charset="0"/>
              </a:rPr>
              <a:t>Der skal bygges flere havvindmølleparker, så vi ikke er afhængige af energi fra Rusland</a:t>
            </a:r>
          </a:p>
          <a:p>
            <a:endParaRPr lang="da-DK" dirty="0"/>
          </a:p>
        </p:txBody>
      </p:sp>
    </p:spTree>
    <p:extLst>
      <p:ext uri="{BB962C8B-B14F-4D97-AF65-F5344CB8AC3E}">
        <p14:creationId xmlns:p14="http://schemas.microsoft.com/office/powerpoint/2010/main" val="1266420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AE57FE-7E7C-8644-EFCB-0E721BB00B86}"/>
              </a:ext>
            </a:extLst>
          </p:cNvPr>
          <p:cNvSpPr>
            <a:spLocks noGrp="1"/>
          </p:cNvSpPr>
          <p:nvPr>
            <p:ph type="title"/>
          </p:nvPr>
        </p:nvSpPr>
        <p:spPr/>
        <p:txBody>
          <a:bodyPr/>
          <a:lstStyle/>
          <a:p>
            <a:pPr algn="ctr"/>
            <a:r>
              <a:rPr lang="da-DK" dirty="0"/>
              <a:t>Typer af vælgere</a:t>
            </a:r>
          </a:p>
        </p:txBody>
      </p:sp>
      <p:sp>
        <p:nvSpPr>
          <p:cNvPr id="3" name="Pladsholder til indhold 2">
            <a:extLst>
              <a:ext uri="{FF2B5EF4-FFF2-40B4-BE49-F238E27FC236}">
                <a16:creationId xmlns:a16="http://schemas.microsoft.com/office/drawing/2014/main" id="{CD7FE14C-4467-26DD-2353-700163ECBDE2}"/>
              </a:ext>
            </a:extLst>
          </p:cNvPr>
          <p:cNvSpPr>
            <a:spLocks noGrp="1"/>
          </p:cNvSpPr>
          <p:nvPr>
            <p:ph idx="1"/>
          </p:nvPr>
        </p:nvSpPr>
        <p:spPr/>
        <p:txBody>
          <a:bodyPr/>
          <a:lstStyle/>
          <a:p>
            <a:r>
              <a:rPr lang="da-DK" dirty="0"/>
              <a:t>Typisk har vi vælgere jo nogle holdninger som vi så forsøger at matche med det parti der repræsenterer ens holdninger bedst.</a:t>
            </a:r>
          </a:p>
          <a:p>
            <a:r>
              <a:rPr lang="da-DK" dirty="0"/>
              <a:t>Tror i folk har de samme holdninger hele tiden, eller skifter man holdning?</a:t>
            </a:r>
          </a:p>
        </p:txBody>
      </p:sp>
    </p:spTree>
    <p:extLst>
      <p:ext uri="{BB962C8B-B14F-4D97-AF65-F5344CB8AC3E}">
        <p14:creationId xmlns:p14="http://schemas.microsoft.com/office/powerpoint/2010/main" val="1619946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3616AE-D97F-72ED-AF4C-9A4DBDA9D562}"/>
              </a:ext>
            </a:extLst>
          </p:cNvPr>
          <p:cNvSpPr>
            <a:spLocks noGrp="1"/>
          </p:cNvSpPr>
          <p:nvPr>
            <p:ph type="title"/>
          </p:nvPr>
        </p:nvSpPr>
        <p:spPr/>
        <p:txBody>
          <a:bodyPr/>
          <a:lstStyle/>
          <a:p>
            <a:pPr algn="ctr"/>
            <a:r>
              <a:rPr lang="da-DK" dirty="0"/>
              <a:t>Marginalvælgere og kernevælgere</a:t>
            </a:r>
          </a:p>
        </p:txBody>
      </p:sp>
      <p:pic>
        <p:nvPicPr>
          <p:cNvPr id="5" name="Pladsholder til indhold 4" descr="Et billede, der indeholder tekst, skærmbillede, cirkel, Font/skrifttype&#10;&#10;Automatisk genereret beskrivelse">
            <a:extLst>
              <a:ext uri="{FF2B5EF4-FFF2-40B4-BE49-F238E27FC236}">
                <a16:creationId xmlns:a16="http://schemas.microsoft.com/office/drawing/2014/main" id="{38CB185E-E48E-F8A9-3463-F139D24488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6020" y="2420888"/>
            <a:ext cx="6312224" cy="3740342"/>
          </a:xfrm>
        </p:spPr>
      </p:pic>
    </p:spTree>
    <p:extLst>
      <p:ext uri="{BB962C8B-B14F-4D97-AF65-F5344CB8AC3E}">
        <p14:creationId xmlns:p14="http://schemas.microsoft.com/office/powerpoint/2010/main" val="1776881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096E2-18AC-0F5A-E617-E563A94097BB}"/>
              </a:ext>
            </a:extLst>
          </p:cNvPr>
          <p:cNvSpPr>
            <a:spLocks noGrp="1"/>
          </p:cNvSpPr>
          <p:nvPr>
            <p:ph type="title"/>
          </p:nvPr>
        </p:nvSpPr>
        <p:spPr/>
        <p:txBody>
          <a:bodyPr/>
          <a:lstStyle/>
          <a:p>
            <a:pPr algn="ctr"/>
            <a:r>
              <a:rPr lang="da-DK" dirty="0"/>
              <a:t>Issue </a:t>
            </a:r>
            <a:r>
              <a:rPr lang="da-DK" dirty="0" err="1"/>
              <a:t>voting</a:t>
            </a:r>
            <a:endParaRPr lang="da-DK" dirty="0"/>
          </a:p>
        </p:txBody>
      </p:sp>
      <p:sp>
        <p:nvSpPr>
          <p:cNvPr id="3" name="Pladsholder til indhold 2">
            <a:extLst>
              <a:ext uri="{FF2B5EF4-FFF2-40B4-BE49-F238E27FC236}">
                <a16:creationId xmlns:a16="http://schemas.microsoft.com/office/drawing/2014/main" id="{B44BA879-42A4-9A74-D6C6-9A77598F4D2E}"/>
              </a:ext>
            </a:extLst>
          </p:cNvPr>
          <p:cNvSpPr>
            <a:spLocks noGrp="1"/>
          </p:cNvSpPr>
          <p:nvPr>
            <p:ph idx="1"/>
          </p:nvPr>
        </p:nvSpPr>
        <p:spPr/>
        <p:txBody>
          <a:bodyPr/>
          <a:lstStyle/>
          <a:p>
            <a:r>
              <a:rPr lang="da-DK" dirty="0"/>
              <a:t>Nogle vælgere har et emne de går meget op i og det er kun det emne der afgør hvad man stemmer på</a:t>
            </a:r>
          </a:p>
          <a:p>
            <a:r>
              <a:rPr lang="da-DK" dirty="0"/>
              <a:t>Issue-</a:t>
            </a:r>
            <a:r>
              <a:rPr lang="da-DK" dirty="0" err="1"/>
              <a:t>voting</a:t>
            </a:r>
            <a:r>
              <a:rPr lang="da-DK" dirty="0"/>
              <a:t> betyder, at vælgeren sætter sit kryds på baggrund af enkeltsager. Disse enkeltsager kan være knyttet til såvel det fordelingspolitiske som det værdipolitiske.</a:t>
            </a:r>
          </a:p>
          <a:p>
            <a:r>
              <a:rPr lang="da-DK" dirty="0"/>
              <a:t>Folketingsvalget i 2019 blev kaldt et klimavalg fordi mange stemte på det parti der havde den klimapolitik der passede bedst til dem</a:t>
            </a:r>
          </a:p>
          <a:p>
            <a:r>
              <a:rPr lang="da-DK" dirty="0"/>
              <a:t>Typiske politiske enkeltsager i dansk politik kan være spørgsmål om indvandring, skat, velfærd og kriminalitet.</a:t>
            </a:r>
          </a:p>
        </p:txBody>
      </p:sp>
    </p:spTree>
    <p:extLst>
      <p:ext uri="{BB962C8B-B14F-4D97-AF65-F5344CB8AC3E}">
        <p14:creationId xmlns:p14="http://schemas.microsoft.com/office/powerpoint/2010/main" val="2251465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447733-1D3E-639D-C847-89E3B091C522}"/>
              </a:ext>
            </a:extLst>
          </p:cNvPr>
          <p:cNvSpPr>
            <a:spLocks noGrp="1"/>
          </p:cNvSpPr>
          <p:nvPr>
            <p:ph type="title"/>
          </p:nvPr>
        </p:nvSpPr>
        <p:spPr/>
        <p:txBody>
          <a:bodyPr/>
          <a:lstStyle/>
          <a:p>
            <a:pPr algn="ctr"/>
            <a:r>
              <a:rPr lang="da-DK" dirty="0"/>
              <a:t>Issue </a:t>
            </a:r>
            <a:r>
              <a:rPr lang="da-DK" dirty="0" err="1"/>
              <a:t>Ownership</a:t>
            </a:r>
            <a:r>
              <a:rPr lang="da-DK" dirty="0"/>
              <a:t> (Emneejerskab)</a:t>
            </a:r>
          </a:p>
        </p:txBody>
      </p:sp>
      <p:sp>
        <p:nvSpPr>
          <p:cNvPr id="3" name="Pladsholder til indhold 2">
            <a:extLst>
              <a:ext uri="{FF2B5EF4-FFF2-40B4-BE49-F238E27FC236}">
                <a16:creationId xmlns:a16="http://schemas.microsoft.com/office/drawing/2014/main" id="{60F07B41-6A41-2A2C-F6D8-A53CB423B76F}"/>
              </a:ext>
            </a:extLst>
          </p:cNvPr>
          <p:cNvSpPr>
            <a:spLocks noGrp="1"/>
          </p:cNvSpPr>
          <p:nvPr>
            <p:ph idx="1"/>
          </p:nvPr>
        </p:nvSpPr>
        <p:spPr/>
        <p:txBody>
          <a:bodyPr>
            <a:normAutofit fontScale="92500" lnSpcReduction="20000"/>
          </a:bodyPr>
          <a:lstStyle/>
          <a:p>
            <a:r>
              <a:rPr lang="da-DK" dirty="0"/>
              <a:t>I forlængelse af dette er det generelt sådan at vælgerne typisk forbinder forskellige politiske emner med bestemte politiske partier</a:t>
            </a:r>
          </a:p>
          <a:p>
            <a:r>
              <a:rPr lang="da-DK" dirty="0"/>
              <a:t>Issue-</a:t>
            </a:r>
            <a:r>
              <a:rPr lang="da-DK" dirty="0" err="1"/>
              <a:t>ownership</a:t>
            </a:r>
            <a:r>
              <a:rPr lang="da-DK" dirty="0"/>
              <a:t> er, når et politisk parti af vælgerne opfattes som det med de stærkeste holdninger til en bestemt politisk sag eller emne. Det vil sige, at partiet så at sige ”ejer” eller ”bestemmer” måden, man taler om sagen på.</a:t>
            </a:r>
          </a:p>
          <a:p>
            <a:r>
              <a:rPr lang="da-DK" dirty="0"/>
              <a:t>Nye Borgerlige og Danmarks Demokraterne har f.eks. Udfordret Dansk Folkepartis emneejerskab når det komme til den hårde udlændingepolitik</a:t>
            </a:r>
          </a:p>
          <a:p>
            <a:r>
              <a:rPr lang="da-DK" dirty="0"/>
              <a:t>Liberal Alliance har udfordret Venstre når det kommer til styr på økonomien</a:t>
            </a:r>
          </a:p>
          <a:p>
            <a:r>
              <a:rPr lang="da-DK" dirty="0"/>
              <a:t>SF har udfordret Social Demokratiet når det kommer til Børnehaver og folkeskolen</a:t>
            </a:r>
          </a:p>
        </p:txBody>
      </p:sp>
    </p:spTree>
    <p:extLst>
      <p:ext uri="{BB962C8B-B14F-4D97-AF65-F5344CB8AC3E}">
        <p14:creationId xmlns:p14="http://schemas.microsoft.com/office/powerpoint/2010/main" val="20751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1D17A0-F1F7-2732-6C19-F15D2064A733}"/>
              </a:ext>
            </a:extLst>
          </p:cNvPr>
          <p:cNvSpPr>
            <a:spLocks noGrp="1"/>
          </p:cNvSpPr>
          <p:nvPr>
            <p:ph type="title"/>
          </p:nvPr>
        </p:nvSpPr>
        <p:spPr/>
        <p:txBody>
          <a:bodyPr/>
          <a:lstStyle/>
          <a:p>
            <a:pPr algn="ctr"/>
            <a:r>
              <a:rPr lang="da-DK" dirty="0"/>
              <a:t>Forberedelse til næste gang</a:t>
            </a:r>
          </a:p>
        </p:txBody>
      </p:sp>
      <p:sp>
        <p:nvSpPr>
          <p:cNvPr id="3" name="Pladsholder til indhold 2">
            <a:extLst>
              <a:ext uri="{FF2B5EF4-FFF2-40B4-BE49-F238E27FC236}">
                <a16:creationId xmlns:a16="http://schemas.microsoft.com/office/drawing/2014/main" id="{D2D68EB7-FDBF-E2E7-3474-A55B157B4D71}"/>
              </a:ext>
            </a:extLst>
          </p:cNvPr>
          <p:cNvSpPr>
            <a:spLocks noGrp="1"/>
          </p:cNvSpPr>
          <p:nvPr>
            <p:ph idx="1"/>
          </p:nvPr>
        </p:nvSpPr>
        <p:spPr/>
        <p:txBody>
          <a:bodyPr/>
          <a:lstStyle/>
          <a:p>
            <a:r>
              <a:rPr lang="da-DK" dirty="0"/>
              <a:t>Næste gang skal vi se på en række modeller der forklarer partiers adfærd</a:t>
            </a:r>
          </a:p>
          <a:p>
            <a:r>
              <a:rPr lang="da-DK" dirty="0"/>
              <a:t>I har tid nu til at </a:t>
            </a:r>
            <a:r>
              <a:rPr lang="da-DK"/>
              <a:t>læse lektien.</a:t>
            </a:r>
          </a:p>
        </p:txBody>
      </p:sp>
    </p:spTree>
    <p:extLst>
      <p:ext uri="{BB962C8B-B14F-4D97-AF65-F5344CB8AC3E}">
        <p14:creationId xmlns:p14="http://schemas.microsoft.com/office/powerpoint/2010/main" val="325573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87</TotalTime>
  <Words>659</Words>
  <Application>Microsoft Office PowerPoint</Application>
  <PresentationFormat>Brugerdefineret</PresentationFormat>
  <Paragraphs>66</Paragraphs>
  <Slides>15</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Arial</vt:lpstr>
      <vt:lpstr>Century Gothic</vt:lpstr>
      <vt:lpstr>Noto Sans</vt:lpstr>
      <vt:lpstr>Wingdings</vt:lpstr>
      <vt:lpstr>Præsentation med verden 16x9</vt:lpstr>
      <vt:lpstr>Vi fortsætter med politik</vt:lpstr>
      <vt:lpstr>Dagens program</vt:lpstr>
      <vt:lpstr>Det store overblik</vt:lpstr>
      <vt:lpstr>Samfundsfag fremadrettet</vt:lpstr>
      <vt:lpstr>OPgave</vt:lpstr>
      <vt:lpstr>Pause</vt:lpstr>
      <vt:lpstr>Inddeling af partierne</vt:lpstr>
      <vt:lpstr>Fordelingspolitik/værdipolitik</vt:lpstr>
      <vt:lpstr>Værdipolitik eller fordelingspolitik?</vt:lpstr>
      <vt:lpstr>Værdipolitik eller fordelingspolitik</vt:lpstr>
      <vt:lpstr>Typer af vælgere</vt:lpstr>
      <vt:lpstr>Marginalvælgere og kernevælgere</vt:lpstr>
      <vt:lpstr>Issue voting</vt:lpstr>
      <vt:lpstr>Issue Ownership (Emneejerskab)</vt:lpstr>
      <vt:lpstr>Forberedelse til næste gang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2024-10-31T18:38:59Z</dcterms:created>
  <dcterms:modified xsi:type="dcterms:W3CDTF">2024-10-31T20:06:19Z</dcterms:modified>
</cp:coreProperties>
</file>