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70" r:id="rId14"/>
    <p:sldId id="271" r:id="rId15"/>
    <p:sldId id="272" r:id="rId16"/>
    <p:sldId id="269" r:id="rId17"/>
    <p:sldId id="264" r:id="rId18"/>
    <p:sldId id="273" r:id="rId19"/>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886" autoAdjust="0"/>
  </p:normalViewPr>
  <p:slideViewPr>
    <p:cSldViewPr>
      <p:cViewPr>
        <p:scale>
          <a:sx n="69" d="100"/>
          <a:sy n="69" d="100"/>
        </p:scale>
        <p:origin x="564" y="6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04-11-2024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04-11-2024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69C971FF-EF28-4195-A575-329446EFAA55}" type="slidenum">
              <a:rPr lang="da-DK" noProof="0" smtClean="0"/>
              <a:t>17</a:t>
            </a:fld>
            <a:endParaRPr lang="da-DK" noProof="0"/>
          </a:p>
        </p:txBody>
      </p:sp>
    </p:spTree>
    <p:extLst>
      <p:ext uri="{BB962C8B-B14F-4D97-AF65-F5344CB8AC3E}">
        <p14:creationId xmlns:p14="http://schemas.microsoft.com/office/powerpoint/2010/main" val="784767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04-11-2024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04-11-2024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04-11-2024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04-11-2024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04-11-2024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04-11-2024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04-11-2024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04-11-2024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04-11-2024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04-11-2024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04-11-2024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Cqbleas1mmo"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Den russiske revolution</a:t>
            </a:r>
          </a:p>
        </p:txBody>
      </p:sp>
      <p:sp>
        <p:nvSpPr>
          <p:cNvPr id="3" name="Undertitel 2"/>
          <p:cNvSpPr>
            <a:spLocks noGrp="1"/>
          </p:cNvSpPr>
          <p:nvPr>
            <p:ph type="subTitle" idx="1"/>
          </p:nvPr>
        </p:nvSpPr>
        <p:spPr/>
        <p:txBody>
          <a:bodyPr rtlCol="0"/>
          <a:lstStyle/>
          <a:p>
            <a:pPr rtl="0"/>
            <a:r>
              <a:rPr lang="da-DK" dirty="0"/>
              <a:t>Lenin og Bolsjevikkerne</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F52EC8-D096-02D7-660F-5F875DA2103A}"/>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E5362217-862E-97A9-46F9-A25B8FEBE88E}"/>
              </a:ext>
            </a:extLst>
          </p:cNvPr>
          <p:cNvSpPr>
            <a:spLocks noGrp="1"/>
          </p:cNvSpPr>
          <p:nvPr>
            <p:ph idx="1"/>
          </p:nvPr>
        </p:nvSpPr>
        <p:spPr/>
        <p:txBody>
          <a:bodyPr>
            <a:normAutofit/>
          </a:bodyPr>
          <a:lstStyle/>
          <a:p>
            <a:r>
              <a:rPr lang="da-DK" dirty="0"/>
              <a:t>1) Afrunding af den industrielle revolution</a:t>
            </a:r>
          </a:p>
          <a:p>
            <a:r>
              <a:rPr lang="da-DK" dirty="0"/>
              <a:t>2) Det russiske samfund og optakt til revolutionen</a:t>
            </a:r>
          </a:p>
          <a:p>
            <a:r>
              <a:rPr lang="da-DK" dirty="0"/>
              <a:t>3) Rusland går i krig</a:t>
            </a:r>
          </a:p>
          <a:p>
            <a:r>
              <a:rPr lang="da-DK" dirty="0"/>
              <a:t>4) Revolutioner i Rusland</a:t>
            </a:r>
          </a:p>
          <a:p>
            <a:r>
              <a:rPr lang="da-DK" dirty="0"/>
              <a:t>5) Borgerkrigen</a:t>
            </a:r>
          </a:p>
          <a:p>
            <a:r>
              <a:rPr lang="da-DK" dirty="0"/>
              <a:t>6) </a:t>
            </a:r>
            <a:r>
              <a:rPr lang="da-DK" dirty="0" err="1"/>
              <a:t>Oversimplified</a:t>
            </a:r>
            <a:r>
              <a:rPr lang="da-DK" dirty="0"/>
              <a:t> </a:t>
            </a:r>
            <a:r>
              <a:rPr lang="da-DK" dirty="0" err="1"/>
              <a:t>history</a:t>
            </a:r>
            <a:endParaRPr lang="da-DK" dirty="0"/>
          </a:p>
          <a:p>
            <a:r>
              <a:rPr lang="da-DK" dirty="0"/>
              <a:t>7) Pause</a:t>
            </a:r>
          </a:p>
          <a:p>
            <a:r>
              <a:rPr lang="da-DK" dirty="0"/>
              <a:t>8) Marxismen som historisk forklaring</a:t>
            </a:r>
          </a:p>
          <a:p>
            <a:endParaRPr lang="da-DK" dirty="0"/>
          </a:p>
          <a:p>
            <a:endParaRPr lang="da-DK" dirty="0"/>
          </a:p>
        </p:txBody>
      </p:sp>
    </p:spTree>
    <p:extLst>
      <p:ext uri="{BB962C8B-B14F-4D97-AF65-F5344CB8AC3E}">
        <p14:creationId xmlns:p14="http://schemas.microsoft.com/office/powerpoint/2010/main" val="1736101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A9323A-7ABC-97DC-42B3-13EAD64BB4DD}"/>
              </a:ext>
            </a:extLst>
          </p:cNvPr>
          <p:cNvSpPr>
            <a:spLocks noGrp="1"/>
          </p:cNvSpPr>
          <p:nvPr>
            <p:ph type="title"/>
          </p:nvPr>
        </p:nvSpPr>
        <p:spPr/>
        <p:txBody>
          <a:bodyPr/>
          <a:lstStyle/>
          <a:p>
            <a:pPr algn="ctr"/>
            <a:r>
              <a:rPr lang="da-DK" dirty="0"/>
              <a:t>Afrunding af den industrielle revolution</a:t>
            </a:r>
          </a:p>
        </p:txBody>
      </p:sp>
      <p:sp>
        <p:nvSpPr>
          <p:cNvPr id="3" name="Pladsholder til indhold 2">
            <a:extLst>
              <a:ext uri="{FF2B5EF4-FFF2-40B4-BE49-F238E27FC236}">
                <a16:creationId xmlns:a16="http://schemas.microsoft.com/office/drawing/2014/main" id="{6BA5C6C9-043F-FE46-B417-E1DBC358F7BC}"/>
              </a:ext>
            </a:extLst>
          </p:cNvPr>
          <p:cNvSpPr>
            <a:spLocks noGrp="1"/>
          </p:cNvSpPr>
          <p:nvPr>
            <p:ph idx="1"/>
          </p:nvPr>
        </p:nvSpPr>
        <p:spPr/>
        <p:txBody>
          <a:bodyPr/>
          <a:lstStyle/>
          <a:p>
            <a:r>
              <a:rPr lang="da-DK" dirty="0"/>
              <a:t>Den industrielle revolution lægger vi bag os</a:t>
            </a:r>
          </a:p>
          <a:p>
            <a:r>
              <a:rPr lang="da-DK" dirty="0"/>
              <a:t>Vi skal nu se på den russiske revolution</a:t>
            </a:r>
          </a:p>
          <a:p>
            <a:r>
              <a:rPr lang="da-DK" dirty="0"/>
              <a:t>Det bliver den sidste revolution i vores forløb – og vi skal tilbage til noget mere blodigt og samfundsomvæltende</a:t>
            </a:r>
          </a:p>
          <a:p>
            <a:endParaRPr lang="da-DK" dirty="0"/>
          </a:p>
        </p:txBody>
      </p:sp>
    </p:spTree>
    <p:extLst>
      <p:ext uri="{BB962C8B-B14F-4D97-AF65-F5344CB8AC3E}">
        <p14:creationId xmlns:p14="http://schemas.microsoft.com/office/powerpoint/2010/main" val="4095559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748756-0CFE-C3B8-6ABB-3AD874FF9F07}"/>
              </a:ext>
            </a:extLst>
          </p:cNvPr>
          <p:cNvSpPr>
            <a:spLocks noGrp="1"/>
          </p:cNvSpPr>
          <p:nvPr>
            <p:ph type="title"/>
          </p:nvPr>
        </p:nvSpPr>
        <p:spPr/>
        <p:txBody>
          <a:bodyPr/>
          <a:lstStyle/>
          <a:p>
            <a:pPr algn="ctr"/>
            <a:r>
              <a:rPr lang="da-DK" dirty="0"/>
              <a:t>Den russiske revolution</a:t>
            </a:r>
          </a:p>
        </p:txBody>
      </p:sp>
      <p:sp>
        <p:nvSpPr>
          <p:cNvPr id="3" name="Pladsholder til indhold 2">
            <a:extLst>
              <a:ext uri="{FF2B5EF4-FFF2-40B4-BE49-F238E27FC236}">
                <a16:creationId xmlns:a16="http://schemas.microsoft.com/office/drawing/2014/main" id="{2CF0506B-A591-01FA-67AD-386FD1DA47FF}"/>
              </a:ext>
            </a:extLst>
          </p:cNvPr>
          <p:cNvSpPr>
            <a:spLocks noGrp="1"/>
          </p:cNvSpPr>
          <p:nvPr>
            <p:ph idx="1"/>
          </p:nvPr>
        </p:nvSpPr>
        <p:spPr/>
        <p:txBody>
          <a:bodyPr/>
          <a:lstStyle/>
          <a:p>
            <a:r>
              <a:rPr lang="da-DK" dirty="0"/>
              <a:t>Det russiske samfund var i århundrederne frem mod 1917 kendetegnet ved at være underlagt et stærkt autoritært styre. </a:t>
            </a:r>
            <a:r>
              <a:rPr lang="da-DK" dirty="0" err="1"/>
              <a:t>Romanov</a:t>
            </a:r>
            <a:r>
              <a:rPr lang="da-DK" dirty="0"/>
              <a:t>-familien, som havde regeret landet siden starten af 1600-tallet, havde den suveræne magt til at gennemføre sin vilje i et enormt land. Dette kombineret med det såkaldte </a:t>
            </a:r>
            <a:r>
              <a:rPr lang="da-DK" dirty="0" err="1"/>
              <a:t>patrimonial</a:t>
            </a:r>
            <a:r>
              <a:rPr lang="da-DK" dirty="0"/>
              <a:t>, der gjorde hele Rusland til zarens (kejserens) len, var hjørnestenene i det stærkt centralistiske autokrati.</a:t>
            </a:r>
          </a:p>
          <a:p>
            <a:r>
              <a:rPr lang="da-DK" dirty="0"/>
              <a:t>De revolutionære vinde, som drev hen over Europa i første halvdel af 1800-tallet, fik da heller ingen betydning i Rusland. </a:t>
            </a:r>
          </a:p>
        </p:txBody>
      </p:sp>
    </p:spTree>
    <p:extLst>
      <p:ext uri="{BB962C8B-B14F-4D97-AF65-F5344CB8AC3E}">
        <p14:creationId xmlns:p14="http://schemas.microsoft.com/office/powerpoint/2010/main" val="18912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F0204D-22A2-68D8-797E-E693924CD6C0}"/>
              </a:ext>
            </a:extLst>
          </p:cNvPr>
          <p:cNvSpPr>
            <a:spLocks noGrp="1"/>
          </p:cNvSpPr>
          <p:nvPr>
            <p:ph type="title"/>
          </p:nvPr>
        </p:nvSpPr>
        <p:spPr/>
        <p:txBody>
          <a:bodyPr/>
          <a:lstStyle/>
          <a:p>
            <a:pPr algn="ctr"/>
            <a:r>
              <a:rPr lang="da-DK" dirty="0"/>
              <a:t>Samfundets struktur</a:t>
            </a:r>
          </a:p>
        </p:txBody>
      </p:sp>
      <p:sp>
        <p:nvSpPr>
          <p:cNvPr id="3" name="Pladsholder til indhold 2">
            <a:extLst>
              <a:ext uri="{FF2B5EF4-FFF2-40B4-BE49-F238E27FC236}">
                <a16:creationId xmlns:a16="http://schemas.microsoft.com/office/drawing/2014/main" id="{57D3FA38-C3B3-A7F9-86A0-F84297993724}"/>
              </a:ext>
            </a:extLst>
          </p:cNvPr>
          <p:cNvSpPr>
            <a:spLocks noGrp="1"/>
          </p:cNvSpPr>
          <p:nvPr>
            <p:ph idx="1"/>
          </p:nvPr>
        </p:nvSpPr>
        <p:spPr/>
        <p:txBody>
          <a:bodyPr/>
          <a:lstStyle/>
          <a:p>
            <a:r>
              <a:rPr lang="da-DK" dirty="0"/>
              <a:t>Zaren og hans embedsmænd var meget modvillig i forhold til at give bønderne basale frihedsrettigheder.</a:t>
            </a:r>
          </a:p>
          <a:p>
            <a:r>
              <a:rPr lang="da-DK" dirty="0"/>
              <a:t>Årsagen til modviljen var først og fremmest en frygt for, at de store masser af bønder ville »blive beruset af frihed«. Der var i kredsen omkring zaren en grundlæggende frygt for »den anarkistiske russiske bonde«, der ifølge zardømmet slet ikke var moden nok til at få selveje og medbestemmelse.</a:t>
            </a:r>
          </a:p>
          <a:p>
            <a:endParaRPr lang="da-DK" dirty="0"/>
          </a:p>
        </p:txBody>
      </p:sp>
    </p:spTree>
    <p:extLst>
      <p:ext uri="{BB962C8B-B14F-4D97-AF65-F5344CB8AC3E}">
        <p14:creationId xmlns:p14="http://schemas.microsoft.com/office/powerpoint/2010/main" val="4293499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152C7C-950F-CCC0-17A3-D51C8FB32318}"/>
              </a:ext>
            </a:extLst>
          </p:cNvPr>
          <p:cNvSpPr>
            <a:spLocks noGrp="1"/>
          </p:cNvSpPr>
          <p:nvPr>
            <p:ph type="title"/>
          </p:nvPr>
        </p:nvSpPr>
        <p:spPr/>
        <p:txBody>
          <a:bodyPr/>
          <a:lstStyle/>
          <a:p>
            <a:pPr algn="ctr"/>
            <a:r>
              <a:rPr lang="da-DK" dirty="0"/>
              <a:t>Den radikale </a:t>
            </a:r>
            <a:r>
              <a:rPr lang="da-DK" dirty="0" err="1"/>
              <a:t>intelligensa</a:t>
            </a:r>
            <a:endParaRPr lang="da-DK" dirty="0"/>
          </a:p>
        </p:txBody>
      </p:sp>
      <p:sp>
        <p:nvSpPr>
          <p:cNvPr id="3" name="Pladsholder til indhold 2">
            <a:extLst>
              <a:ext uri="{FF2B5EF4-FFF2-40B4-BE49-F238E27FC236}">
                <a16:creationId xmlns:a16="http://schemas.microsoft.com/office/drawing/2014/main" id="{4F20E246-0055-99BE-0E04-D361863C2A74}"/>
              </a:ext>
            </a:extLst>
          </p:cNvPr>
          <p:cNvSpPr>
            <a:spLocks noGrp="1"/>
          </p:cNvSpPr>
          <p:nvPr>
            <p:ph idx="1"/>
          </p:nvPr>
        </p:nvSpPr>
        <p:spPr/>
        <p:txBody>
          <a:bodyPr/>
          <a:lstStyle/>
          <a:p>
            <a:r>
              <a:rPr lang="da-DK" dirty="0"/>
              <a:t>Mange forfattere, akademikere og journalister (der på russisk kaldes intelligentsiaen) kunne ikke udtrykke sig frit, som deres kolleger i Vesteuropa i stigende grad fik mulighed for. Således kom store dele af den russiske intelligentsia i stigende grad til den overbevisning, at zarismen ikke kunne reformeres, men måtte afskaffes helt, hvis folket skulle »befries«. Der udviklede sig derfor i slutningen af 1800-tallet en voksende flok, der kunne kaldes professionelle revolutionære.</a:t>
            </a:r>
          </a:p>
          <a:p>
            <a:r>
              <a:rPr lang="da-DK" dirty="0"/>
              <a:t>De socialistiske partier, som spillede en rolle under revolutionen i 1917, var i første række bolsjevikkerne, mensjevikkerne og De Socialrevolutionære, og de var alle stærkt influeret af tankerne om et revolutionært brud med zarismen.</a:t>
            </a:r>
          </a:p>
        </p:txBody>
      </p:sp>
    </p:spTree>
    <p:extLst>
      <p:ext uri="{BB962C8B-B14F-4D97-AF65-F5344CB8AC3E}">
        <p14:creationId xmlns:p14="http://schemas.microsoft.com/office/powerpoint/2010/main" val="53763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3B96BE-193A-0DF3-3D45-AA1E0FA0408B}"/>
              </a:ext>
            </a:extLst>
          </p:cNvPr>
          <p:cNvSpPr>
            <a:spLocks noGrp="1"/>
          </p:cNvSpPr>
          <p:nvPr>
            <p:ph type="title"/>
          </p:nvPr>
        </p:nvSpPr>
        <p:spPr/>
        <p:txBody>
          <a:bodyPr/>
          <a:lstStyle/>
          <a:p>
            <a:pPr algn="ctr"/>
            <a:r>
              <a:rPr lang="da-DK" dirty="0"/>
              <a:t>Rusland går i krig</a:t>
            </a:r>
          </a:p>
        </p:txBody>
      </p:sp>
      <p:sp>
        <p:nvSpPr>
          <p:cNvPr id="3" name="Pladsholder til indhold 2">
            <a:extLst>
              <a:ext uri="{FF2B5EF4-FFF2-40B4-BE49-F238E27FC236}">
                <a16:creationId xmlns:a16="http://schemas.microsoft.com/office/drawing/2014/main" id="{7A720280-BCA0-F672-A89A-C826BC6DFCDB}"/>
              </a:ext>
            </a:extLst>
          </p:cNvPr>
          <p:cNvSpPr>
            <a:spLocks noGrp="1"/>
          </p:cNvSpPr>
          <p:nvPr>
            <p:ph idx="1"/>
          </p:nvPr>
        </p:nvSpPr>
        <p:spPr/>
        <p:txBody>
          <a:bodyPr/>
          <a:lstStyle/>
          <a:p>
            <a:r>
              <a:rPr lang="da-DK" dirty="0"/>
              <a:t>Den enkeltbegivenhed, som kom til at betyde allermest for, at Rusland fik en revolution i 1917, var dog landets engagement i 1. verdenskrig (1914-1918).</a:t>
            </a:r>
          </a:p>
          <a:p>
            <a:r>
              <a:rPr lang="da-DK" dirty="0"/>
              <a:t>Den 1. august 1914 erklærede Tyskland krig mod Rusland, efter zaren var begyndt en kraftig mobilisering i forlængelse af Østrig-Ungarns krigserklæring mod Serbien.</a:t>
            </a:r>
          </a:p>
          <a:p>
            <a:r>
              <a:rPr lang="da-DK" dirty="0"/>
              <a:t>Det eneste parti, som hele vejen igennem var modstandere af Ruslands medvirken i krigen, var bolsjevikkerne. Dette fik partiet stort udbytte af, efterhånden som krigen trak i langdrag.</a:t>
            </a:r>
          </a:p>
        </p:txBody>
      </p:sp>
    </p:spTree>
    <p:extLst>
      <p:ext uri="{BB962C8B-B14F-4D97-AF65-F5344CB8AC3E}">
        <p14:creationId xmlns:p14="http://schemas.microsoft.com/office/powerpoint/2010/main" val="1301733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54817C-3E6B-939F-33AB-00318ED8C530}"/>
              </a:ext>
            </a:extLst>
          </p:cNvPr>
          <p:cNvSpPr>
            <a:spLocks noGrp="1"/>
          </p:cNvSpPr>
          <p:nvPr>
            <p:ph type="title"/>
          </p:nvPr>
        </p:nvSpPr>
        <p:spPr/>
        <p:txBody>
          <a:bodyPr/>
          <a:lstStyle/>
          <a:p>
            <a:pPr algn="ctr"/>
            <a:r>
              <a:rPr lang="da-DK" dirty="0"/>
              <a:t>Rusland går i krig</a:t>
            </a:r>
          </a:p>
        </p:txBody>
      </p:sp>
      <p:sp>
        <p:nvSpPr>
          <p:cNvPr id="3" name="Pladsholder til indhold 2">
            <a:extLst>
              <a:ext uri="{FF2B5EF4-FFF2-40B4-BE49-F238E27FC236}">
                <a16:creationId xmlns:a16="http://schemas.microsoft.com/office/drawing/2014/main" id="{4EBA431F-44F1-47ED-A9C3-93F44E2D542C}"/>
              </a:ext>
            </a:extLst>
          </p:cNvPr>
          <p:cNvSpPr>
            <a:spLocks noGrp="1"/>
          </p:cNvSpPr>
          <p:nvPr>
            <p:ph idx="1"/>
          </p:nvPr>
        </p:nvSpPr>
        <p:spPr/>
        <p:txBody>
          <a:bodyPr>
            <a:normAutofit fontScale="92500"/>
          </a:bodyPr>
          <a:lstStyle/>
          <a:p>
            <a:r>
              <a:rPr lang="da-DK" dirty="0"/>
              <a:t>Rusland er meget presset i krigen og zaren bliver ved med at rekruttere unge folk han sender til fronten</a:t>
            </a:r>
          </a:p>
          <a:p>
            <a:r>
              <a:rPr lang="da-DK" dirty="0"/>
              <a:t>Det gør at landbruget bryder sammen da der ikke kan produceres nok mad til bybefolkningen – det skaber utilfredshed</a:t>
            </a:r>
          </a:p>
          <a:p>
            <a:r>
              <a:rPr lang="da-DK" dirty="0"/>
              <a:t>Således stod Rusland i begyndelsen af 1917 med en enerådig zar. Krigen gik dårligt, og befolkningen manglede i stigende omfang basale fødevarer som brød. Store grupper i samfundet som bønder og arbejderne forlangte jord og social sikkerhed. Dertil kom, at zaren havde forsømt at gennemføre grundlæggende politiske reformer, hvilket alt sammen pressede oppositionen til zardømmet i mere og mere radikal retning.</a:t>
            </a:r>
          </a:p>
        </p:txBody>
      </p:sp>
    </p:spTree>
    <p:extLst>
      <p:ext uri="{BB962C8B-B14F-4D97-AF65-F5344CB8AC3E}">
        <p14:creationId xmlns:p14="http://schemas.microsoft.com/office/powerpoint/2010/main" val="1076124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0EA937-2F02-46EF-0DEE-4EB91AFCBE94}"/>
              </a:ext>
            </a:extLst>
          </p:cNvPr>
          <p:cNvSpPr>
            <a:spLocks noGrp="1"/>
          </p:cNvSpPr>
          <p:nvPr>
            <p:ph type="title"/>
          </p:nvPr>
        </p:nvSpPr>
        <p:spPr/>
        <p:txBody>
          <a:bodyPr/>
          <a:lstStyle/>
          <a:p>
            <a:pPr algn="ctr"/>
            <a:r>
              <a:rPr lang="da-DK" dirty="0"/>
              <a:t>Februar revolutionen</a:t>
            </a:r>
          </a:p>
        </p:txBody>
      </p:sp>
      <p:sp>
        <p:nvSpPr>
          <p:cNvPr id="3" name="Pladsholder til indhold 2">
            <a:extLst>
              <a:ext uri="{FF2B5EF4-FFF2-40B4-BE49-F238E27FC236}">
                <a16:creationId xmlns:a16="http://schemas.microsoft.com/office/drawing/2014/main" id="{07646156-D2AA-BA8F-56B2-A1F90800490E}"/>
              </a:ext>
            </a:extLst>
          </p:cNvPr>
          <p:cNvSpPr>
            <a:spLocks noGrp="1"/>
          </p:cNvSpPr>
          <p:nvPr>
            <p:ph idx="1"/>
          </p:nvPr>
        </p:nvSpPr>
        <p:spPr/>
        <p:txBody>
          <a:bodyPr>
            <a:normAutofit lnSpcReduction="10000"/>
          </a:bodyPr>
          <a:lstStyle/>
          <a:p>
            <a:r>
              <a:rPr lang="da-DK" dirty="0"/>
              <a:t>Februar 1917 væltes zaren (Nikolaj d. 2) da en flok kvinder marcherer mod Dumaen og får selskab af vrede folk så de til sidst er over 100.000. Zarens soldater nægter at stoppe oprøret.</a:t>
            </a:r>
          </a:p>
          <a:p>
            <a:r>
              <a:rPr lang="da-DK" dirty="0"/>
              <a:t>Det magttomrum, som viste sig efter zarens fald, blev efterhånden udfyldt af to konkurrerende magter. På den ene side blev der oprettet en provisorisk (foreløbig) regering, som blev ledet af </a:t>
            </a:r>
            <a:r>
              <a:rPr lang="da-DK" dirty="0" err="1"/>
              <a:t>Georgij</a:t>
            </a:r>
            <a:r>
              <a:rPr lang="da-DK" dirty="0"/>
              <a:t> Lvov fra det liberale Kadetparti.</a:t>
            </a:r>
          </a:p>
          <a:p>
            <a:r>
              <a:rPr lang="da-DK" dirty="0"/>
              <a:t>På den anden side blev </a:t>
            </a:r>
            <a:r>
              <a:rPr lang="da-DK" dirty="0" err="1"/>
              <a:t>Petrogradsovjetten</a:t>
            </a:r>
            <a:r>
              <a:rPr lang="da-DK" dirty="0"/>
              <a:t> oprettet, og den kom til at danne modvægt til den provisoriske regering frem til Oktoberrevolutionen. En modvægt, som fra starten havde en stor grad af folkelig legitimitet</a:t>
            </a:r>
          </a:p>
        </p:txBody>
      </p:sp>
    </p:spTree>
    <p:extLst>
      <p:ext uri="{BB962C8B-B14F-4D97-AF65-F5344CB8AC3E}">
        <p14:creationId xmlns:p14="http://schemas.microsoft.com/office/powerpoint/2010/main" val="197610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484414-9309-3BB5-5905-B8D0C6DFF2E6}"/>
              </a:ext>
            </a:extLst>
          </p:cNvPr>
          <p:cNvSpPr>
            <a:spLocks noGrp="1"/>
          </p:cNvSpPr>
          <p:nvPr>
            <p:ph type="title"/>
          </p:nvPr>
        </p:nvSpPr>
        <p:spPr/>
        <p:txBody>
          <a:bodyPr/>
          <a:lstStyle/>
          <a:p>
            <a:pPr algn="ctr"/>
            <a:r>
              <a:rPr lang="da-DK" dirty="0"/>
              <a:t>Dobbeltmagten</a:t>
            </a:r>
          </a:p>
        </p:txBody>
      </p:sp>
      <p:sp>
        <p:nvSpPr>
          <p:cNvPr id="3" name="Pladsholder til indhold 2">
            <a:extLst>
              <a:ext uri="{FF2B5EF4-FFF2-40B4-BE49-F238E27FC236}">
                <a16:creationId xmlns:a16="http://schemas.microsoft.com/office/drawing/2014/main" id="{0429AB04-BEB2-28CC-952B-31BE1936DC60}"/>
              </a:ext>
            </a:extLst>
          </p:cNvPr>
          <p:cNvSpPr>
            <a:spLocks noGrp="1"/>
          </p:cNvSpPr>
          <p:nvPr>
            <p:ph idx="1"/>
          </p:nvPr>
        </p:nvSpPr>
        <p:spPr/>
        <p:txBody>
          <a:bodyPr/>
          <a:lstStyle/>
          <a:p>
            <a:pPr algn="l"/>
            <a:r>
              <a:rPr lang="da-DK" dirty="0" err="1"/>
              <a:t>Petrogradsovjetten</a:t>
            </a:r>
            <a:r>
              <a:rPr lang="da-DK" dirty="0"/>
              <a:t> var domineret af de tre toneangivende socialistiske partier – De Socialrevolutionære, mensjevikkerne og bolsjevikkerne.</a:t>
            </a:r>
          </a:p>
          <a:p>
            <a:pPr algn="l"/>
            <a:r>
              <a:rPr lang="da-DK" dirty="0"/>
              <a:t>Den provisoriske regering og </a:t>
            </a:r>
            <a:r>
              <a:rPr lang="da-DK" dirty="0" err="1"/>
              <a:t>Petrogradsovjetten</a:t>
            </a:r>
            <a:r>
              <a:rPr lang="da-DK" dirty="0"/>
              <a:t> udgjorde efter zardømmets fald en slags dobbeltmagt.</a:t>
            </a:r>
          </a:p>
          <a:p>
            <a:pPr algn="l"/>
            <a:r>
              <a:rPr lang="da-DK" dirty="0"/>
              <a:t>Det varede ikke længe, før sammenholdet i denne dobbeltmagt blev sat på en prøve. Verdenskrigen rasede stadig, og den provisoriske regering skulle finde sit ståsted i forhold til Ruslands krigsengagement. </a:t>
            </a:r>
            <a:r>
              <a:rPr lang="da-DK" dirty="0" err="1"/>
              <a:t>Petrogradsovjetten</a:t>
            </a:r>
            <a:r>
              <a:rPr lang="da-DK" dirty="0"/>
              <a:t> ville ud af krigen, men de liberale ville fortsætte krigen.</a:t>
            </a:r>
          </a:p>
        </p:txBody>
      </p:sp>
    </p:spTree>
    <p:extLst>
      <p:ext uri="{BB962C8B-B14F-4D97-AF65-F5344CB8AC3E}">
        <p14:creationId xmlns:p14="http://schemas.microsoft.com/office/powerpoint/2010/main" val="162385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A32D307-1202-ADAB-D942-B633C333CE83}"/>
              </a:ext>
            </a:extLst>
          </p:cNvPr>
          <p:cNvSpPr>
            <a:spLocks noGrp="1"/>
          </p:cNvSpPr>
          <p:nvPr>
            <p:ph type="title"/>
          </p:nvPr>
        </p:nvSpPr>
        <p:spPr/>
        <p:txBody>
          <a:bodyPr/>
          <a:lstStyle/>
          <a:p>
            <a:pPr algn="ctr"/>
            <a:r>
              <a:rPr lang="da-DK" dirty="0"/>
              <a:t>Bolsjevikkerne som alternativ</a:t>
            </a:r>
          </a:p>
        </p:txBody>
      </p:sp>
      <p:sp>
        <p:nvSpPr>
          <p:cNvPr id="3" name="Pladsholder til indhold 2">
            <a:extLst>
              <a:ext uri="{FF2B5EF4-FFF2-40B4-BE49-F238E27FC236}">
                <a16:creationId xmlns:a16="http://schemas.microsoft.com/office/drawing/2014/main" id="{260D491E-6BED-EE8E-3D00-F72C1AB8248E}"/>
              </a:ext>
            </a:extLst>
          </p:cNvPr>
          <p:cNvSpPr>
            <a:spLocks noGrp="1"/>
          </p:cNvSpPr>
          <p:nvPr>
            <p:ph sz="half" idx="1"/>
          </p:nvPr>
        </p:nvSpPr>
        <p:spPr/>
        <p:txBody>
          <a:bodyPr>
            <a:normAutofit fontScale="92500" lnSpcReduction="20000"/>
          </a:bodyPr>
          <a:lstStyle/>
          <a:p>
            <a:r>
              <a:rPr lang="da-DK" dirty="0"/>
              <a:t>Mere og mere kom bolsjevikkerne til at stå som det klare alternativ til den provisoriske regering, der i sommerens løb havde iværksat en mislykket offensiv.</a:t>
            </a:r>
          </a:p>
          <a:p>
            <a:r>
              <a:rPr lang="da-DK" dirty="0"/>
              <a:t>Hen over sommeren 1917 udvidede bolsjevikkerne i stigende grad modstanden mod den provisoriske regering. Lenin havde i forlængelse af krisen i april fremsat sine »Aprilteser«. Her argumenterede han bl.a. for, at Rusland øjeblikkeligt skulle søge fred med Tyskland og Østrig-Ungarn</a:t>
            </a:r>
          </a:p>
        </p:txBody>
      </p:sp>
      <p:pic>
        <p:nvPicPr>
          <p:cNvPr id="7" name="Pladsholder til indhold 6" descr="Et billede, der indeholder tøj, menneske, Ansigt, plakat&#10;&#10;Automatisk genereret beskrivelse">
            <a:extLst>
              <a:ext uri="{FF2B5EF4-FFF2-40B4-BE49-F238E27FC236}">
                <a16:creationId xmlns:a16="http://schemas.microsoft.com/office/drawing/2014/main" id="{05CCE62D-3548-2013-871D-18E4027AD90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01750" y="1980635"/>
            <a:ext cx="5695196" cy="4181282"/>
          </a:xfrm>
        </p:spPr>
      </p:pic>
    </p:spTree>
    <p:extLst>
      <p:ext uri="{BB962C8B-B14F-4D97-AF65-F5344CB8AC3E}">
        <p14:creationId xmlns:p14="http://schemas.microsoft.com/office/powerpoint/2010/main" val="720479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2279CDB-B364-91A3-536C-C85A38B920B6}"/>
              </a:ext>
            </a:extLst>
          </p:cNvPr>
          <p:cNvSpPr>
            <a:spLocks noGrp="1"/>
          </p:cNvSpPr>
          <p:nvPr>
            <p:ph type="title"/>
          </p:nvPr>
        </p:nvSpPr>
        <p:spPr/>
        <p:txBody>
          <a:bodyPr/>
          <a:lstStyle/>
          <a:p>
            <a:pPr algn="ctr"/>
            <a:r>
              <a:rPr lang="da-DK" dirty="0"/>
              <a:t>Oktoberrevolutionen</a:t>
            </a:r>
          </a:p>
        </p:txBody>
      </p:sp>
      <p:sp>
        <p:nvSpPr>
          <p:cNvPr id="6" name="Pladsholder til indhold 5">
            <a:extLst>
              <a:ext uri="{FF2B5EF4-FFF2-40B4-BE49-F238E27FC236}">
                <a16:creationId xmlns:a16="http://schemas.microsoft.com/office/drawing/2014/main" id="{51D5E3AC-AF4D-A305-4A11-8A42F789CC33}"/>
              </a:ext>
            </a:extLst>
          </p:cNvPr>
          <p:cNvSpPr>
            <a:spLocks noGrp="1"/>
          </p:cNvSpPr>
          <p:nvPr>
            <p:ph idx="1"/>
          </p:nvPr>
        </p:nvSpPr>
        <p:spPr/>
        <p:txBody>
          <a:bodyPr>
            <a:normAutofit fontScale="85000" lnSpcReduction="10000"/>
          </a:bodyPr>
          <a:lstStyle/>
          <a:p>
            <a:pPr algn="l"/>
            <a:r>
              <a:rPr lang="da-DK" dirty="0"/>
              <a:t>Fra sit skjul i Finland havde Lenin i breve gentagne gange argumenteret for, at bolsjevikkerne burde gribe magten. På trods af stor skepsis i partiets ledelse lykkedes det ham d. 16. oktober at opnå et flertal for, at bolsjevikkerne skulle overtage magten i Rusland.</a:t>
            </a:r>
          </a:p>
          <a:p>
            <a:pPr algn="l"/>
            <a:r>
              <a:rPr lang="da-DK" dirty="0"/>
              <a:t>D. 25. oktober satte man planerne i værk. Vinterpaladset i Petrograd, hvor regeringen holdt til, blev hen under aften omringet af tropper, der støttede bolsjevikkerne. Omkring midnat besluttede regeringen sig for at overgive sig. »Stormen på Vinterpaladset«, som begivenhederne senere blev døbt i den sovjetiske propaganda, var på den måde meget udramatiske, og ministrene lod sig arrestere og føre bort.</a:t>
            </a:r>
          </a:p>
          <a:p>
            <a:pPr algn="l"/>
            <a:r>
              <a:rPr lang="da-DK" dirty="0"/>
              <a:t>Samtidig med at bolsjevikkerne omringede regeringskontorerne, fik de også overtaget på den sovjetkongres, som holdt møde i disse dage. Med arrestationen af regeringen som trumfkort kunne partiet udmanøvrere de andre socialistiske partier og stod om morgen d. 26. oktober som ledere af både regeringsmagten og </a:t>
            </a:r>
            <a:r>
              <a:rPr lang="da-DK" dirty="0" err="1"/>
              <a:t>Petrogradsovjetten</a:t>
            </a:r>
            <a:r>
              <a:rPr lang="da-DK" dirty="0"/>
              <a:t>.</a:t>
            </a:r>
          </a:p>
          <a:p>
            <a:endParaRPr lang="da-DK" dirty="0"/>
          </a:p>
        </p:txBody>
      </p:sp>
    </p:spTree>
    <p:extLst>
      <p:ext uri="{BB962C8B-B14F-4D97-AF65-F5344CB8AC3E}">
        <p14:creationId xmlns:p14="http://schemas.microsoft.com/office/powerpoint/2010/main" val="1809812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458F4F-1B15-D2E2-3E8E-B5EB133E2EB9}"/>
              </a:ext>
            </a:extLst>
          </p:cNvPr>
          <p:cNvSpPr>
            <a:spLocks noGrp="1"/>
          </p:cNvSpPr>
          <p:nvPr>
            <p:ph type="title"/>
          </p:nvPr>
        </p:nvSpPr>
        <p:spPr/>
        <p:txBody>
          <a:bodyPr/>
          <a:lstStyle/>
          <a:p>
            <a:pPr algn="ctr"/>
            <a:r>
              <a:rPr lang="da-DK" dirty="0"/>
              <a:t>Borgerkrigen</a:t>
            </a:r>
          </a:p>
        </p:txBody>
      </p:sp>
      <p:sp>
        <p:nvSpPr>
          <p:cNvPr id="3" name="Pladsholder til indhold 2">
            <a:extLst>
              <a:ext uri="{FF2B5EF4-FFF2-40B4-BE49-F238E27FC236}">
                <a16:creationId xmlns:a16="http://schemas.microsoft.com/office/drawing/2014/main" id="{CC151217-81E8-E11F-A6EC-25B2D16D2A4A}"/>
              </a:ext>
            </a:extLst>
          </p:cNvPr>
          <p:cNvSpPr>
            <a:spLocks noGrp="1"/>
          </p:cNvSpPr>
          <p:nvPr>
            <p:ph idx="1"/>
          </p:nvPr>
        </p:nvSpPr>
        <p:spPr/>
        <p:txBody>
          <a:bodyPr/>
          <a:lstStyle/>
          <a:p>
            <a:r>
              <a:rPr lang="da-DK" dirty="0"/>
              <a:t>Umiddelbart efter oktober indkaldte den nye bolsjevistiske regering til valg til en »grundlovgivende forsamling«. På trods af stor skepsis fra ledende bolsjevikker mod »stemmeboksen« var valget gavnligt for at legitimere den nye regering.</a:t>
            </a:r>
          </a:p>
          <a:p>
            <a:r>
              <a:rPr lang="da-DK" dirty="0"/>
              <a:t>Bolsjevikkerne fik kun 24% af stemmerne og De Socialrevolutionære blev klart det største parti. Den 18. januar 1918, hvor den valgte forsamling skulle mødes, valgte bolsjevikkerne hurtigt at forlade parlamentet. I stedet erklærede de dagen efter forsamlingen for opløst. Vejen var banet for en borgerkrig, som kom til at vare fire år og skulle trække lange blodige spor.</a:t>
            </a:r>
          </a:p>
        </p:txBody>
      </p:sp>
    </p:spTree>
    <p:extLst>
      <p:ext uri="{BB962C8B-B14F-4D97-AF65-F5344CB8AC3E}">
        <p14:creationId xmlns:p14="http://schemas.microsoft.com/office/powerpoint/2010/main" val="3405094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089699-01A0-D167-835D-7E492D93ECFE}"/>
              </a:ext>
            </a:extLst>
          </p:cNvPr>
          <p:cNvSpPr>
            <a:spLocks noGrp="1"/>
          </p:cNvSpPr>
          <p:nvPr>
            <p:ph type="title"/>
          </p:nvPr>
        </p:nvSpPr>
        <p:spPr/>
        <p:txBody>
          <a:bodyPr/>
          <a:lstStyle/>
          <a:p>
            <a:pPr algn="ctr"/>
            <a:r>
              <a:rPr lang="da-DK" dirty="0"/>
              <a:t>Borgerkrigen</a:t>
            </a:r>
          </a:p>
        </p:txBody>
      </p:sp>
      <p:sp>
        <p:nvSpPr>
          <p:cNvPr id="3" name="Pladsholder til indhold 2">
            <a:extLst>
              <a:ext uri="{FF2B5EF4-FFF2-40B4-BE49-F238E27FC236}">
                <a16:creationId xmlns:a16="http://schemas.microsoft.com/office/drawing/2014/main" id="{0DD787CB-1830-4B75-8D76-F6C4C6A2C042}"/>
              </a:ext>
            </a:extLst>
          </p:cNvPr>
          <p:cNvSpPr>
            <a:spLocks noGrp="1"/>
          </p:cNvSpPr>
          <p:nvPr>
            <p:ph idx="1"/>
          </p:nvPr>
        </p:nvSpPr>
        <p:spPr/>
        <p:txBody>
          <a:bodyPr>
            <a:normAutofit fontScale="92500"/>
          </a:bodyPr>
          <a:lstStyle/>
          <a:p>
            <a:pPr algn="l"/>
            <a:r>
              <a:rPr lang="da-DK" dirty="0"/>
              <a:t>I borgerkrigen stod de røde, som hovedsagelig bestod af bolsjevikloyale styrker, over for de hvide, som bestod af tidligere zaristiske soldater og befalingsmænd, liberale kræfter og de andre socialistiske partier. Selv om det lykkedes de hvide at etablere sig flere steder og oprette alternative regeringer, var de internt uenige. De fik aldrig mobiliseret lokalbefolkningen, men endte ofte med at måtte undertrykke den i stedet.</a:t>
            </a:r>
          </a:p>
          <a:p>
            <a:pPr algn="l"/>
            <a:r>
              <a:rPr lang="da-DK" dirty="0"/>
              <a:t>Bolsjevikkerne derimod formåede i langt højere grad at mobilisere og rekruttere lokalbefolkningen i deres områder og kunne samtidig påstå, at de forsvarede revolutionen. Begge sider i krigen brugte bevidst terror mod civilbefolkningen. Mange steder med en ufattelig brutalitet. Borgerkrigen skønnes at have været medvirkende til mellem 6 og 7 mio. døde.</a:t>
            </a:r>
          </a:p>
          <a:p>
            <a:endParaRPr lang="da-DK" dirty="0"/>
          </a:p>
        </p:txBody>
      </p:sp>
    </p:spTree>
    <p:extLst>
      <p:ext uri="{BB962C8B-B14F-4D97-AF65-F5344CB8AC3E}">
        <p14:creationId xmlns:p14="http://schemas.microsoft.com/office/powerpoint/2010/main" val="105736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E55803-9BBB-2E18-271D-09C18CB79B2C}"/>
              </a:ext>
            </a:extLst>
          </p:cNvPr>
          <p:cNvSpPr>
            <a:spLocks noGrp="1"/>
          </p:cNvSpPr>
          <p:nvPr>
            <p:ph type="title"/>
          </p:nvPr>
        </p:nvSpPr>
        <p:spPr/>
        <p:txBody>
          <a:bodyPr/>
          <a:lstStyle/>
          <a:p>
            <a:pPr algn="ctr"/>
            <a:r>
              <a:rPr lang="da-DK" dirty="0"/>
              <a:t>Borgerkrigen</a:t>
            </a:r>
          </a:p>
        </p:txBody>
      </p:sp>
      <p:sp>
        <p:nvSpPr>
          <p:cNvPr id="3" name="Pladsholder til indhold 2">
            <a:extLst>
              <a:ext uri="{FF2B5EF4-FFF2-40B4-BE49-F238E27FC236}">
                <a16:creationId xmlns:a16="http://schemas.microsoft.com/office/drawing/2014/main" id="{319C30C7-778E-57F3-C90A-314C061BC137}"/>
              </a:ext>
            </a:extLst>
          </p:cNvPr>
          <p:cNvSpPr>
            <a:spLocks noGrp="1"/>
          </p:cNvSpPr>
          <p:nvPr>
            <p:ph idx="1"/>
          </p:nvPr>
        </p:nvSpPr>
        <p:spPr/>
        <p:txBody>
          <a:bodyPr/>
          <a:lstStyle/>
          <a:p>
            <a:r>
              <a:rPr lang="da-DK" dirty="0"/>
              <a:t>I starten af 1922 havde bolsjevikkerne sejret i borgerkrigen. Bolsjevikkerne havde kontrol over landet, og partiet kunne begynde at konsolidere den et-partistat, som havde udviklet sig under borgerkrigen. Bolsjevikkerne kunne nu gå i gang med at opbygge det kommunistiske samfund, de havde kæmpet for.</a:t>
            </a:r>
          </a:p>
          <a:p>
            <a:r>
              <a:rPr lang="da-DK" dirty="0"/>
              <a:t>Et regime kendetegnet ved ekstrem brutalitet, terror, vold og massiv undertrykkelse af sin befolkning</a:t>
            </a:r>
          </a:p>
        </p:txBody>
      </p:sp>
    </p:spTree>
    <p:extLst>
      <p:ext uri="{BB962C8B-B14F-4D97-AF65-F5344CB8AC3E}">
        <p14:creationId xmlns:p14="http://schemas.microsoft.com/office/powerpoint/2010/main" val="103938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5319EA-0CB1-2A09-1B25-C70DBA01A96B}"/>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7E0864B6-8DC8-ACDE-8CEB-7FA1C31B14D0}"/>
              </a:ext>
            </a:extLst>
          </p:cNvPr>
          <p:cNvSpPr>
            <a:spLocks noGrp="1"/>
          </p:cNvSpPr>
          <p:nvPr>
            <p:ph idx="1"/>
          </p:nvPr>
        </p:nvSpPr>
        <p:spPr/>
        <p:txBody>
          <a:bodyPr/>
          <a:lstStyle/>
          <a:p>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1029461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D941F8-F0B4-E086-5C4E-06D2DA97EF7E}"/>
              </a:ext>
            </a:extLst>
          </p:cNvPr>
          <p:cNvSpPr>
            <a:spLocks noGrp="1"/>
          </p:cNvSpPr>
          <p:nvPr>
            <p:ph type="title"/>
          </p:nvPr>
        </p:nvSpPr>
        <p:spPr/>
        <p:txBody>
          <a:bodyPr/>
          <a:lstStyle/>
          <a:p>
            <a:pPr algn="ctr"/>
            <a:r>
              <a:rPr lang="da-DK" dirty="0" err="1"/>
              <a:t>Oversimplified</a:t>
            </a:r>
            <a:r>
              <a:rPr lang="da-DK" dirty="0"/>
              <a:t> </a:t>
            </a:r>
            <a:r>
              <a:rPr lang="da-DK" dirty="0" err="1"/>
              <a:t>history</a:t>
            </a:r>
            <a:endParaRPr lang="da-DK" dirty="0"/>
          </a:p>
        </p:txBody>
      </p:sp>
      <p:sp>
        <p:nvSpPr>
          <p:cNvPr id="3" name="Pladsholder til indhold 2">
            <a:extLst>
              <a:ext uri="{FF2B5EF4-FFF2-40B4-BE49-F238E27FC236}">
                <a16:creationId xmlns:a16="http://schemas.microsoft.com/office/drawing/2014/main" id="{D4861961-2044-2065-192C-E978FE573372}"/>
              </a:ext>
            </a:extLst>
          </p:cNvPr>
          <p:cNvSpPr>
            <a:spLocks noGrp="1"/>
          </p:cNvSpPr>
          <p:nvPr>
            <p:ph idx="1"/>
          </p:nvPr>
        </p:nvSpPr>
        <p:spPr/>
        <p:txBody>
          <a:bodyPr/>
          <a:lstStyle/>
          <a:p>
            <a:r>
              <a:rPr lang="da-DK" dirty="0">
                <a:hlinkClick r:id="rId3"/>
              </a:rPr>
              <a:t>https://www.youtube.com/watch?v=Cqbleas1mmo</a:t>
            </a:r>
            <a:endParaRPr lang="da-DK" dirty="0"/>
          </a:p>
          <a:p>
            <a:endParaRPr lang="da-DK" dirty="0"/>
          </a:p>
        </p:txBody>
      </p:sp>
    </p:spTree>
    <p:extLst>
      <p:ext uri="{BB962C8B-B14F-4D97-AF65-F5344CB8AC3E}">
        <p14:creationId xmlns:p14="http://schemas.microsoft.com/office/powerpoint/2010/main" val="1376978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228582-0E20-3300-101F-5031FA83A6A6}"/>
              </a:ext>
            </a:extLst>
          </p:cNvPr>
          <p:cNvSpPr>
            <a:spLocks noGrp="1"/>
          </p:cNvSpPr>
          <p:nvPr>
            <p:ph type="title"/>
          </p:nvPr>
        </p:nvSpPr>
        <p:spPr/>
        <p:txBody>
          <a:bodyPr/>
          <a:lstStyle/>
          <a:p>
            <a:pPr algn="ctr"/>
            <a:r>
              <a:rPr lang="da-DK" dirty="0"/>
              <a:t>Hvad driver historien?</a:t>
            </a:r>
          </a:p>
        </p:txBody>
      </p:sp>
      <p:sp>
        <p:nvSpPr>
          <p:cNvPr id="3" name="Pladsholder til indhold 2">
            <a:extLst>
              <a:ext uri="{FF2B5EF4-FFF2-40B4-BE49-F238E27FC236}">
                <a16:creationId xmlns:a16="http://schemas.microsoft.com/office/drawing/2014/main" id="{62E957DC-3F67-1959-9A2A-C232B02E63C1}"/>
              </a:ext>
            </a:extLst>
          </p:cNvPr>
          <p:cNvSpPr>
            <a:spLocks noGrp="1"/>
          </p:cNvSpPr>
          <p:nvPr>
            <p:ph idx="1"/>
          </p:nvPr>
        </p:nvSpPr>
        <p:spPr/>
        <p:txBody>
          <a:bodyPr/>
          <a:lstStyle/>
          <a:p>
            <a:r>
              <a:rPr lang="da-DK" dirty="0"/>
              <a:t>Arbejdsspørgsmål + tekst.</a:t>
            </a:r>
          </a:p>
        </p:txBody>
      </p:sp>
    </p:spTree>
    <p:extLst>
      <p:ext uri="{BB962C8B-B14F-4D97-AF65-F5344CB8AC3E}">
        <p14:creationId xmlns:p14="http://schemas.microsoft.com/office/powerpoint/2010/main" val="387573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70</TotalTime>
  <Words>1366</Words>
  <Application>Microsoft Office PowerPoint</Application>
  <PresentationFormat>Brugerdefineret</PresentationFormat>
  <Paragraphs>64</Paragraphs>
  <Slides>18</Slides>
  <Notes>2</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18</vt:i4>
      </vt:variant>
    </vt:vector>
  </HeadingPairs>
  <TitlesOfParts>
    <vt:vector size="22" baseType="lpstr">
      <vt:lpstr>Arial</vt:lpstr>
      <vt:lpstr>Century Gothic</vt:lpstr>
      <vt:lpstr>Wingdings</vt:lpstr>
      <vt:lpstr>Præsentation med verden 16x9</vt:lpstr>
      <vt:lpstr>Den russiske revolution</vt:lpstr>
      <vt:lpstr>Dagens program</vt:lpstr>
      <vt:lpstr>Afrunding af den industrielle revolution</vt:lpstr>
      <vt:lpstr>Den russiske revolution</vt:lpstr>
      <vt:lpstr>Samfundets struktur</vt:lpstr>
      <vt:lpstr>Den radikale intelligensa</vt:lpstr>
      <vt:lpstr>Rusland går i krig</vt:lpstr>
      <vt:lpstr>Rusland går i krig</vt:lpstr>
      <vt:lpstr>Februar revolutionen</vt:lpstr>
      <vt:lpstr>Dobbeltmagten</vt:lpstr>
      <vt:lpstr>Bolsjevikkerne som alternativ</vt:lpstr>
      <vt:lpstr>Oktoberrevolutionen</vt:lpstr>
      <vt:lpstr>Borgerkrigen</vt:lpstr>
      <vt:lpstr>Borgerkrigen</vt:lpstr>
      <vt:lpstr>Borgerkrigen</vt:lpstr>
      <vt:lpstr>Pause</vt:lpstr>
      <vt:lpstr>Oversimplified history</vt:lpstr>
      <vt:lpstr>Hvad driver historien?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2024-11-04T11:07:20Z</dcterms:created>
  <dcterms:modified xsi:type="dcterms:W3CDTF">2024-11-04T12:17:35Z</dcterms:modified>
</cp:coreProperties>
</file>