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 id="268" r:id="rId14"/>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86" autoAdjust="0"/>
  </p:normalViewPr>
  <p:slideViewPr>
    <p:cSldViewPr>
      <p:cViewPr>
        <p:scale>
          <a:sx n="69" d="100"/>
          <a:sy n="69" d="100"/>
        </p:scale>
        <p:origin x="564" y="6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06-11-2024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06-11-2024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06-11-2024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06-11-2024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06-11-2024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06-11-2024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06-11-2024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06-11-2024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06-11-2024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06-11-2024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06-11-2024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06-11-2024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06-11-2024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ltinget.dk/foedevarer/artikel/laes-analysen-her-prisen-paa-koed-bliver-holdt-kunstigt-nede-af-massiv-stoett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dr.dk/nyheder/viden/klima/her-er-den-sande-toejkrise-saa-stort-et-problem-er-vores-toejforbrug-jord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Miljø/klimapolitik 2</a:t>
            </a:r>
          </a:p>
        </p:txBody>
      </p:sp>
      <p:sp>
        <p:nvSpPr>
          <p:cNvPr id="3" name="Undertitel 2"/>
          <p:cNvSpPr>
            <a:spLocks noGrp="1"/>
          </p:cNvSpPr>
          <p:nvPr>
            <p:ph type="subTitle" idx="1"/>
          </p:nvPr>
        </p:nvSpPr>
        <p:spPr/>
        <p:txBody>
          <a:bodyPr rtlCol="0"/>
          <a:lstStyle/>
          <a:p>
            <a:pPr rtl="0"/>
            <a:r>
              <a:rPr lang="da-DK" dirty="0"/>
              <a:t>Afgifter, eksternaliteter og </a:t>
            </a:r>
            <a:r>
              <a:rPr lang="da-DK" dirty="0" err="1"/>
              <a:t>Greenwashing</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BB7108-08A1-2DBC-30D7-4BD0E0C8B05B}"/>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2EDAC52B-A634-1BF8-58D9-A7D5F46298B4}"/>
              </a:ext>
            </a:extLst>
          </p:cNvPr>
          <p:cNvSpPr>
            <a:spLocks noGrp="1"/>
          </p:cNvSpPr>
          <p:nvPr>
            <p:ph idx="1"/>
          </p:nvPr>
        </p:nvSpPr>
        <p:spPr/>
        <p:txBody>
          <a:bodyPr/>
          <a:lstStyle/>
          <a:p>
            <a:r>
              <a:rPr lang="da-DK" dirty="0"/>
              <a:t>1) Hvordan virker en afgift?</a:t>
            </a:r>
          </a:p>
          <a:p>
            <a:r>
              <a:rPr lang="da-DK" dirty="0"/>
              <a:t>2) Eksternaliteter</a:t>
            </a:r>
          </a:p>
          <a:p>
            <a:r>
              <a:rPr lang="da-DK" dirty="0"/>
              <a:t>3) Kød – et eksempel på eksternaliteter</a:t>
            </a:r>
          </a:p>
          <a:p>
            <a:r>
              <a:rPr lang="da-DK" dirty="0"/>
              <a:t>4) Pause</a:t>
            </a:r>
          </a:p>
          <a:p>
            <a:r>
              <a:rPr lang="da-DK" dirty="0"/>
              <a:t>5) Tøj – et eksempel på eksternaliteter og </a:t>
            </a:r>
            <a:r>
              <a:rPr lang="da-DK" dirty="0" err="1"/>
              <a:t>greenwashing</a:t>
            </a:r>
            <a:endParaRPr lang="da-DK" dirty="0"/>
          </a:p>
          <a:p>
            <a:r>
              <a:rPr lang="da-DK" dirty="0"/>
              <a:t>6) Opsamling</a:t>
            </a:r>
          </a:p>
          <a:p>
            <a:endParaRPr lang="da-DK" dirty="0"/>
          </a:p>
          <a:p>
            <a:endParaRPr lang="da-DK" dirty="0"/>
          </a:p>
        </p:txBody>
      </p:sp>
    </p:spTree>
    <p:extLst>
      <p:ext uri="{BB962C8B-B14F-4D97-AF65-F5344CB8AC3E}">
        <p14:creationId xmlns:p14="http://schemas.microsoft.com/office/powerpoint/2010/main" val="301239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4F39D-EC39-145F-53C8-51624C34876D}"/>
              </a:ext>
            </a:extLst>
          </p:cNvPr>
          <p:cNvSpPr>
            <a:spLocks noGrp="1"/>
          </p:cNvSpPr>
          <p:nvPr>
            <p:ph type="title"/>
          </p:nvPr>
        </p:nvSpPr>
        <p:spPr/>
        <p:txBody>
          <a:bodyPr/>
          <a:lstStyle/>
          <a:p>
            <a:pPr algn="ctr"/>
            <a:r>
              <a:rPr lang="da-DK" dirty="0"/>
              <a:t>Vi tegner en afgift igen</a:t>
            </a:r>
          </a:p>
        </p:txBody>
      </p:sp>
      <p:sp>
        <p:nvSpPr>
          <p:cNvPr id="3" name="Pladsholder til indhold 2">
            <a:extLst>
              <a:ext uri="{FF2B5EF4-FFF2-40B4-BE49-F238E27FC236}">
                <a16:creationId xmlns:a16="http://schemas.microsoft.com/office/drawing/2014/main" id="{A0328293-B1C3-F255-FDC1-EC7DD8A6A7E8}"/>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9171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455920-B981-7394-35B3-1379F8B9E6EE}"/>
              </a:ext>
            </a:extLst>
          </p:cNvPr>
          <p:cNvSpPr>
            <a:spLocks noGrp="1"/>
          </p:cNvSpPr>
          <p:nvPr>
            <p:ph type="title"/>
          </p:nvPr>
        </p:nvSpPr>
        <p:spPr/>
        <p:txBody>
          <a:bodyPr/>
          <a:lstStyle/>
          <a:p>
            <a:pPr algn="ctr"/>
            <a:r>
              <a:rPr lang="da-DK" dirty="0"/>
              <a:t>Konklusionen på afgifter</a:t>
            </a:r>
          </a:p>
        </p:txBody>
      </p:sp>
      <p:sp>
        <p:nvSpPr>
          <p:cNvPr id="3" name="Pladsholder til indhold 2">
            <a:extLst>
              <a:ext uri="{FF2B5EF4-FFF2-40B4-BE49-F238E27FC236}">
                <a16:creationId xmlns:a16="http://schemas.microsoft.com/office/drawing/2014/main" id="{CD104120-252A-F003-5D29-2EC8133C99D2}"/>
              </a:ext>
            </a:extLst>
          </p:cNvPr>
          <p:cNvSpPr>
            <a:spLocks noGrp="1"/>
          </p:cNvSpPr>
          <p:nvPr>
            <p:ph idx="1"/>
          </p:nvPr>
        </p:nvSpPr>
        <p:spPr/>
        <p:txBody>
          <a:bodyPr/>
          <a:lstStyle/>
          <a:p>
            <a:r>
              <a:rPr lang="da-DK" dirty="0"/>
              <a:t>Producentoverskuddet bliver mindre</a:t>
            </a:r>
          </a:p>
          <a:p>
            <a:r>
              <a:rPr lang="da-DK" dirty="0"/>
              <a:t>Forbrugeroverskuddet bliver mindre</a:t>
            </a:r>
          </a:p>
          <a:p>
            <a:r>
              <a:rPr lang="da-DK" dirty="0"/>
              <a:t>Staten får en indtægt</a:t>
            </a:r>
          </a:p>
          <a:p>
            <a:r>
              <a:rPr lang="da-DK" dirty="0"/>
              <a:t>Der er et effektivitetstab (Det rammer hele samfundsøkonomien)</a:t>
            </a:r>
          </a:p>
          <a:p>
            <a:r>
              <a:rPr lang="da-DK" dirty="0"/>
              <a:t>Det er dem med de laveste indkomster der bliver ramt hårdest (degressiv skat)</a:t>
            </a:r>
          </a:p>
          <a:p>
            <a:endParaRPr lang="da-DK" dirty="0"/>
          </a:p>
        </p:txBody>
      </p:sp>
    </p:spTree>
    <p:extLst>
      <p:ext uri="{BB962C8B-B14F-4D97-AF65-F5344CB8AC3E}">
        <p14:creationId xmlns:p14="http://schemas.microsoft.com/office/powerpoint/2010/main" val="6228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5FA59-024A-4E43-D02F-96D00ADCFB66}"/>
              </a:ext>
            </a:extLst>
          </p:cNvPr>
          <p:cNvSpPr>
            <a:spLocks noGrp="1"/>
          </p:cNvSpPr>
          <p:nvPr>
            <p:ph type="title"/>
          </p:nvPr>
        </p:nvSpPr>
        <p:spPr/>
        <p:txBody>
          <a:bodyPr/>
          <a:lstStyle/>
          <a:p>
            <a:pPr algn="ctr"/>
            <a:r>
              <a:rPr lang="da-DK" dirty="0"/>
              <a:t>Eksternaliteter</a:t>
            </a:r>
          </a:p>
        </p:txBody>
      </p:sp>
      <p:sp>
        <p:nvSpPr>
          <p:cNvPr id="3" name="Pladsholder til indhold 2">
            <a:extLst>
              <a:ext uri="{FF2B5EF4-FFF2-40B4-BE49-F238E27FC236}">
                <a16:creationId xmlns:a16="http://schemas.microsoft.com/office/drawing/2014/main" id="{A82613EC-B838-E2EB-D178-14A25672049A}"/>
              </a:ext>
            </a:extLst>
          </p:cNvPr>
          <p:cNvSpPr>
            <a:spLocks noGrp="1"/>
          </p:cNvSpPr>
          <p:nvPr>
            <p:ph idx="1"/>
          </p:nvPr>
        </p:nvSpPr>
        <p:spPr/>
        <p:txBody>
          <a:bodyPr/>
          <a:lstStyle/>
          <a:p>
            <a:r>
              <a:rPr lang="da-DK" dirty="0"/>
              <a:t>Udbudskurven burde jo egentlig afspejle virksomhedens reelle omkostninger i forhold til den prissætning varen skal have</a:t>
            </a:r>
          </a:p>
          <a:p>
            <a:r>
              <a:rPr lang="da-DK" dirty="0"/>
              <a:t>Men… Det er ikke altid tilfældet</a:t>
            </a:r>
          </a:p>
          <a:p>
            <a:r>
              <a:rPr lang="da-DK" dirty="0"/>
              <a:t>Virksomheders forurening er sjældent medregnet i omkostningen til produktionen af varen</a:t>
            </a:r>
          </a:p>
          <a:p>
            <a:r>
              <a:rPr lang="da-DK" dirty="0"/>
              <a:t>Det vil sige varen er billigere end den egentlig burde være</a:t>
            </a:r>
          </a:p>
        </p:txBody>
      </p:sp>
    </p:spTree>
    <p:extLst>
      <p:ext uri="{BB962C8B-B14F-4D97-AF65-F5344CB8AC3E}">
        <p14:creationId xmlns:p14="http://schemas.microsoft.com/office/powerpoint/2010/main" val="62664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2F8FD9-28FD-3402-D53C-C1D111E4D754}"/>
              </a:ext>
            </a:extLst>
          </p:cNvPr>
          <p:cNvSpPr>
            <a:spLocks noGrp="1"/>
          </p:cNvSpPr>
          <p:nvPr>
            <p:ph type="title"/>
          </p:nvPr>
        </p:nvSpPr>
        <p:spPr/>
        <p:txBody>
          <a:bodyPr/>
          <a:lstStyle/>
          <a:p>
            <a:pPr algn="ctr"/>
            <a:r>
              <a:rPr lang="da-DK" dirty="0"/>
              <a:t>Eksempel Forurening fra en fabrik</a:t>
            </a:r>
          </a:p>
        </p:txBody>
      </p:sp>
      <p:sp>
        <p:nvSpPr>
          <p:cNvPr id="3" name="Pladsholder til indhold 2">
            <a:extLst>
              <a:ext uri="{FF2B5EF4-FFF2-40B4-BE49-F238E27FC236}">
                <a16:creationId xmlns:a16="http://schemas.microsoft.com/office/drawing/2014/main" id="{7DD7BCEA-C023-6896-74BF-92D61408D1D4}"/>
              </a:ext>
            </a:extLst>
          </p:cNvPr>
          <p:cNvSpPr>
            <a:spLocks noGrp="1"/>
          </p:cNvSpPr>
          <p:nvPr>
            <p:ph idx="1"/>
          </p:nvPr>
        </p:nvSpPr>
        <p:spPr/>
        <p:txBody>
          <a:bodyPr/>
          <a:lstStyle/>
          <a:p>
            <a:pPr algn="l">
              <a:spcBef>
                <a:spcPts val="900"/>
              </a:spcBef>
              <a:buFont typeface="Arial" panose="020B0604020202020204" pitchFamily="34" charset="0"/>
              <a:buChar char="•"/>
            </a:pPr>
            <a:r>
              <a:rPr lang="da-DK" b="1" dirty="0"/>
              <a:t>Situation: </a:t>
            </a:r>
            <a:r>
              <a:rPr lang="da-DK" dirty="0"/>
              <a:t>En fabrik producerer varer, men udleder samtidig forurenende stoffer i luften.</a:t>
            </a:r>
          </a:p>
          <a:p>
            <a:pPr algn="l">
              <a:spcBef>
                <a:spcPts val="900"/>
              </a:spcBef>
              <a:buFont typeface="Arial" panose="020B0604020202020204" pitchFamily="34" charset="0"/>
              <a:buChar char="•"/>
            </a:pPr>
            <a:r>
              <a:rPr lang="da-DK" b="1" dirty="0"/>
              <a:t>Effekt: </a:t>
            </a:r>
            <a:r>
              <a:rPr lang="da-DK" dirty="0"/>
              <a:t>Forureningen påvirker lokalsamfundet ved at forringe luftkvaliteten, hvilket kan føre til sundhedsproblemer som astma og andre luftvejssygdomme.</a:t>
            </a:r>
          </a:p>
          <a:p>
            <a:pPr algn="l">
              <a:spcBef>
                <a:spcPts val="900"/>
              </a:spcBef>
              <a:buFont typeface="Arial" panose="020B0604020202020204" pitchFamily="34" charset="0"/>
              <a:buChar char="•"/>
            </a:pPr>
            <a:r>
              <a:rPr lang="da-DK" b="1" dirty="0"/>
              <a:t>Konsekvens: </a:t>
            </a:r>
            <a:r>
              <a:rPr lang="da-DK" dirty="0"/>
              <a:t>De omkostninger, som lokalsamfundet bærer (sundhedsudgifter, reduceret livskvalitet), er ikke inkluderet i prisen på de varer, fabrikken producerer</a:t>
            </a:r>
          </a:p>
          <a:p>
            <a:endParaRPr lang="da-DK" dirty="0"/>
          </a:p>
        </p:txBody>
      </p:sp>
    </p:spTree>
    <p:extLst>
      <p:ext uri="{BB962C8B-B14F-4D97-AF65-F5344CB8AC3E}">
        <p14:creationId xmlns:p14="http://schemas.microsoft.com/office/powerpoint/2010/main" val="37770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FDAC54-C6EC-FDFD-5DF6-98FAEB245447}"/>
              </a:ext>
            </a:extLst>
          </p:cNvPr>
          <p:cNvSpPr>
            <a:spLocks noGrp="1"/>
          </p:cNvSpPr>
          <p:nvPr>
            <p:ph type="title"/>
          </p:nvPr>
        </p:nvSpPr>
        <p:spPr/>
        <p:txBody>
          <a:bodyPr/>
          <a:lstStyle/>
          <a:p>
            <a:pPr algn="ctr"/>
            <a:r>
              <a:rPr lang="da-DK" dirty="0"/>
              <a:t>Eksternaliteter</a:t>
            </a:r>
          </a:p>
        </p:txBody>
      </p:sp>
      <p:sp>
        <p:nvSpPr>
          <p:cNvPr id="3" name="Pladsholder til indhold 2">
            <a:extLst>
              <a:ext uri="{FF2B5EF4-FFF2-40B4-BE49-F238E27FC236}">
                <a16:creationId xmlns:a16="http://schemas.microsoft.com/office/drawing/2014/main" id="{1BDBE572-E27C-46A7-887F-E9202BA652DD}"/>
              </a:ext>
            </a:extLst>
          </p:cNvPr>
          <p:cNvSpPr>
            <a:spLocks noGrp="1"/>
          </p:cNvSpPr>
          <p:nvPr>
            <p:ph idx="1"/>
          </p:nvPr>
        </p:nvSpPr>
        <p:spPr/>
        <p:txBody>
          <a:bodyPr>
            <a:normAutofit lnSpcReduction="10000"/>
          </a:bodyPr>
          <a:lstStyle/>
          <a:p>
            <a:r>
              <a:rPr lang="da-DK" dirty="0"/>
              <a:t>I økonomisk teori kalder man fænomenet for eksternaliteter. En eksternalitet optræder, når en virksomheds produktion påvirker omgivelserne på en måde, som ikke er indeholdt i dens egne omkostninger.</a:t>
            </a:r>
          </a:p>
          <a:p>
            <a:r>
              <a:rPr lang="da-DK" dirty="0"/>
              <a:t>Omvendt, så kan man også forestille sig, at en virksomheds aktiviteter har </a:t>
            </a:r>
            <a:r>
              <a:rPr lang="da-DK" b="1" dirty="0"/>
              <a:t>positive effekter </a:t>
            </a:r>
            <a:r>
              <a:rPr lang="da-DK" dirty="0"/>
              <a:t>for andre virksomheder. Når et firma sender sine medarbejdere på et efteruddannelseskursus, der forbedrer deres kvalifikationer, kan medarbejderne vælge umiddelbart efter at sige op – og søge job hos den konkurrerende virksomhed, som hermed 'scorer' gevinsten ved at kunne hyre en god medarbejder. Her er der tale om positiv eksternalitet. Vi taler her om, at en virksomheds aktiviteter kan give nytte for andre virksomheder.</a:t>
            </a:r>
          </a:p>
        </p:txBody>
      </p:sp>
    </p:spTree>
    <p:extLst>
      <p:ext uri="{BB962C8B-B14F-4D97-AF65-F5344CB8AC3E}">
        <p14:creationId xmlns:p14="http://schemas.microsoft.com/office/powerpoint/2010/main" val="276553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20313F-DFF7-78DE-4BB5-DDBD3F2184ED}"/>
              </a:ext>
            </a:extLst>
          </p:cNvPr>
          <p:cNvSpPr>
            <a:spLocks noGrp="1"/>
          </p:cNvSpPr>
          <p:nvPr>
            <p:ph type="title"/>
          </p:nvPr>
        </p:nvSpPr>
        <p:spPr/>
        <p:txBody>
          <a:bodyPr/>
          <a:lstStyle/>
          <a:p>
            <a:pPr algn="ctr"/>
            <a:r>
              <a:rPr lang="da-DK" dirty="0"/>
              <a:t>Indgreb overfor eksternaliteter</a:t>
            </a:r>
          </a:p>
        </p:txBody>
      </p:sp>
      <p:sp>
        <p:nvSpPr>
          <p:cNvPr id="3" name="Pladsholder til indhold 2">
            <a:extLst>
              <a:ext uri="{FF2B5EF4-FFF2-40B4-BE49-F238E27FC236}">
                <a16:creationId xmlns:a16="http://schemas.microsoft.com/office/drawing/2014/main" id="{022930EB-293F-E1BC-1738-7AA8D961725E}"/>
              </a:ext>
            </a:extLst>
          </p:cNvPr>
          <p:cNvSpPr>
            <a:spLocks noGrp="1"/>
          </p:cNvSpPr>
          <p:nvPr>
            <p:ph idx="1"/>
          </p:nvPr>
        </p:nvSpPr>
        <p:spPr/>
        <p:txBody>
          <a:bodyPr/>
          <a:lstStyle/>
          <a:p>
            <a:r>
              <a:rPr lang="da-DK" dirty="0"/>
              <a:t>Her 	kan vi f.eks. Anvende en afgift til at korrigere for den </a:t>
            </a:r>
          </a:p>
          <a:p>
            <a:endParaRPr lang="da-DK" dirty="0"/>
          </a:p>
        </p:txBody>
      </p:sp>
      <p:pic>
        <p:nvPicPr>
          <p:cNvPr id="5" name="Billede 4" descr="Et billede, der indeholder tekst, linje/række, diagram, Font/skrifttype&#10;&#10;Automatisk genereret beskrivelse">
            <a:extLst>
              <a:ext uri="{FF2B5EF4-FFF2-40B4-BE49-F238E27FC236}">
                <a16:creationId xmlns:a16="http://schemas.microsoft.com/office/drawing/2014/main" id="{18D97E00-8B74-A0C6-38EF-36F781407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9956" y="2662875"/>
            <a:ext cx="7551328" cy="3946383"/>
          </a:xfrm>
          <a:prstGeom prst="rect">
            <a:avLst/>
          </a:prstGeom>
        </p:spPr>
      </p:pic>
    </p:spTree>
    <p:extLst>
      <p:ext uri="{BB962C8B-B14F-4D97-AF65-F5344CB8AC3E}">
        <p14:creationId xmlns:p14="http://schemas.microsoft.com/office/powerpoint/2010/main" val="145914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F2AB53-4D85-ECF0-CDD9-4982A76D11E1}"/>
              </a:ext>
            </a:extLst>
          </p:cNvPr>
          <p:cNvSpPr>
            <a:spLocks noGrp="1"/>
          </p:cNvSpPr>
          <p:nvPr>
            <p:ph type="title"/>
          </p:nvPr>
        </p:nvSpPr>
        <p:spPr/>
        <p:txBody>
          <a:bodyPr/>
          <a:lstStyle/>
          <a:p>
            <a:pPr algn="ctr"/>
            <a:r>
              <a:rPr lang="da-DK" dirty="0"/>
              <a:t>Eksempel </a:t>
            </a:r>
          </a:p>
        </p:txBody>
      </p:sp>
      <p:sp>
        <p:nvSpPr>
          <p:cNvPr id="3" name="Pladsholder til indhold 2">
            <a:extLst>
              <a:ext uri="{FF2B5EF4-FFF2-40B4-BE49-F238E27FC236}">
                <a16:creationId xmlns:a16="http://schemas.microsoft.com/office/drawing/2014/main" id="{DA1C3A95-57FF-610A-9608-E30DA7EEE0F5}"/>
              </a:ext>
            </a:extLst>
          </p:cNvPr>
          <p:cNvSpPr>
            <a:spLocks noGrp="1"/>
          </p:cNvSpPr>
          <p:nvPr>
            <p:ph idx="1"/>
          </p:nvPr>
        </p:nvSpPr>
        <p:spPr/>
        <p:txBody>
          <a:bodyPr/>
          <a:lstStyle/>
          <a:p>
            <a:r>
              <a:rPr lang="da-DK" dirty="0">
                <a:hlinkClick r:id="rId2"/>
              </a:rPr>
              <a:t>https://www.altinget.dk/foedevarer/artikel/laes-analysen-her-prisen-paa-koed-bliver-holdt-kunstigt-nede-af-massiv-stoette</a:t>
            </a:r>
            <a:endParaRPr lang="da-DK" dirty="0"/>
          </a:p>
          <a:p>
            <a:endParaRPr lang="da-DK" dirty="0"/>
          </a:p>
        </p:txBody>
      </p:sp>
    </p:spTree>
    <p:extLst>
      <p:ext uri="{BB962C8B-B14F-4D97-AF65-F5344CB8AC3E}">
        <p14:creationId xmlns:p14="http://schemas.microsoft.com/office/powerpoint/2010/main" val="240158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89221B-E852-0962-EC7A-AA7792A11F58}"/>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E754265E-82B5-C9E1-69EB-057C0EE037F6}"/>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14803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5AE1F-4A3E-564A-5B59-9B8B833552DC}"/>
              </a:ext>
            </a:extLst>
          </p:cNvPr>
          <p:cNvSpPr>
            <a:spLocks noGrp="1"/>
          </p:cNvSpPr>
          <p:nvPr>
            <p:ph type="title"/>
          </p:nvPr>
        </p:nvSpPr>
        <p:spPr/>
        <p:txBody>
          <a:bodyPr/>
          <a:lstStyle/>
          <a:p>
            <a:pPr algn="ctr"/>
            <a:r>
              <a:rPr lang="da-DK" dirty="0"/>
              <a:t>Eksempel</a:t>
            </a:r>
          </a:p>
        </p:txBody>
      </p:sp>
      <p:sp>
        <p:nvSpPr>
          <p:cNvPr id="3" name="Pladsholder til indhold 2">
            <a:extLst>
              <a:ext uri="{FF2B5EF4-FFF2-40B4-BE49-F238E27FC236}">
                <a16:creationId xmlns:a16="http://schemas.microsoft.com/office/drawing/2014/main" id="{02074F11-1907-BC81-1455-EF946E52EAEC}"/>
              </a:ext>
            </a:extLst>
          </p:cNvPr>
          <p:cNvSpPr>
            <a:spLocks noGrp="1"/>
          </p:cNvSpPr>
          <p:nvPr>
            <p:ph idx="1"/>
          </p:nvPr>
        </p:nvSpPr>
        <p:spPr/>
        <p:txBody>
          <a:bodyPr/>
          <a:lstStyle/>
          <a:p>
            <a:r>
              <a:rPr lang="da-DK" dirty="0">
                <a:hlinkClick r:id="rId2"/>
              </a:rPr>
              <a:t>https://www.dr.dk/nyheder/viden/klima/her-er-den-sande-toejkrise-saa-stort-et-problem-er-vores-toejforbrug-jorden</a:t>
            </a:r>
            <a:endParaRPr lang="da-DK" dirty="0"/>
          </a:p>
          <a:p>
            <a:endParaRPr lang="da-DK" dirty="0"/>
          </a:p>
        </p:txBody>
      </p:sp>
    </p:spTree>
    <p:extLst>
      <p:ext uri="{BB962C8B-B14F-4D97-AF65-F5344CB8AC3E}">
        <p14:creationId xmlns:p14="http://schemas.microsoft.com/office/powerpoint/2010/main" val="382275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09167-9B46-8E92-A00D-4060F3C8BE5C}"/>
              </a:ext>
            </a:extLst>
          </p:cNvPr>
          <p:cNvSpPr>
            <a:spLocks noGrp="1"/>
          </p:cNvSpPr>
          <p:nvPr>
            <p:ph type="title"/>
          </p:nvPr>
        </p:nvSpPr>
        <p:spPr/>
        <p:txBody>
          <a:bodyPr/>
          <a:lstStyle/>
          <a:p>
            <a:pPr algn="ctr"/>
            <a:r>
              <a:rPr lang="da-DK" dirty="0"/>
              <a:t>Arbejde med to artikler</a:t>
            </a:r>
          </a:p>
        </p:txBody>
      </p:sp>
      <p:sp>
        <p:nvSpPr>
          <p:cNvPr id="3" name="Pladsholder til indhold 2">
            <a:extLst>
              <a:ext uri="{FF2B5EF4-FFF2-40B4-BE49-F238E27FC236}">
                <a16:creationId xmlns:a16="http://schemas.microsoft.com/office/drawing/2014/main" id="{BAA3219E-4BA2-0B9B-C536-018366D74074}"/>
              </a:ext>
            </a:extLst>
          </p:cNvPr>
          <p:cNvSpPr>
            <a:spLocks noGrp="1"/>
          </p:cNvSpPr>
          <p:nvPr>
            <p:ph idx="1"/>
          </p:nvPr>
        </p:nvSpPr>
        <p:spPr/>
        <p:txBody>
          <a:bodyPr/>
          <a:lstStyle/>
          <a:p>
            <a:r>
              <a:rPr lang="da-DK" dirty="0"/>
              <a:t>Vi arbejder i par og man har en af to artikler</a:t>
            </a:r>
          </a:p>
          <a:p>
            <a:r>
              <a:rPr lang="da-DK" dirty="0"/>
              <a:t>Dernæst præsenterer man for nogen der har den anden artikel</a:t>
            </a:r>
          </a:p>
        </p:txBody>
      </p:sp>
    </p:spTree>
    <p:extLst>
      <p:ext uri="{BB962C8B-B14F-4D97-AF65-F5344CB8AC3E}">
        <p14:creationId xmlns:p14="http://schemas.microsoft.com/office/powerpoint/2010/main" val="30240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BEA19D-86D6-1C40-AE4B-584F49C10FD6}"/>
              </a:ext>
            </a:extLst>
          </p:cNvPr>
          <p:cNvSpPr>
            <a:spLocks noGrp="1"/>
          </p:cNvSpPr>
          <p:nvPr>
            <p:ph type="title"/>
          </p:nvPr>
        </p:nvSpPr>
        <p:spPr/>
        <p:txBody>
          <a:bodyPr/>
          <a:lstStyle/>
          <a:p>
            <a:pPr algn="ctr"/>
            <a:r>
              <a:rPr lang="da-DK" dirty="0"/>
              <a:t>Grupper</a:t>
            </a:r>
          </a:p>
        </p:txBody>
      </p:sp>
      <p:sp>
        <p:nvSpPr>
          <p:cNvPr id="3" name="Pladsholder til indhold 2">
            <a:extLst>
              <a:ext uri="{FF2B5EF4-FFF2-40B4-BE49-F238E27FC236}">
                <a16:creationId xmlns:a16="http://schemas.microsoft.com/office/drawing/2014/main" id="{489E2442-2002-1343-FADE-C79C8EE378CA}"/>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49297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2620</TotalTime>
  <Words>400</Words>
  <Application>Microsoft Office PowerPoint</Application>
  <PresentationFormat>Brugerdefineret</PresentationFormat>
  <Paragraphs>41</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Century Gothic</vt:lpstr>
      <vt:lpstr>Wingdings</vt:lpstr>
      <vt:lpstr>Præsentation med verden 16x9</vt:lpstr>
      <vt:lpstr>Miljø/klimapolitik 2</vt:lpstr>
      <vt:lpstr>Dagens program</vt:lpstr>
      <vt:lpstr>Vi tegner en afgift igen</vt:lpstr>
      <vt:lpstr>Konklusionen på afgifter</vt:lpstr>
      <vt:lpstr>Eksternaliteter</vt:lpstr>
      <vt:lpstr>Eksempel Forurening fra en fabrik</vt:lpstr>
      <vt:lpstr>Eksternaliteter</vt:lpstr>
      <vt:lpstr>Indgreb overfor eksternaliteter</vt:lpstr>
      <vt:lpstr>Eksempel </vt:lpstr>
      <vt:lpstr>Pause</vt:lpstr>
      <vt:lpstr>Eksempel</vt:lpstr>
      <vt:lpstr>Arbejde med to artikler</vt:lpstr>
      <vt:lpstr>Grupper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2024-11-06T12:43:53Z</dcterms:created>
  <dcterms:modified xsi:type="dcterms:W3CDTF">2024-11-08T08:24:18Z</dcterms:modified>
</cp:coreProperties>
</file>