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57" r:id="rId6"/>
    <p:sldId id="258" r:id="rId7"/>
    <p:sldId id="266" r:id="rId8"/>
    <p:sldId id="259" r:id="rId9"/>
    <p:sldId id="260" r:id="rId10"/>
    <p:sldId id="262" r:id="rId11"/>
    <p:sldId id="261" r:id="rId12"/>
    <p:sldId id="263" r:id="rId13"/>
    <p:sldId id="264" r:id="rId14"/>
    <p:sldId id="265" r:id="rId15"/>
    <p:sldId id="267" r:id="rId16"/>
    <p:sldId id="268" r:id="rId17"/>
    <p:sldId id="271" r:id="rId18"/>
    <p:sldId id="272" r:id="rId19"/>
    <p:sldId id="273" r:id="rId20"/>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94886" autoAdjust="0"/>
  </p:normalViewPr>
  <p:slideViewPr>
    <p:cSldViewPr>
      <p:cViewPr varScale="1">
        <p:scale>
          <a:sx n="70" d="100"/>
          <a:sy n="70" d="100"/>
        </p:scale>
        <p:origin x="348"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3035FA1E-BDE8-422A-8E81-6FC6DD313568}"/>
    <pc:docChg chg="modSld">
      <pc:chgData name="Lennart Nelting Keller (LNKE - Underviser - VE - AK)" userId="0f8b2343-f0d9-4667-9071-fe4d1167a82f" providerId="ADAL" clId="{3035FA1E-BDE8-422A-8E81-6FC6DD313568}" dt="2024-11-21T11:48:30.395" v="20" actId="20577"/>
      <pc:docMkLst>
        <pc:docMk/>
      </pc:docMkLst>
      <pc:sldChg chg="modSp mod">
        <pc:chgData name="Lennart Nelting Keller (LNKE - Underviser - VE - AK)" userId="0f8b2343-f0d9-4667-9071-fe4d1167a82f" providerId="ADAL" clId="{3035FA1E-BDE8-422A-8E81-6FC6DD313568}" dt="2024-11-21T11:48:30.395" v="20" actId="20577"/>
        <pc:sldMkLst>
          <pc:docMk/>
          <pc:sldMk cId="4025013544" sldId="256"/>
        </pc:sldMkLst>
        <pc:spChg chg="mod">
          <ac:chgData name="Lennart Nelting Keller (LNKE - Underviser - VE - AK)" userId="0f8b2343-f0d9-4667-9071-fe4d1167a82f" providerId="ADAL" clId="{3035FA1E-BDE8-422A-8E81-6FC6DD313568}" dt="2024-11-21T11:48:30.395" v="20" actId="20577"/>
          <ac:spMkLst>
            <pc:docMk/>
            <pc:sldMk cId="4025013544" sldId="25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21-11-2024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21-11-2024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21-11-2024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21-11-2024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21-11-2024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21-11-2024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21-11-2024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21-11-2024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21-11-2024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21-11-2024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Partiadfærd</a:t>
            </a:r>
          </a:p>
        </p:txBody>
      </p:sp>
      <p:sp>
        <p:nvSpPr>
          <p:cNvPr id="3" name="Undertitel 2"/>
          <p:cNvSpPr>
            <a:spLocks noGrp="1"/>
          </p:cNvSpPr>
          <p:nvPr>
            <p:ph type="subTitle" idx="1"/>
          </p:nvPr>
        </p:nvSpPr>
        <p:spPr/>
        <p:txBody>
          <a:bodyPr rtlCol="0"/>
          <a:lstStyle/>
          <a:p>
            <a:pPr rtl="0"/>
            <a:r>
              <a:rPr lang="da-DK" dirty="0"/>
              <a:t>Downs model – </a:t>
            </a:r>
            <a:r>
              <a:rPr lang="da-DK"/>
              <a:t>Kaare Strøms model - </a:t>
            </a:r>
            <a:r>
              <a:rPr lang="da-DK" dirty="0"/>
              <a:t>Molins Model </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EAA568-54EE-975C-FF32-7B746889EEBF}"/>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D2026884-D5E2-69D9-0C5D-4B7A7AA9E550}"/>
              </a:ext>
            </a:extLst>
          </p:cNvPr>
          <p:cNvSpPr>
            <a:spLocks noGrp="1"/>
          </p:cNvSpPr>
          <p:nvPr>
            <p:ph idx="1"/>
          </p:nvPr>
        </p:nvSpPr>
        <p:spPr/>
        <p:txBody>
          <a:bodyPr/>
          <a:lstStyle/>
          <a:p>
            <a:r>
              <a:rPr lang="da-DK" dirty="0"/>
              <a:t>1) Vælgere</a:t>
            </a:r>
          </a:p>
          <a:p>
            <a:r>
              <a:rPr lang="da-DK" dirty="0"/>
              <a:t>2) Partiadfærd</a:t>
            </a:r>
          </a:p>
          <a:p>
            <a:pPr lvl="1"/>
            <a:r>
              <a:rPr lang="da-DK" dirty="0"/>
              <a:t>Downs Model</a:t>
            </a:r>
          </a:p>
          <a:p>
            <a:pPr lvl="1"/>
            <a:r>
              <a:rPr lang="da-DK" dirty="0"/>
              <a:t>Kaare Strøms model</a:t>
            </a:r>
          </a:p>
          <a:p>
            <a:pPr lvl="1"/>
            <a:r>
              <a:rPr lang="da-DK" dirty="0"/>
              <a:t>Molins model</a:t>
            </a:r>
          </a:p>
          <a:p>
            <a:pPr marL="45720" indent="0">
              <a:buNone/>
            </a:pPr>
            <a:r>
              <a:rPr lang="da-DK" dirty="0"/>
              <a:t>3) Pause</a:t>
            </a:r>
          </a:p>
          <a:p>
            <a:pPr marL="45720" indent="0">
              <a:buNone/>
            </a:pPr>
            <a:r>
              <a:rPr lang="da-DK" dirty="0"/>
              <a:t>4) At anvende modellerne på virkeligheden</a:t>
            </a:r>
          </a:p>
          <a:p>
            <a:pPr marL="45720" indent="0">
              <a:buNone/>
            </a:pPr>
            <a:r>
              <a:rPr lang="da-DK" dirty="0"/>
              <a:t>5) </a:t>
            </a:r>
          </a:p>
          <a:p>
            <a:endParaRPr lang="da-DK" dirty="0"/>
          </a:p>
        </p:txBody>
      </p:sp>
    </p:spTree>
    <p:extLst>
      <p:ext uri="{BB962C8B-B14F-4D97-AF65-F5344CB8AC3E}">
        <p14:creationId xmlns:p14="http://schemas.microsoft.com/office/powerpoint/2010/main" val="31294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E3C35F-D00B-3D52-677E-918B9D022C51}"/>
              </a:ext>
            </a:extLst>
          </p:cNvPr>
          <p:cNvSpPr>
            <a:spLocks noGrp="1"/>
          </p:cNvSpPr>
          <p:nvPr>
            <p:ph type="title"/>
          </p:nvPr>
        </p:nvSpPr>
        <p:spPr/>
        <p:txBody>
          <a:bodyPr/>
          <a:lstStyle/>
          <a:p>
            <a:pPr algn="ctr"/>
            <a:r>
              <a:rPr lang="da-DK" dirty="0"/>
              <a:t>Vælgere</a:t>
            </a:r>
          </a:p>
        </p:txBody>
      </p:sp>
      <p:pic>
        <p:nvPicPr>
          <p:cNvPr id="5" name="Pladsholder til indhold 4" descr="Et billede, der indeholder tekst, skærmbillede, cirkel, Font/skrifttype&#10;&#10;Automatisk genereret beskrivelse">
            <a:extLst>
              <a:ext uri="{FF2B5EF4-FFF2-40B4-BE49-F238E27FC236}">
                <a16:creationId xmlns:a16="http://schemas.microsoft.com/office/drawing/2014/main" id="{59E1E522-0395-4745-A66E-F69FDBE718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0036" y="2204864"/>
            <a:ext cx="6064562" cy="3791145"/>
          </a:xfrm>
        </p:spPr>
      </p:pic>
    </p:spTree>
    <p:extLst>
      <p:ext uri="{BB962C8B-B14F-4D97-AF65-F5344CB8AC3E}">
        <p14:creationId xmlns:p14="http://schemas.microsoft.com/office/powerpoint/2010/main" val="234712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15255-574D-509B-F62B-220A971255EA}"/>
              </a:ext>
            </a:extLst>
          </p:cNvPr>
          <p:cNvSpPr>
            <a:spLocks noGrp="1"/>
          </p:cNvSpPr>
          <p:nvPr>
            <p:ph type="title"/>
          </p:nvPr>
        </p:nvSpPr>
        <p:spPr/>
        <p:txBody>
          <a:bodyPr/>
          <a:lstStyle/>
          <a:p>
            <a:pPr algn="ctr"/>
            <a:r>
              <a:rPr lang="da-DK" dirty="0"/>
              <a:t>Klasseparti -&gt; </a:t>
            </a:r>
            <a:r>
              <a:rPr lang="da-DK" dirty="0" err="1"/>
              <a:t>Catch</a:t>
            </a:r>
            <a:r>
              <a:rPr lang="da-DK" dirty="0"/>
              <a:t> all partier</a:t>
            </a:r>
          </a:p>
        </p:txBody>
      </p:sp>
      <p:sp>
        <p:nvSpPr>
          <p:cNvPr id="3" name="Pladsholder til indhold 2">
            <a:extLst>
              <a:ext uri="{FF2B5EF4-FFF2-40B4-BE49-F238E27FC236}">
                <a16:creationId xmlns:a16="http://schemas.microsoft.com/office/drawing/2014/main" id="{4B766B19-334C-42FC-758C-565F0C47D4FF}"/>
              </a:ext>
            </a:extLst>
          </p:cNvPr>
          <p:cNvSpPr>
            <a:spLocks noGrp="1"/>
          </p:cNvSpPr>
          <p:nvPr>
            <p:ph idx="1"/>
          </p:nvPr>
        </p:nvSpPr>
        <p:spPr/>
        <p:txBody>
          <a:bodyPr/>
          <a:lstStyle/>
          <a:p>
            <a:r>
              <a:rPr lang="da-DK" dirty="0"/>
              <a:t>I gamle dage var partierne repræsentanter for klasserne i samfundet – Derfor ideologiske og fokus på sine egen klasse</a:t>
            </a:r>
          </a:p>
          <a:p>
            <a:r>
              <a:rPr lang="da-DK" dirty="0"/>
              <a:t>Bøndernes parti – Venstre</a:t>
            </a:r>
          </a:p>
          <a:p>
            <a:r>
              <a:rPr lang="da-DK" dirty="0"/>
              <a:t>Arbejderklassen – </a:t>
            </a:r>
            <a:r>
              <a:rPr lang="da-DK" dirty="0" err="1"/>
              <a:t>Soc.Dem</a:t>
            </a:r>
            <a:endParaRPr lang="da-DK" dirty="0"/>
          </a:p>
          <a:p>
            <a:r>
              <a:rPr lang="da-DK" dirty="0"/>
              <a:t>Godsejerne og hærmænd – Konservative</a:t>
            </a:r>
          </a:p>
          <a:p>
            <a:r>
              <a:rPr lang="da-DK" dirty="0"/>
              <a:t>Husmænd og folkeskolelærer – Radikale Venstre</a:t>
            </a:r>
          </a:p>
          <a:p>
            <a:r>
              <a:rPr lang="da-DK" dirty="0"/>
              <a:t>I dag er partierne ”</a:t>
            </a:r>
            <a:r>
              <a:rPr lang="da-DK" dirty="0" err="1"/>
              <a:t>Catch</a:t>
            </a:r>
            <a:r>
              <a:rPr lang="da-DK" dirty="0"/>
              <a:t> all partier” – Der er kommet mange flere partier og vælgerne er mere flyvske</a:t>
            </a:r>
          </a:p>
          <a:p>
            <a:endParaRPr lang="da-DK" dirty="0"/>
          </a:p>
        </p:txBody>
      </p:sp>
    </p:spTree>
    <p:extLst>
      <p:ext uri="{BB962C8B-B14F-4D97-AF65-F5344CB8AC3E}">
        <p14:creationId xmlns:p14="http://schemas.microsoft.com/office/powerpoint/2010/main" val="392468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1A8549-D1F9-AB00-88BA-D204373F6C8D}"/>
              </a:ext>
            </a:extLst>
          </p:cNvPr>
          <p:cNvSpPr>
            <a:spLocks noGrp="1"/>
          </p:cNvSpPr>
          <p:nvPr>
            <p:ph type="title"/>
          </p:nvPr>
        </p:nvSpPr>
        <p:spPr/>
        <p:txBody>
          <a:bodyPr/>
          <a:lstStyle/>
          <a:p>
            <a:pPr algn="ctr"/>
            <a:r>
              <a:rPr lang="da-DK" dirty="0"/>
              <a:t>Partiadfærd</a:t>
            </a:r>
          </a:p>
        </p:txBody>
      </p:sp>
      <p:sp>
        <p:nvSpPr>
          <p:cNvPr id="3" name="Pladsholder til indhold 2">
            <a:extLst>
              <a:ext uri="{FF2B5EF4-FFF2-40B4-BE49-F238E27FC236}">
                <a16:creationId xmlns:a16="http://schemas.microsoft.com/office/drawing/2014/main" id="{B786370B-0706-B548-2022-1B3DA049ABEF}"/>
              </a:ext>
            </a:extLst>
          </p:cNvPr>
          <p:cNvSpPr>
            <a:spLocks noGrp="1"/>
          </p:cNvSpPr>
          <p:nvPr>
            <p:ph idx="1"/>
          </p:nvPr>
        </p:nvSpPr>
        <p:spPr/>
        <p:txBody>
          <a:bodyPr/>
          <a:lstStyle/>
          <a:p>
            <a:r>
              <a:rPr lang="da-DK" dirty="0"/>
              <a:t>Tidligere skulle man primært udtale sig på en måde, som gjorde ens kernevælgere glade, men i takt med stigningen i særligt gruppen af marginalvælgere har partierne været nødt til at ændre adfærd.</a:t>
            </a:r>
          </a:p>
          <a:p>
            <a:r>
              <a:rPr lang="da-DK" dirty="0"/>
              <a:t>I skal kende til tre modeller og kunne anvende dem til at analysere til eksamen.</a:t>
            </a:r>
          </a:p>
          <a:p>
            <a:pPr marL="502920" indent="-457200">
              <a:buFont typeface="+mj-lt"/>
              <a:buAutoNum type="arabicPeriod"/>
            </a:pPr>
            <a:r>
              <a:rPr lang="da-DK" dirty="0"/>
              <a:t>Downs Model</a:t>
            </a:r>
          </a:p>
          <a:p>
            <a:pPr marL="502920" indent="-457200">
              <a:buFont typeface="+mj-lt"/>
              <a:buAutoNum type="arabicPeriod"/>
            </a:pPr>
            <a:r>
              <a:rPr lang="da-DK" dirty="0"/>
              <a:t>Kaare Strøms Model</a:t>
            </a:r>
          </a:p>
          <a:p>
            <a:pPr marL="502920" indent="-457200">
              <a:buFont typeface="+mj-lt"/>
              <a:buAutoNum type="arabicPeriod"/>
            </a:pPr>
            <a:r>
              <a:rPr lang="da-DK" dirty="0"/>
              <a:t>Molins Model</a:t>
            </a:r>
          </a:p>
        </p:txBody>
      </p:sp>
    </p:spTree>
    <p:extLst>
      <p:ext uri="{BB962C8B-B14F-4D97-AF65-F5344CB8AC3E}">
        <p14:creationId xmlns:p14="http://schemas.microsoft.com/office/powerpoint/2010/main" val="21210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5BD6BE-3A15-901C-AF52-EEB162603600}"/>
              </a:ext>
            </a:extLst>
          </p:cNvPr>
          <p:cNvSpPr>
            <a:spLocks noGrp="1"/>
          </p:cNvSpPr>
          <p:nvPr>
            <p:ph type="title"/>
          </p:nvPr>
        </p:nvSpPr>
        <p:spPr/>
        <p:txBody>
          <a:bodyPr/>
          <a:lstStyle/>
          <a:p>
            <a:pPr algn="ctr"/>
            <a:r>
              <a:rPr lang="da-DK" dirty="0"/>
              <a:t>Downs model</a:t>
            </a:r>
          </a:p>
        </p:txBody>
      </p:sp>
      <p:pic>
        <p:nvPicPr>
          <p:cNvPr id="5" name="Pladsholder til indhold 4" descr="Et billede, der indeholder tekst, skærmbillede, Font/skrifttype, linje/række&#10;&#10;Automatisk genereret beskrivelse">
            <a:extLst>
              <a:ext uri="{FF2B5EF4-FFF2-40B4-BE49-F238E27FC236}">
                <a16:creationId xmlns:a16="http://schemas.microsoft.com/office/drawing/2014/main" id="{20FAC466-A18C-D08C-50EF-AD779ECC50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88" y="2636912"/>
            <a:ext cx="6280473" cy="2933851"/>
          </a:xfrm>
        </p:spPr>
      </p:pic>
      <p:sp>
        <p:nvSpPr>
          <p:cNvPr id="6" name="Tekstfelt 5">
            <a:extLst>
              <a:ext uri="{FF2B5EF4-FFF2-40B4-BE49-F238E27FC236}">
                <a16:creationId xmlns:a16="http://schemas.microsoft.com/office/drawing/2014/main" id="{DEA3D0D6-724F-06A6-F356-5D3B962DD5F4}"/>
              </a:ext>
            </a:extLst>
          </p:cNvPr>
          <p:cNvSpPr txBox="1"/>
          <p:nvPr/>
        </p:nvSpPr>
        <p:spPr>
          <a:xfrm>
            <a:off x="7318548" y="1844303"/>
            <a:ext cx="4608512" cy="4745915"/>
          </a:xfrm>
          <a:prstGeom prst="rect">
            <a:avLst/>
          </a:prstGeom>
          <a:noFill/>
        </p:spPr>
        <p:txBody>
          <a:bodyPr wrap="square" rtlCol="0">
            <a:spAutoFit/>
          </a:bodyPr>
          <a:lstStyle/>
          <a:p>
            <a:pPr>
              <a:lnSpc>
                <a:spcPct val="90000"/>
              </a:lnSpc>
            </a:pPr>
            <a:r>
              <a:rPr lang="da-DK" sz="2200" dirty="0"/>
              <a:t>Rationelle og egoistiske, hvad vil det sige?</a:t>
            </a:r>
          </a:p>
          <a:p>
            <a:pPr>
              <a:lnSpc>
                <a:spcPct val="90000"/>
              </a:lnSpc>
            </a:pPr>
            <a:endParaRPr lang="da-DK" sz="2400" dirty="0"/>
          </a:p>
          <a:p>
            <a:pPr>
              <a:lnSpc>
                <a:spcPct val="90000"/>
              </a:lnSpc>
            </a:pPr>
            <a:r>
              <a:rPr lang="da-DK" sz="2200" dirty="0"/>
              <a:t>Når en vælger stemmer egoistisk, så kalder vi ofte denne type for den egotropiske vælger. Når vælgere stemmer med det fælles bedste for øje, det, vi kalder for samfundsinteressen, så taler vi om en sociotropisk vælger. Vi skal være opmærksomme på, at Downs ikke tager højde for den sociotropiske vælger i modellen.</a:t>
            </a:r>
          </a:p>
        </p:txBody>
      </p:sp>
    </p:spTree>
    <p:extLst>
      <p:ext uri="{BB962C8B-B14F-4D97-AF65-F5344CB8AC3E}">
        <p14:creationId xmlns:p14="http://schemas.microsoft.com/office/powerpoint/2010/main" val="148525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9434F0D-6E43-4074-3994-847B561960CA}"/>
              </a:ext>
            </a:extLst>
          </p:cNvPr>
          <p:cNvSpPr>
            <a:spLocks noGrp="1"/>
          </p:cNvSpPr>
          <p:nvPr>
            <p:ph type="title"/>
          </p:nvPr>
        </p:nvSpPr>
        <p:spPr/>
        <p:txBody>
          <a:bodyPr/>
          <a:lstStyle/>
          <a:p>
            <a:pPr algn="ctr"/>
            <a:r>
              <a:rPr lang="da-DK" dirty="0"/>
              <a:t>Kaare Strøms partiadfærdsmodel</a:t>
            </a:r>
          </a:p>
        </p:txBody>
      </p:sp>
      <p:pic>
        <p:nvPicPr>
          <p:cNvPr id="5" name="Pladsholder til indhold 4" descr="Et billede, der indeholder tekst, Font/skrifttype, skærmbillede, linje/række&#10;&#10;Automatisk genereret beskrivelse">
            <a:extLst>
              <a:ext uri="{FF2B5EF4-FFF2-40B4-BE49-F238E27FC236}">
                <a16:creationId xmlns:a16="http://schemas.microsoft.com/office/drawing/2014/main" id="{4D1739C5-D222-F0EC-7B5E-20EEA4EEA99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7334" y="2276872"/>
            <a:ext cx="5916170" cy="3221675"/>
          </a:xfrm>
        </p:spPr>
      </p:pic>
      <p:sp>
        <p:nvSpPr>
          <p:cNvPr id="7" name="Pladsholder til indhold 6">
            <a:extLst>
              <a:ext uri="{FF2B5EF4-FFF2-40B4-BE49-F238E27FC236}">
                <a16:creationId xmlns:a16="http://schemas.microsoft.com/office/drawing/2014/main" id="{5B4B9BE9-0F7E-D319-8B09-E4B7A4E8138D}"/>
              </a:ext>
            </a:extLst>
          </p:cNvPr>
          <p:cNvSpPr>
            <a:spLocks noGrp="1"/>
          </p:cNvSpPr>
          <p:nvPr>
            <p:ph sz="half" idx="2"/>
          </p:nvPr>
        </p:nvSpPr>
        <p:spPr/>
        <p:txBody>
          <a:bodyPr>
            <a:normAutofit fontScale="85000" lnSpcReduction="20000"/>
          </a:bodyPr>
          <a:lstStyle/>
          <a:p>
            <a:pPr algn="l">
              <a:buFont typeface="Arial" panose="020B0604020202020204" pitchFamily="34" charset="0"/>
              <a:buChar char="•"/>
            </a:pPr>
            <a:r>
              <a:rPr lang="da-DK" b="1" i="0" dirty="0">
                <a:solidFill>
                  <a:srgbClr val="333333"/>
                </a:solidFill>
                <a:effectLst/>
                <a:latin typeface="Noto Sans" panose="020B0502040504020204" pitchFamily="34" charset="0"/>
              </a:rPr>
              <a:t>Office </a:t>
            </a:r>
            <a:r>
              <a:rPr lang="da-DK" b="1" i="0" dirty="0" err="1">
                <a:solidFill>
                  <a:srgbClr val="333333"/>
                </a:solidFill>
                <a:effectLst/>
                <a:latin typeface="Noto Sans" panose="020B0502040504020204" pitchFamily="34" charset="0"/>
              </a:rPr>
              <a:t>seeking</a:t>
            </a:r>
            <a:r>
              <a:rPr lang="da-DK" b="0" i="0" dirty="0">
                <a:solidFill>
                  <a:srgbClr val="333333"/>
                </a:solidFill>
                <a:effectLst/>
                <a:latin typeface="Noto Sans" panose="020B0502040504020204" pitchFamily="34" charset="0"/>
              </a:rPr>
              <a:t>: at gå efter regeringsmagten</a:t>
            </a:r>
          </a:p>
          <a:p>
            <a:pPr algn="l">
              <a:buFont typeface="Arial" panose="020B0604020202020204" pitchFamily="34" charset="0"/>
              <a:buChar char="•"/>
            </a:pPr>
            <a:r>
              <a:rPr lang="da-DK" b="1" i="0" dirty="0" err="1">
                <a:solidFill>
                  <a:srgbClr val="333333"/>
                </a:solidFill>
                <a:effectLst/>
                <a:latin typeface="Noto Sans" panose="020B0502040504020204" pitchFamily="34" charset="0"/>
              </a:rPr>
              <a:t>Vote</a:t>
            </a:r>
            <a:r>
              <a:rPr lang="da-DK" b="1" i="0" dirty="0">
                <a:solidFill>
                  <a:srgbClr val="333333"/>
                </a:solidFill>
                <a:effectLst/>
                <a:latin typeface="Noto Sans" panose="020B0502040504020204" pitchFamily="34" charset="0"/>
              </a:rPr>
              <a:t> </a:t>
            </a:r>
            <a:r>
              <a:rPr lang="da-DK" b="1" i="0" dirty="0" err="1">
                <a:solidFill>
                  <a:srgbClr val="333333"/>
                </a:solidFill>
                <a:effectLst/>
                <a:latin typeface="Noto Sans" panose="020B0502040504020204" pitchFamily="34" charset="0"/>
              </a:rPr>
              <a:t>seeking</a:t>
            </a:r>
            <a:r>
              <a:rPr lang="da-DK" b="0" i="0" dirty="0">
                <a:solidFill>
                  <a:srgbClr val="333333"/>
                </a:solidFill>
                <a:effectLst/>
                <a:latin typeface="Noto Sans" panose="020B0502040504020204" pitchFamily="34" charset="0"/>
              </a:rPr>
              <a:t>: at få så mange stemmer som muligt</a:t>
            </a:r>
          </a:p>
          <a:p>
            <a:pPr algn="l">
              <a:buFont typeface="Arial" panose="020B0604020202020204" pitchFamily="34" charset="0"/>
              <a:buChar char="•"/>
            </a:pPr>
            <a:r>
              <a:rPr lang="da-DK" b="1" i="0" dirty="0">
                <a:solidFill>
                  <a:srgbClr val="333333"/>
                </a:solidFill>
                <a:effectLst/>
                <a:latin typeface="Noto Sans" panose="020B0502040504020204" pitchFamily="34" charset="0"/>
              </a:rPr>
              <a:t>Policy </a:t>
            </a:r>
            <a:r>
              <a:rPr lang="da-DK" b="1" i="0" dirty="0" err="1">
                <a:solidFill>
                  <a:srgbClr val="333333"/>
                </a:solidFill>
                <a:effectLst/>
                <a:latin typeface="Noto Sans" panose="020B0502040504020204" pitchFamily="34" charset="0"/>
              </a:rPr>
              <a:t>seeking</a:t>
            </a:r>
            <a:r>
              <a:rPr lang="da-DK" b="0" i="0" dirty="0">
                <a:solidFill>
                  <a:srgbClr val="333333"/>
                </a:solidFill>
                <a:effectLst/>
                <a:latin typeface="Noto Sans" panose="020B0502040504020204" pitchFamily="34" charset="0"/>
              </a:rPr>
              <a:t>: at få mest mulig politisk indflydelse</a:t>
            </a:r>
          </a:p>
          <a:p>
            <a:endParaRPr lang="da-DK" dirty="0"/>
          </a:p>
          <a:p>
            <a:r>
              <a:rPr lang="da-DK" b="0" i="0" dirty="0">
                <a:solidFill>
                  <a:srgbClr val="333333"/>
                </a:solidFill>
                <a:effectLst/>
                <a:latin typeface="Noto Sans" panose="020B0502040504020204" pitchFamily="34" charset="0"/>
              </a:rPr>
              <a:t>I 2022 meldte socialdemokratiet ud, at en grøn </a:t>
            </a:r>
            <a:r>
              <a:rPr lang="da-DK" b="0" i="0" u="sng" dirty="0">
                <a:solidFill>
                  <a:srgbClr val="333333"/>
                </a:solidFill>
                <a:effectLst/>
                <a:latin typeface="Noto Sans" panose="020B0502040504020204" pitchFamily="34" charset="0"/>
              </a:rPr>
              <a:t>klimapolitik</a:t>
            </a:r>
            <a:r>
              <a:rPr lang="da-DK" b="0" i="0" dirty="0">
                <a:solidFill>
                  <a:srgbClr val="333333"/>
                </a:solidFill>
                <a:effectLst/>
                <a:latin typeface="Noto Sans" panose="020B0502040504020204" pitchFamily="34" charset="0"/>
              </a:rPr>
              <a:t> er vigtigere end </a:t>
            </a:r>
            <a:r>
              <a:rPr lang="da-DK" b="0" i="0" u="sng" dirty="0">
                <a:solidFill>
                  <a:srgbClr val="333333"/>
                </a:solidFill>
                <a:effectLst/>
                <a:latin typeface="Noto Sans" panose="020B0502040504020204" pitchFamily="34" charset="0"/>
              </a:rPr>
              <a:t>fordelingspolitik</a:t>
            </a:r>
            <a:r>
              <a:rPr lang="da-DK" b="0" i="0" dirty="0">
                <a:solidFill>
                  <a:srgbClr val="333333"/>
                </a:solidFill>
                <a:effectLst/>
                <a:latin typeface="Noto Sans" panose="020B0502040504020204" pitchFamily="34" charset="0"/>
              </a:rPr>
              <a:t>. Tidligere havde </a:t>
            </a:r>
            <a:r>
              <a:rPr lang="da-DK" b="0" i="0" u="sng" dirty="0">
                <a:solidFill>
                  <a:srgbClr val="333333"/>
                </a:solidFill>
                <a:effectLst/>
                <a:latin typeface="Noto Sans" panose="020B0502040504020204" pitchFamily="34" charset="0"/>
              </a:rPr>
              <a:t>Statsministeren</a:t>
            </a:r>
            <a:r>
              <a:rPr lang="da-DK" b="0" i="0" dirty="0">
                <a:solidFill>
                  <a:srgbClr val="333333"/>
                </a:solidFill>
                <a:effectLst/>
                <a:latin typeface="Noto Sans" panose="020B0502040504020204" pitchFamily="34" charset="0"/>
              </a:rPr>
              <a:t> ellers sagt, at hun var 'rød, før hun var grøn’. – Hvilken strategi er dette?</a:t>
            </a:r>
            <a:endParaRPr lang="da-DK" dirty="0"/>
          </a:p>
        </p:txBody>
      </p:sp>
    </p:spTree>
    <p:extLst>
      <p:ext uri="{BB962C8B-B14F-4D97-AF65-F5344CB8AC3E}">
        <p14:creationId xmlns:p14="http://schemas.microsoft.com/office/powerpoint/2010/main" val="135241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0B1869-24CF-94D3-4187-D76154EAE6B1}"/>
              </a:ext>
            </a:extLst>
          </p:cNvPr>
          <p:cNvSpPr>
            <a:spLocks noGrp="1"/>
          </p:cNvSpPr>
          <p:nvPr>
            <p:ph type="title"/>
          </p:nvPr>
        </p:nvSpPr>
        <p:spPr/>
        <p:txBody>
          <a:bodyPr/>
          <a:lstStyle/>
          <a:p>
            <a:pPr algn="ctr"/>
            <a:r>
              <a:rPr lang="da-DK" dirty="0"/>
              <a:t>Molins model</a:t>
            </a:r>
          </a:p>
        </p:txBody>
      </p:sp>
      <p:pic>
        <p:nvPicPr>
          <p:cNvPr id="5" name="Pladsholder til indhold 4" descr="Et billede, der indeholder tekst, skærmbillede, Font/skrifttype, linje/række&#10;&#10;Automatisk genereret beskrivelse">
            <a:extLst>
              <a:ext uri="{FF2B5EF4-FFF2-40B4-BE49-F238E27FC236}">
                <a16:creationId xmlns:a16="http://schemas.microsoft.com/office/drawing/2014/main" id="{B7EE45DA-3D9C-D5C3-E73D-5BC51ED8F4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8028" y="2492896"/>
            <a:ext cx="6597989" cy="3479979"/>
          </a:xfrm>
        </p:spPr>
      </p:pic>
    </p:spTree>
    <p:extLst>
      <p:ext uri="{BB962C8B-B14F-4D97-AF65-F5344CB8AC3E}">
        <p14:creationId xmlns:p14="http://schemas.microsoft.com/office/powerpoint/2010/main" val="66061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2343B2-87FB-DDEC-74F3-2337C074D91A}"/>
              </a:ext>
            </a:extLst>
          </p:cNvPr>
          <p:cNvSpPr>
            <a:spLocks noGrp="1"/>
          </p:cNvSpPr>
          <p:nvPr>
            <p:ph type="title"/>
          </p:nvPr>
        </p:nvSpPr>
        <p:spPr/>
        <p:txBody>
          <a:bodyPr/>
          <a:lstStyle/>
          <a:p>
            <a:pPr algn="ctr"/>
            <a:r>
              <a:rPr lang="da-DK" dirty="0"/>
              <a:t>Molins model</a:t>
            </a:r>
          </a:p>
        </p:txBody>
      </p:sp>
      <p:sp>
        <p:nvSpPr>
          <p:cNvPr id="3" name="Pladsholder til indhold 2">
            <a:extLst>
              <a:ext uri="{FF2B5EF4-FFF2-40B4-BE49-F238E27FC236}">
                <a16:creationId xmlns:a16="http://schemas.microsoft.com/office/drawing/2014/main" id="{65BAC0A5-FEFA-C752-D201-719530F93167}"/>
              </a:ext>
            </a:extLst>
          </p:cNvPr>
          <p:cNvSpPr>
            <a:spLocks noGrp="1"/>
          </p:cNvSpPr>
          <p:nvPr>
            <p:ph idx="1"/>
          </p:nvPr>
        </p:nvSpPr>
        <p:spPr/>
        <p:txBody>
          <a:bodyPr/>
          <a:lstStyle/>
          <a:p>
            <a:r>
              <a:rPr lang="da-DK" dirty="0"/>
              <a:t>Interessefaktoren indebærer, at et parti i dets politiske ideologi udtrykker de interesser, som partiets kernevælgere forventes at have. Ideologi kan altså spille en større rolle i Molins model, end vi så det med Downs model. Ud fra denne faktor kan man klarlægge, hvilke beslutninger et parti vil søge at få gennemført.</a:t>
            </a:r>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352622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93FEA-41A0-E15D-86B9-169FE9D760CA}"/>
              </a:ext>
            </a:extLst>
          </p:cNvPr>
          <p:cNvSpPr>
            <a:spLocks noGrp="1"/>
          </p:cNvSpPr>
          <p:nvPr>
            <p:ph type="title"/>
          </p:nvPr>
        </p:nvSpPr>
        <p:spPr/>
        <p:txBody>
          <a:bodyPr/>
          <a:lstStyle/>
          <a:p>
            <a:pPr algn="ctr"/>
            <a:r>
              <a:rPr lang="da-DK" dirty="0"/>
              <a:t>Molins </a:t>
            </a:r>
            <a:r>
              <a:rPr lang="da-DK" dirty="0" err="1"/>
              <a:t>MOdel</a:t>
            </a:r>
            <a:endParaRPr lang="da-DK" dirty="0"/>
          </a:p>
        </p:txBody>
      </p:sp>
      <p:sp>
        <p:nvSpPr>
          <p:cNvPr id="3" name="Pladsholder til indhold 2">
            <a:extLst>
              <a:ext uri="{FF2B5EF4-FFF2-40B4-BE49-F238E27FC236}">
                <a16:creationId xmlns:a16="http://schemas.microsoft.com/office/drawing/2014/main" id="{99C448D1-A861-2FAC-C1ED-494E8BB70FE8}"/>
              </a:ext>
            </a:extLst>
          </p:cNvPr>
          <p:cNvSpPr>
            <a:spLocks noGrp="1"/>
          </p:cNvSpPr>
          <p:nvPr>
            <p:ph idx="1"/>
          </p:nvPr>
        </p:nvSpPr>
        <p:spPr/>
        <p:txBody>
          <a:bodyPr/>
          <a:lstStyle/>
          <a:p>
            <a:r>
              <a:rPr lang="da-DK" dirty="0"/>
              <a:t>Partiet skal være opmærksomt på vælgernes kortsigtede reaktioner (popularitetsfaktoren), men denne faktor skal på den anden side afvejes med de mere langsigtede reaktioner. Partiets standpunkter skal gerne ligge i nogenlunde forlængelse af tidligere valgte standpunkter (kontinuitetsfaktoren), så partiet virker pålideligt over for vælgerne. For det andet må partiet overveje, hvilke samarbejdspartnere man har – eller kan få – i parlamentet: den parlamentariske faktor.</a:t>
            </a:r>
          </a:p>
        </p:txBody>
      </p:sp>
    </p:spTree>
    <p:extLst>
      <p:ext uri="{BB962C8B-B14F-4D97-AF65-F5344CB8AC3E}">
        <p14:creationId xmlns:p14="http://schemas.microsoft.com/office/powerpoint/2010/main" val="3230716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70B3B5-14D7-C3CC-113C-66E944F161DC}"/>
              </a:ext>
            </a:extLst>
          </p:cNvPr>
          <p:cNvSpPr>
            <a:spLocks noGrp="1"/>
          </p:cNvSpPr>
          <p:nvPr>
            <p:ph type="title"/>
          </p:nvPr>
        </p:nvSpPr>
        <p:spPr/>
        <p:txBody>
          <a:bodyPr/>
          <a:lstStyle/>
          <a:p>
            <a:pPr algn="ctr"/>
            <a:r>
              <a:rPr lang="da-DK" dirty="0"/>
              <a:t>Molins model</a:t>
            </a:r>
          </a:p>
        </p:txBody>
      </p:sp>
      <p:sp>
        <p:nvSpPr>
          <p:cNvPr id="3" name="Pladsholder til indhold 2">
            <a:extLst>
              <a:ext uri="{FF2B5EF4-FFF2-40B4-BE49-F238E27FC236}">
                <a16:creationId xmlns:a16="http://schemas.microsoft.com/office/drawing/2014/main" id="{1932AFA1-A88C-C98E-B1EA-A1480F29F58A}"/>
              </a:ext>
            </a:extLst>
          </p:cNvPr>
          <p:cNvSpPr>
            <a:spLocks noGrp="1"/>
          </p:cNvSpPr>
          <p:nvPr>
            <p:ph idx="1"/>
          </p:nvPr>
        </p:nvSpPr>
        <p:spPr/>
        <p:txBody>
          <a:bodyPr/>
          <a:lstStyle/>
          <a:p>
            <a:r>
              <a:rPr lang="da-DK" dirty="0"/>
              <a:t>Personfaktoren drejer sig dels om partilederens troværdighed og gennemslagskraft, dels om hans/hendes evne til at kommunikere til befolkningen.</a:t>
            </a:r>
          </a:p>
          <a:p>
            <a:r>
              <a:rPr lang="da-DK" dirty="0"/>
              <a:t>Særligt er denne blevet mere fremherskende i nyere tid</a:t>
            </a:r>
          </a:p>
          <a:p>
            <a:r>
              <a:rPr lang="da-DK" dirty="0"/>
              <a:t>Mange nye partier kommer frem med udgangspunkt i en populær person – Danmarks Demokraterne som eksempel med Inger Støjberg.</a:t>
            </a:r>
          </a:p>
        </p:txBody>
      </p:sp>
    </p:spTree>
    <p:extLst>
      <p:ext uri="{BB962C8B-B14F-4D97-AF65-F5344CB8AC3E}">
        <p14:creationId xmlns:p14="http://schemas.microsoft.com/office/powerpoint/2010/main" val="173570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9B6174-7058-48BC-AED1-4837129EB4D2}"/>
              </a:ext>
            </a:extLst>
          </p:cNvPr>
          <p:cNvSpPr>
            <a:spLocks noGrp="1"/>
          </p:cNvSpPr>
          <p:nvPr>
            <p:ph type="title"/>
          </p:nvPr>
        </p:nvSpPr>
        <p:spPr/>
        <p:txBody>
          <a:bodyPr/>
          <a:lstStyle/>
          <a:p>
            <a:pPr algn="ctr"/>
            <a:r>
              <a:rPr lang="da-DK" dirty="0"/>
              <a:t>Til eksamen</a:t>
            </a:r>
          </a:p>
        </p:txBody>
      </p:sp>
      <p:sp>
        <p:nvSpPr>
          <p:cNvPr id="3" name="Pladsholder til indhold 2">
            <a:extLst>
              <a:ext uri="{FF2B5EF4-FFF2-40B4-BE49-F238E27FC236}">
                <a16:creationId xmlns:a16="http://schemas.microsoft.com/office/drawing/2014/main" id="{CEFFAFC5-521D-8119-9201-BCF493ACCD90}"/>
              </a:ext>
            </a:extLst>
          </p:cNvPr>
          <p:cNvSpPr>
            <a:spLocks noGrp="1"/>
          </p:cNvSpPr>
          <p:nvPr>
            <p:ph idx="1"/>
          </p:nvPr>
        </p:nvSpPr>
        <p:spPr/>
        <p:txBody>
          <a:bodyPr/>
          <a:lstStyle/>
          <a:p>
            <a:r>
              <a:rPr lang="da-DK" dirty="0"/>
              <a:t>Målet til eksamen er at kunne følgende: Analysere en artikel med udgangspunkt i modellerne og argumentere for hvilken strategi/faktor der ligger til grund for partiets udtalelser.</a:t>
            </a:r>
          </a:p>
          <a:p>
            <a:endParaRPr lang="da-DK" dirty="0"/>
          </a:p>
          <a:p>
            <a:r>
              <a:rPr lang="da-DK" dirty="0"/>
              <a:t>Det skal vi prøve efter pausen.</a:t>
            </a:r>
          </a:p>
        </p:txBody>
      </p:sp>
    </p:spTree>
    <p:extLst>
      <p:ext uri="{BB962C8B-B14F-4D97-AF65-F5344CB8AC3E}">
        <p14:creationId xmlns:p14="http://schemas.microsoft.com/office/powerpoint/2010/main" val="24219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E88DAA-A2D4-C2C8-98B1-3E37CAB017F9}"/>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6169B182-6D0F-77DD-8171-3F9B48E9E296}"/>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70830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06D4373-3F0F-B734-4444-CFAE54E24C2F}"/>
              </a:ext>
            </a:extLst>
          </p:cNvPr>
          <p:cNvSpPr>
            <a:spLocks noGrp="1"/>
          </p:cNvSpPr>
          <p:nvPr>
            <p:ph type="title"/>
          </p:nvPr>
        </p:nvSpPr>
        <p:spPr/>
        <p:txBody>
          <a:bodyPr/>
          <a:lstStyle/>
          <a:p>
            <a:pPr algn="ctr"/>
            <a:r>
              <a:rPr lang="da-DK" dirty="0" err="1"/>
              <a:t>OPgave</a:t>
            </a:r>
            <a:endParaRPr lang="da-DK" dirty="0"/>
          </a:p>
        </p:txBody>
      </p:sp>
      <p:sp>
        <p:nvSpPr>
          <p:cNvPr id="6" name="Pladsholder til indhold 5">
            <a:extLst>
              <a:ext uri="{FF2B5EF4-FFF2-40B4-BE49-F238E27FC236}">
                <a16:creationId xmlns:a16="http://schemas.microsoft.com/office/drawing/2014/main" id="{AAF13EB0-0846-2D66-8248-45D373983B67}"/>
              </a:ext>
            </a:extLst>
          </p:cNvPr>
          <p:cNvSpPr>
            <a:spLocks noGrp="1"/>
          </p:cNvSpPr>
          <p:nvPr>
            <p:ph idx="1"/>
          </p:nvPr>
        </p:nvSpPr>
        <p:spPr/>
        <p:txBody>
          <a:bodyPr/>
          <a:lstStyle/>
          <a:p>
            <a:r>
              <a:rPr lang="da-DK" dirty="0"/>
              <a:t>Nu skal vi træne at anvende disse to modeller til at forklare hvorfor et parti agerer på en bestemt måde i en bestemt sag.</a:t>
            </a:r>
          </a:p>
          <a:p>
            <a:r>
              <a:rPr lang="da-DK" dirty="0"/>
              <a:t>Vi skal undersøge Socialdemokratiets holdningsændring til hvornår man kan gå på pension i Danmark</a:t>
            </a:r>
          </a:p>
          <a:p>
            <a:r>
              <a:rPr lang="da-DK" dirty="0"/>
              <a:t>Formålet er at bruge de to modeller til at hjælpe os med at forstå hvad der kan være grunden til Socialdemokratiet har ændret holdning</a:t>
            </a:r>
          </a:p>
          <a:p>
            <a:r>
              <a:rPr lang="da-DK" dirty="0"/>
              <a:t>I skal også bruge jeres viden om inddeling af partierne til at forstå til fulde hvad der sker </a:t>
            </a:r>
            <a:r>
              <a:rPr lang="da-DK" dirty="0">
                <a:sym typeface="Wingdings" panose="05000000000000000000" pitchFamily="2" charset="2"/>
              </a:rPr>
              <a:t></a:t>
            </a:r>
          </a:p>
          <a:p>
            <a:r>
              <a:rPr lang="da-DK" dirty="0">
                <a:sym typeface="Wingdings" panose="05000000000000000000" pitchFamily="2" charset="2"/>
              </a:rPr>
              <a:t>Vi arbejder i vores nye studiegruppe</a:t>
            </a:r>
          </a:p>
        </p:txBody>
      </p:sp>
    </p:spTree>
    <p:extLst>
      <p:ext uri="{BB962C8B-B14F-4D97-AF65-F5344CB8AC3E}">
        <p14:creationId xmlns:p14="http://schemas.microsoft.com/office/powerpoint/2010/main" val="360873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94337-45D0-16B8-BAFF-3E2BB7DB8294}"/>
              </a:ext>
            </a:extLst>
          </p:cNvPr>
          <p:cNvSpPr>
            <a:spLocks noGrp="1"/>
          </p:cNvSpPr>
          <p:nvPr>
            <p:ph type="title"/>
          </p:nvPr>
        </p:nvSpPr>
        <p:spPr/>
        <p:txBody>
          <a:bodyPr/>
          <a:lstStyle/>
          <a:p>
            <a:pPr algn="ctr"/>
            <a:r>
              <a:rPr lang="da-DK" dirty="0"/>
              <a:t>Opsamling</a:t>
            </a:r>
          </a:p>
        </p:txBody>
      </p:sp>
      <p:sp>
        <p:nvSpPr>
          <p:cNvPr id="3" name="Pladsholder til indhold 2">
            <a:extLst>
              <a:ext uri="{FF2B5EF4-FFF2-40B4-BE49-F238E27FC236}">
                <a16:creationId xmlns:a16="http://schemas.microsoft.com/office/drawing/2014/main" id="{F06734C5-E8EC-A242-6FE7-6F5BA37BAC2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64142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33088-59ED-4DB8-DAF2-270444F10551}"/>
              </a:ext>
            </a:extLst>
          </p:cNvPr>
          <p:cNvSpPr>
            <a:spLocks noGrp="1"/>
          </p:cNvSpPr>
          <p:nvPr>
            <p:ph type="title"/>
          </p:nvPr>
        </p:nvSpPr>
        <p:spPr/>
        <p:txBody>
          <a:bodyPr/>
          <a:lstStyle/>
          <a:p>
            <a:pPr algn="ctr"/>
            <a:r>
              <a:rPr lang="da-DK" dirty="0"/>
              <a:t>Hvem skal de stemme på?</a:t>
            </a:r>
          </a:p>
        </p:txBody>
      </p:sp>
      <p:sp>
        <p:nvSpPr>
          <p:cNvPr id="3" name="Pladsholder til indhold 2">
            <a:extLst>
              <a:ext uri="{FF2B5EF4-FFF2-40B4-BE49-F238E27FC236}">
                <a16:creationId xmlns:a16="http://schemas.microsoft.com/office/drawing/2014/main" id="{4AF76F00-A1EE-4223-635F-D079AF9E3101}"/>
              </a:ext>
            </a:extLst>
          </p:cNvPr>
          <p:cNvSpPr>
            <a:spLocks noGrp="1"/>
          </p:cNvSpPr>
          <p:nvPr>
            <p:ph idx="1"/>
          </p:nvPr>
        </p:nvSpPr>
        <p:spPr/>
        <p:txBody>
          <a:bodyPr>
            <a:normAutofit/>
          </a:bodyPr>
          <a:lstStyle/>
          <a:p>
            <a:r>
              <a:rPr lang="da-DK" dirty="0"/>
              <a:t>Vælger 1 er tilhænger af at de lavtlønnede skal have bedre vilkår. Der skal flere pædagoger til at tage sig af børnene i vuggestuer og børnehaver, og flere sygeplejersker til at tage sig af de syge. Hun ser gerne, at der gøres en større indsats for at bekæmpe klimaforandringer og mener at her kan EU gøre en forskel.</a:t>
            </a:r>
          </a:p>
          <a:p>
            <a:r>
              <a:rPr lang="da-DK" dirty="0"/>
              <a:t>Vælger 2 er selvstændig og mener, at staten ikke skal blande sig for meget i noget som helst. Den personlige frihed er vigtig for ham. Han mener, at der kan spares lidt i den offentlige sektor og at skatterne i Danmarks skal sættes ned. Han sætter pris på Danmarks medlemskab af NATO og det indre marked i EU.</a:t>
            </a:r>
          </a:p>
        </p:txBody>
      </p:sp>
    </p:spTree>
    <p:extLst>
      <p:ext uri="{BB962C8B-B14F-4D97-AF65-F5344CB8AC3E}">
        <p14:creationId xmlns:p14="http://schemas.microsoft.com/office/powerpoint/2010/main" val="200529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C13A0D4076B7C4594F73DCEDB8389AA" ma:contentTypeVersion="10" ma:contentTypeDescription="Opret et nyt dokument." ma:contentTypeScope="" ma:versionID="d5315820ccd21299c14988fc05ee25a8">
  <xsd:schema xmlns:xsd="http://www.w3.org/2001/XMLSchema" xmlns:xs="http://www.w3.org/2001/XMLSchema" xmlns:p="http://schemas.microsoft.com/office/2006/metadata/properties" xmlns:ns3="5f57365d-3eee-4eff-94e7-ae0f956143dd" targetNamespace="http://schemas.microsoft.com/office/2006/metadata/properties" ma:root="true" ma:fieldsID="7de81039408d0940757678ab6d5d1e25" ns3:_="">
    <xsd:import namespace="5f57365d-3eee-4eff-94e7-ae0f956143d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57365d-3eee-4eff-94e7-ae0f956143d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011610-52E0-463F-ABB3-46E46C49CD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57365d-3eee-4eff-94e7-ae0f956143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29641A-0C3D-4350-AEC9-93B494E0333D}">
  <ds:schemaRefs>
    <ds:schemaRef ds:uri="http://schemas.microsoft.com/sharepoint/v3/contenttype/forms"/>
  </ds:schemaRefs>
</ds:datastoreItem>
</file>

<file path=customXml/itemProps3.xml><?xml version="1.0" encoding="utf-8"?>
<ds:datastoreItem xmlns:ds="http://schemas.openxmlformats.org/officeDocument/2006/customXml" ds:itemID="{676F80EC-E452-48EB-888E-F5C4C9AAA3E3}">
  <ds:schemaRefs>
    <ds:schemaRef ds:uri="http://schemas.microsoft.com/office/2006/metadata/properties"/>
    <ds:schemaRef ds:uri="http://purl.org/dc/elements/1.1/"/>
    <ds:schemaRef ds:uri="5f57365d-3eee-4eff-94e7-ae0f956143dd"/>
    <ds:schemaRef ds:uri="http://schemas.microsoft.com/office/infopath/2007/PartnerControls"/>
    <ds:schemaRef ds:uri="http://purl.org/dc/dcmitype/"/>
    <ds:schemaRef ds:uri="http://schemas.microsoft.com/office/2006/documentManagement/types"/>
    <ds:schemaRef ds:uri="http://www.w3.org/XML/1998/namespace"/>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48</TotalTime>
  <Words>753</Words>
  <Application>Microsoft Office PowerPoint</Application>
  <PresentationFormat>Brugerdefineret</PresentationFormat>
  <Paragraphs>63</Paragraphs>
  <Slides>16</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16</vt:i4>
      </vt:variant>
    </vt:vector>
  </HeadingPairs>
  <TitlesOfParts>
    <vt:vector size="21" baseType="lpstr">
      <vt:lpstr>Arial</vt:lpstr>
      <vt:lpstr>Century Gothic</vt:lpstr>
      <vt:lpstr>Noto Sans</vt:lpstr>
      <vt:lpstr>Wingdings</vt:lpstr>
      <vt:lpstr>Præsentation med verden 16x9</vt:lpstr>
      <vt:lpstr>Partiadfærd</vt:lpstr>
      <vt:lpstr>Dagens program</vt:lpstr>
      <vt:lpstr>Vælgere</vt:lpstr>
      <vt:lpstr>Klasseparti -&gt; Catch all partier</vt:lpstr>
      <vt:lpstr>Partiadfærd</vt:lpstr>
      <vt:lpstr>Downs model</vt:lpstr>
      <vt:lpstr>Kaare Strøms partiadfærdsmodel</vt:lpstr>
      <vt:lpstr>Molins model</vt:lpstr>
      <vt:lpstr>Molins model</vt:lpstr>
      <vt:lpstr>Molins MOdel</vt:lpstr>
      <vt:lpstr>Molins model</vt:lpstr>
      <vt:lpstr>Til eksamen</vt:lpstr>
      <vt:lpstr>Pause</vt:lpstr>
      <vt:lpstr>OPgave</vt:lpstr>
      <vt:lpstr>Opsamling</vt:lpstr>
      <vt:lpstr>Hvem skal de stemme på?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2024-11-21T11:00:06Z</dcterms:created>
  <dcterms:modified xsi:type="dcterms:W3CDTF">2024-11-21T11:48:32Z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0x010100FC13A0D4076B7C4594F73DCEDB8389AA</vt:lpwstr>
  </property>
</Properties>
</file>