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21-11-2024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21-11-2024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21-11-2024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21-11-2024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21-11-2024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21-11-2024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b1reY72ktE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russiske revolution 2</a:t>
            </a:r>
          </a:p>
        </p:txBody>
      </p:sp>
      <p:sp>
        <p:nvSpPr>
          <p:cNvPr id="3" name="Undertitel 2"/>
          <p:cNvSpPr>
            <a:spLocks noGrp="1"/>
          </p:cNvSpPr>
          <p:nvPr>
            <p:ph type="subTitle" idx="1"/>
          </p:nvPr>
        </p:nvSpPr>
        <p:spPr/>
        <p:txBody>
          <a:bodyPr rtlCol="0"/>
          <a:lstStyle/>
          <a:p>
            <a:pPr rtl="0"/>
            <a:r>
              <a:rPr lang="da-DK" dirty="0"/>
              <a:t>Lenin, bolsjevikkerne og </a:t>
            </a:r>
            <a:r>
              <a:rPr lang="da-DK" dirty="0" err="1"/>
              <a:t>tvan</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21C51D-1D97-04CF-1F7A-402CC3E54AE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55FE38C2-24CA-B312-8762-CF497D5B31EA}"/>
              </a:ext>
            </a:extLst>
          </p:cNvPr>
          <p:cNvSpPr>
            <a:spLocks noGrp="1"/>
          </p:cNvSpPr>
          <p:nvPr>
            <p:ph idx="1"/>
          </p:nvPr>
        </p:nvSpPr>
        <p:spPr/>
        <p:txBody>
          <a:bodyPr/>
          <a:lstStyle/>
          <a:p>
            <a:r>
              <a:rPr lang="da-DK" dirty="0"/>
              <a:t>1) Opsummering fra sidst</a:t>
            </a:r>
          </a:p>
          <a:p>
            <a:r>
              <a:rPr lang="da-DK" dirty="0"/>
              <a:t>2) Den russiske revolution – </a:t>
            </a:r>
            <a:r>
              <a:rPr lang="da-DK" dirty="0" err="1"/>
              <a:t>oversimplified</a:t>
            </a:r>
            <a:endParaRPr lang="da-DK" dirty="0"/>
          </a:p>
          <a:p>
            <a:r>
              <a:rPr lang="da-DK" dirty="0"/>
              <a:t>3) Pause</a:t>
            </a:r>
          </a:p>
          <a:p>
            <a:r>
              <a:rPr lang="da-DK" dirty="0"/>
              <a:t>4) Lenin -&gt; Stalin</a:t>
            </a:r>
          </a:p>
          <a:p>
            <a:r>
              <a:rPr lang="da-DK" dirty="0"/>
              <a:t>5) Tvangskollektivisering</a:t>
            </a:r>
          </a:p>
          <a:p>
            <a:r>
              <a:rPr lang="da-DK" dirty="0"/>
              <a:t>6) </a:t>
            </a:r>
            <a:r>
              <a:rPr lang="da-DK" dirty="0" err="1"/>
              <a:t>Holodomor</a:t>
            </a:r>
            <a:endParaRPr lang="da-DK" dirty="0"/>
          </a:p>
          <a:p>
            <a:r>
              <a:rPr lang="da-DK" dirty="0"/>
              <a:t>7</a:t>
            </a:r>
            <a:r>
              <a:rPr lang="da-DK"/>
              <a:t>) Kildelæsning</a:t>
            </a:r>
            <a:endParaRPr lang="da-DK" dirty="0"/>
          </a:p>
        </p:txBody>
      </p:sp>
    </p:spTree>
    <p:extLst>
      <p:ext uri="{BB962C8B-B14F-4D97-AF65-F5344CB8AC3E}">
        <p14:creationId xmlns:p14="http://schemas.microsoft.com/office/powerpoint/2010/main" val="20822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2B07C-A8FF-12DD-04FD-E976BD41CC80}"/>
              </a:ext>
            </a:extLst>
          </p:cNvPr>
          <p:cNvSpPr>
            <a:spLocks noGrp="1"/>
          </p:cNvSpPr>
          <p:nvPr>
            <p:ph type="title"/>
          </p:nvPr>
        </p:nvSpPr>
        <p:spPr/>
        <p:txBody>
          <a:bodyPr/>
          <a:lstStyle/>
          <a:p>
            <a:pPr algn="ctr"/>
            <a:r>
              <a:rPr lang="da-DK" dirty="0"/>
              <a:t>Opsummering fra sidst</a:t>
            </a:r>
          </a:p>
        </p:txBody>
      </p:sp>
      <p:sp>
        <p:nvSpPr>
          <p:cNvPr id="3" name="Pladsholder til indhold 2">
            <a:extLst>
              <a:ext uri="{FF2B5EF4-FFF2-40B4-BE49-F238E27FC236}">
                <a16:creationId xmlns:a16="http://schemas.microsoft.com/office/drawing/2014/main" id="{A6FEB433-8895-BABB-B3B9-F3CD6617AF60}"/>
              </a:ext>
            </a:extLst>
          </p:cNvPr>
          <p:cNvSpPr>
            <a:spLocks noGrp="1"/>
          </p:cNvSpPr>
          <p:nvPr>
            <p:ph idx="1"/>
          </p:nvPr>
        </p:nvSpPr>
        <p:spPr/>
        <p:txBody>
          <a:bodyPr/>
          <a:lstStyle/>
          <a:p>
            <a:r>
              <a:rPr lang="da-DK" dirty="0"/>
              <a:t>Rusland har ikke gennemgået den industrielle revolution som Europa har</a:t>
            </a:r>
          </a:p>
          <a:p>
            <a:r>
              <a:rPr lang="da-DK" dirty="0"/>
              <a:t>Lenin og bolsjevikkerne væltede den russiske zar</a:t>
            </a:r>
          </a:p>
          <a:p>
            <a:r>
              <a:rPr lang="da-DK" dirty="0"/>
              <a:t>Vil have Rusland ud af 1. verdenskrig</a:t>
            </a:r>
          </a:p>
          <a:p>
            <a:r>
              <a:rPr lang="da-DK" dirty="0"/>
              <a:t>Han prøvede med et valg for at legitimere sin magt – det gik ikke</a:t>
            </a:r>
          </a:p>
          <a:p>
            <a:r>
              <a:rPr lang="da-DK" dirty="0"/>
              <a:t>Så startede han en borgerkrig mod mensjevikkerne (de mindre revolutionære socialister)</a:t>
            </a:r>
          </a:p>
          <a:p>
            <a:r>
              <a:rPr lang="da-DK" dirty="0"/>
              <a:t>Den vinder han i 1922 og han konsoliderer sin magt</a:t>
            </a:r>
          </a:p>
          <a:p>
            <a:endParaRPr lang="da-DK" dirty="0"/>
          </a:p>
        </p:txBody>
      </p:sp>
    </p:spTree>
    <p:extLst>
      <p:ext uri="{BB962C8B-B14F-4D97-AF65-F5344CB8AC3E}">
        <p14:creationId xmlns:p14="http://schemas.microsoft.com/office/powerpoint/2010/main" val="328069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5F6F70-4B80-7430-8EAE-172D21D71AED}"/>
              </a:ext>
            </a:extLst>
          </p:cNvPr>
          <p:cNvSpPr>
            <a:spLocks noGrp="1"/>
          </p:cNvSpPr>
          <p:nvPr>
            <p:ph type="title"/>
          </p:nvPr>
        </p:nvSpPr>
        <p:spPr/>
        <p:txBody>
          <a:bodyPr/>
          <a:lstStyle/>
          <a:p>
            <a:pPr algn="ctr"/>
            <a:r>
              <a:rPr lang="da-DK" dirty="0"/>
              <a:t>Opsummering fra sidst</a:t>
            </a:r>
          </a:p>
        </p:txBody>
      </p:sp>
      <p:sp>
        <p:nvSpPr>
          <p:cNvPr id="3" name="Pladsholder til indhold 2">
            <a:extLst>
              <a:ext uri="{FF2B5EF4-FFF2-40B4-BE49-F238E27FC236}">
                <a16:creationId xmlns:a16="http://schemas.microsoft.com/office/drawing/2014/main" id="{4EB3D03D-403C-573F-21CD-242EF8F7B891}"/>
              </a:ext>
            </a:extLst>
          </p:cNvPr>
          <p:cNvSpPr>
            <a:spLocks noGrp="1"/>
          </p:cNvSpPr>
          <p:nvPr>
            <p:ph idx="1"/>
          </p:nvPr>
        </p:nvSpPr>
        <p:spPr/>
        <p:txBody>
          <a:bodyPr>
            <a:normAutofit fontScale="92500" lnSpcReduction="10000"/>
          </a:bodyPr>
          <a:lstStyle/>
          <a:p>
            <a:pPr algn="l">
              <a:spcAft>
                <a:spcPts val="1800"/>
              </a:spcAft>
            </a:pPr>
            <a:r>
              <a:rPr lang="da-DK" dirty="0"/>
              <a:t>Lenin udviklede i årene op til den russiske revolution i 1917 sin egen fortolkning af Marx’ tanker. Han havde tre centrale ideer til, hvordan kommunismen skulle indføres i Sovjetunionen:</a:t>
            </a:r>
          </a:p>
          <a:p>
            <a:pPr marL="502920" indent="-457200" algn="l">
              <a:spcAft>
                <a:spcPts val="1800"/>
              </a:spcAft>
              <a:buFont typeface="+mj-lt"/>
              <a:buAutoNum type="arabicPeriod"/>
            </a:pPr>
            <a:r>
              <a:rPr lang="da-DK" dirty="0"/>
              <a:t>Kapitalismen kunne kun overvindes gennem en revolution, hvor vold var et nødvendigt middel</a:t>
            </a:r>
          </a:p>
          <a:p>
            <a:pPr marL="502920" indent="-457200" algn="l">
              <a:spcAft>
                <a:spcPts val="1800"/>
              </a:spcAft>
              <a:buFont typeface="+mj-lt"/>
              <a:buAutoNum type="arabicPeriod"/>
            </a:pPr>
            <a:r>
              <a:rPr lang="da-DK" dirty="0"/>
              <a:t>En socialistisk revolution var under bestemte forudsætninger mulig i et tilbagestående landbrugssamfund med en lille arbejderklasse som Rusland</a:t>
            </a:r>
          </a:p>
          <a:p>
            <a:pPr marL="502920" indent="-457200" algn="l">
              <a:spcAft>
                <a:spcPts val="1800"/>
              </a:spcAft>
              <a:buFont typeface="+mj-lt"/>
              <a:buAutoNum type="arabicPeriod"/>
            </a:pPr>
            <a:r>
              <a:rPr lang="da-DK" dirty="0"/>
              <a:t>Det var nødvendigt med et snævert socialistisk parti ledet af en lille elite for at gennemføre revolutionen</a:t>
            </a:r>
          </a:p>
        </p:txBody>
      </p:sp>
    </p:spTree>
    <p:extLst>
      <p:ext uri="{BB962C8B-B14F-4D97-AF65-F5344CB8AC3E}">
        <p14:creationId xmlns:p14="http://schemas.microsoft.com/office/powerpoint/2010/main" val="351900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50385-3FF5-FDE9-02B0-2BB6A9BFE95F}"/>
              </a:ext>
            </a:extLst>
          </p:cNvPr>
          <p:cNvSpPr>
            <a:spLocks noGrp="1"/>
          </p:cNvSpPr>
          <p:nvPr>
            <p:ph type="title"/>
          </p:nvPr>
        </p:nvSpPr>
        <p:spPr/>
        <p:txBody>
          <a:bodyPr/>
          <a:lstStyle/>
          <a:p>
            <a:pPr algn="ctr"/>
            <a:r>
              <a:rPr lang="da-DK" dirty="0"/>
              <a:t>Lenin og bønderne</a:t>
            </a:r>
          </a:p>
        </p:txBody>
      </p:sp>
      <p:sp>
        <p:nvSpPr>
          <p:cNvPr id="3" name="Pladsholder til indhold 2">
            <a:extLst>
              <a:ext uri="{FF2B5EF4-FFF2-40B4-BE49-F238E27FC236}">
                <a16:creationId xmlns:a16="http://schemas.microsoft.com/office/drawing/2014/main" id="{9A8B1F6F-F3FB-EB92-189B-2CC23B558747}"/>
              </a:ext>
            </a:extLst>
          </p:cNvPr>
          <p:cNvSpPr>
            <a:spLocks noGrp="1"/>
          </p:cNvSpPr>
          <p:nvPr>
            <p:ph idx="1"/>
          </p:nvPr>
        </p:nvSpPr>
        <p:spPr/>
        <p:txBody>
          <a:bodyPr>
            <a:normAutofit lnSpcReduction="10000"/>
          </a:bodyPr>
          <a:lstStyle/>
          <a:p>
            <a:r>
              <a:rPr lang="da-DK" dirty="0"/>
              <a:t>Lenin tilpassede i høj grad den marxistiske ideologi til den russiske virkelighed, og han brugte blandt andet bønderne under revolutionen. Denne tankegang var i modstrid med den oprindelige marxisme, hvor det var arbejderne i de industrialiserede samfund, der skulle iværksætte revolutionen, ikke bønder. </a:t>
            </a:r>
          </a:p>
          <a:p>
            <a:r>
              <a:rPr lang="da-DK" dirty="0"/>
              <a:t>Men Lenins udlægning passede til den russiske virkelighed, hvor hovedparten af befolkningen bestod af bønder, der levede under usle og utilfredsstillende forhold, og hvor der kun var en meget lille arbejderklasse. </a:t>
            </a:r>
          </a:p>
          <a:p>
            <a:r>
              <a:rPr lang="da-DK" dirty="0"/>
              <a:t>Disse bønder skulle senere virkelig få at mærke konsekvenserne ved det kommunistiske styre</a:t>
            </a:r>
          </a:p>
        </p:txBody>
      </p:sp>
    </p:spTree>
    <p:extLst>
      <p:ext uri="{BB962C8B-B14F-4D97-AF65-F5344CB8AC3E}">
        <p14:creationId xmlns:p14="http://schemas.microsoft.com/office/powerpoint/2010/main" val="2231305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F8094D-CC35-70D1-651D-D3D6557473EC}"/>
              </a:ext>
            </a:extLst>
          </p:cNvPr>
          <p:cNvSpPr>
            <a:spLocks noGrp="1"/>
          </p:cNvSpPr>
          <p:nvPr>
            <p:ph type="title"/>
          </p:nvPr>
        </p:nvSpPr>
        <p:spPr/>
        <p:txBody>
          <a:bodyPr/>
          <a:lstStyle/>
          <a:p>
            <a:pPr algn="ctr"/>
            <a:r>
              <a:rPr lang="da-DK" dirty="0"/>
              <a:t>Den russiske revolution</a:t>
            </a:r>
          </a:p>
        </p:txBody>
      </p:sp>
      <p:sp>
        <p:nvSpPr>
          <p:cNvPr id="3" name="Pladsholder til indhold 2">
            <a:extLst>
              <a:ext uri="{FF2B5EF4-FFF2-40B4-BE49-F238E27FC236}">
                <a16:creationId xmlns:a16="http://schemas.microsoft.com/office/drawing/2014/main" id="{F8CEEDBE-B226-3675-2D45-51169173526E}"/>
              </a:ext>
            </a:extLst>
          </p:cNvPr>
          <p:cNvSpPr>
            <a:spLocks noGrp="1"/>
          </p:cNvSpPr>
          <p:nvPr>
            <p:ph idx="1"/>
          </p:nvPr>
        </p:nvSpPr>
        <p:spPr/>
        <p:txBody>
          <a:bodyPr/>
          <a:lstStyle/>
          <a:p>
            <a:r>
              <a:rPr lang="da-DK" dirty="0">
                <a:hlinkClick r:id="rId2"/>
              </a:rPr>
              <a:t>https://www.youtube.com/watch?v=b1reY72ktEc</a:t>
            </a:r>
            <a:endParaRPr lang="da-DK" dirty="0"/>
          </a:p>
          <a:p>
            <a:endParaRPr lang="da-DK" dirty="0"/>
          </a:p>
        </p:txBody>
      </p:sp>
    </p:spTree>
    <p:extLst>
      <p:ext uri="{BB962C8B-B14F-4D97-AF65-F5344CB8AC3E}">
        <p14:creationId xmlns:p14="http://schemas.microsoft.com/office/powerpoint/2010/main" val="70509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DC8D08-7715-6941-9252-3E30645B8BA5}"/>
              </a:ext>
            </a:extLst>
          </p:cNvPr>
          <p:cNvSpPr>
            <a:spLocks noGrp="1"/>
          </p:cNvSpPr>
          <p:nvPr>
            <p:ph type="title"/>
          </p:nvPr>
        </p:nvSpPr>
        <p:spPr/>
        <p:txBody>
          <a:bodyPr/>
          <a:lstStyle/>
          <a:p>
            <a:pPr algn="ctr"/>
            <a:r>
              <a:rPr lang="da-DK" dirty="0"/>
              <a:t>Lenin -&gt; Stalin</a:t>
            </a:r>
          </a:p>
        </p:txBody>
      </p:sp>
      <p:sp>
        <p:nvSpPr>
          <p:cNvPr id="3" name="Pladsholder til indhold 2">
            <a:extLst>
              <a:ext uri="{FF2B5EF4-FFF2-40B4-BE49-F238E27FC236}">
                <a16:creationId xmlns:a16="http://schemas.microsoft.com/office/drawing/2014/main" id="{B9E3AB2D-935F-5C0F-952A-C7C9903B5A8F}"/>
              </a:ext>
            </a:extLst>
          </p:cNvPr>
          <p:cNvSpPr>
            <a:spLocks noGrp="1"/>
          </p:cNvSpPr>
          <p:nvPr>
            <p:ph idx="1"/>
          </p:nvPr>
        </p:nvSpPr>
        <p:spPr/>
        <p:txBody>
          <a:bodyPr/>
          <a:lstStyle/>
          <a:p>
            <a:r>
              <a:rPr lang="da-DK" dirty="0"/>
              <a:t>Da Lenin dør i 1924 kommer Stalin til magten. </a:t>
            </a:r>
          </a:p>
          <a:p>
            <a:r>
              <a:rPr lang="da-DK" dirty="0"/>
              <a:t>Stalin noterer vi os lige i forbindelse med forløb om den kolde krig som vi kommer til.</a:t>
            </a:r>
          </a:p>
          <a:p>
            <a:r>
              <a:rPr lang="da-DK" dirty="0"/>
              <a:t>I slutningen af 1920’erne iværksatte Stalin en omfattende industrialisering i Sovjetunionen. Målet var at omdanne det russiske landbrugssamfund til en moderne industristat. Industrialiseringen skulle finansieres af landbruget gennem en øget produktion af korn, som dels skulle sælges til udlandet, dels anvendes til at brødføde arbejderne i byerne.</a:t>
            </a:r>
          </a:p>
        </p:txBody>
      </p:sp>
    </p:spTree>
    <p:extLst>
      <p:ext uri="{BB962C8B-B14F-4D97-AF65-F5344CB8AC3E}">
        <p14:creationId xmlns:p14="http://schemas.microsoft.com/office/powerpoint/2010/main" val="268119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7C28F1-DD80-BB55-7C9B-4B2EF4A5A941}"/>
              </a:ext>
            </a:extLst>
          </p:cNvPr>
          <p:cNvSpPr>
            <a:spLocks noGrp="1"/>
          </p:cNvSpPr>
          <p:nvPr>
            <p:ph type="title"/>
          </p:nvPr>
        </p:nvSpPr>
        <p:spPr/>
        <p:txBody>
          <a:bodyPr/>
          <a:lstStyle/>
          <a:p>
            <a:pPr algn="ctr"/>
            <a:r>
              <a:rPr lang="da-DK" dirty="0"/>
              <a:t>Tvangskollektivisering</a:t>
            </a:r>
          </a:p>
        </p:txBody>
      </p:sp>
      <p:sp>
        <p:nvSpPr>
          <p:cNvPr id="3" name="Pladsholder til indhold 2">
            <a:extLst>
              <a:ext uri="{FF2B5EF4-FFF2-40B4-BE49-F238E27FC236}">
                <a16:creationId xmlns:a16="http://schemas.microsoft.com/office/drawing/2014/main" id="{765981F8-129D-E177-30B9-26086FB4BEB1}"/>
              </a:ext>
            </a:extLst>
          </p:cNvPr>
          <p:cNvSpPr>
            <a:spLocks noGrp="1"/>
          </p:cNvSpPr>
          <p:nvPr>
            <p:ph idx="1"/>
          </p:nvPr>
        </p:nvSpPr>
        <p:spPr/>
        <p:txBody>
          <a:bodyPr>
            <a:normAutofit lnSpcReduction="10000"/>
          </a:bodyPr>
          <a:lstStyle/>
          <a:p>
            <a:r>
              <a:rPr lang="da-DK" dirty="0"/>
              <a:t>I 1928 bestod ca. 80 pct. af den russiske befolkning af bønder. De fleste levede på et eksistensminimum i landsbyer isoleret fra omverdenen. Bønderne ejede enten ingen eller meget primitive redskaber, og dyrkningsmetoderne var forældede.</a:t>
            </a:r>
          </a:p>
          <a:p>
            <a:r>
              <a:rPr lang="da-DK" dirty="0"/>
              <a:t>I midten af 1920’erne oplevede landbruget fremgang, fordi sovjetstyret en kort overgang gik væk fra den stramme planøkonomi og i retning mod en blandingsøkonomi, som var mere gunstig for landbruget. Det var primært storbønderne, de såkaldte </a:t>
            </a:r>
            <a:r>
              <a:rPr lang="da-DK" b="1" i="1" dirty="0"/>
              <a:t>kulakker</a:t>
            </a:r>
            <a:r>
              <a:rPr lang="da-DK" dirty="0"/>
              <a:t>, der mærkede denne fremgang. Økonomisk kunne sovjetstyret være ganske tilfreds med denne udvikling, da disse kulak-bønder producerede mere end de mindre velhavende bønder og dermed kunne levere mere korn til staten. </a:t>
            </a:r>
          </a:p>
        </p:txBody>
      </p:sp>
    </p:spTree>
    <p:extLst>
      <p:ext uri="{BB962C8B-B14F-4D97-AF65-F5344CB8AC3E}">
        <p14:creationId xmlns:p14="http://schemas.microsoft.com/office/powerpoint/2010/main" val="325318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D660F6-93C3-3A6D-EEED-819E94D24B9C}"/>
              </a:ext>
            </a:extLst>
          </p:cNvPr>
          <p:cNvSpPr>
            <a:spLocks noGrp="1"/>
          </p:cNvSpPr>
          <p:nvPr>
            <p:ph type="title"/>
          </p:nvPr>
        </p:nvSpPr>
        <p:spPr/>
        <p:txBody>
          <a:bodyPr/>
          <a:lstStyle/>
          <a:p>
            <a:pPr algn="ctr"/>
            <a:r>
              <a:rPr lang="da-DK" dirty="0"/>
              <a:t>Tvangskollektivisering</a:t>
            </a:r>
          </a:p>
        </p:txBody>
      </p:sp>
      <p:sp>
        <p:nvSpPr>
          <p:cNvPr id="3" name="Pladsholder til indhold 2">
            <a:extLst>
              <a:ext uri="{FF2B5EF4-FFF2-40B4-BE49-F238E27FC236}">
                <a16:creationId xmlns:a16="http://schemas.microsoft.com/office/drawing/2014/main" id="{DBA76A99-790F-6AEB-F543-6F46C96D8A97}"/>
              </a:ext>
            </a:extLst>
          </p:cNvPr>
          <p:cNvSpPr>
            <a:spLocks noGrp="1"/>
          </p:cNvSpPr>
          <p:nvPr>
            <p:ph idx="1"/>
          </p:nvPr>
        </p:nvSpPr>
        <p:spPr/>
        <p:txBody>
          <a:bodyPr/>
          <a:lstStyle/>
          <a:p>
            <a:r>
              <a:rPr lang="da-DK" dirty="0"/>
              <a:t>Sovjetstyret valgte af politiske grunde at straffe kulakkerne for deres produktivitet, fordi man frygtede, at kulakkerne ville udvikle sig til kapitalister, som blev anset for at være fjender af sovjetstyret.</a:t>
            </a:r>
          </a:p>
          <a:p>
            <a:r>
              <a:rPr lang="da-DK" dirty="0"/>
              <a:t>Man forsøgte derfor at holde kulakkerne nede gennem eksempelvis ekstrabeskatning med det resultat, at produktionen faldt, fordi bønderne frygtede at blive straffet, hvis de var for produktive.</a:t>
            </a:r>
          </a:p>
          <a:p>
            <a:endParaRPr lang="da-DK" dirty="0"/>
          </a:p>
        </p:txBody>
      </p:sp>
    </p:spTree>
    <p:extLst>
      <p:ext uri="{BB962C8B-B14F-4D97-AF65-F5344CB8AC3E}">
        <p14:creationId xmlns:p14="http://schemas.microsoft.com/office/powerpoint/2010/main" val="333644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12D9B8-243B-5500-7775-26384974BF90}"/>
              </a:ext>
            </a:extLst>
          </p:cNvPr>
          <p:cNvSpPr>
            <a:spLocks noGrp="1"/>
          </p:cNvSpPr>
          <p:nvPr>
            <p:ph type="title"/>
          </p:nvPr>
        </p:nvSpPr>
        <p:spPr/>
        <p:txBody>
          <a:bodyPr/>
          <a:lstStyle/>
          <a:p>
            <a:pPr algn="ctr"/>
            <a:r>
              <a:rPr lang="da-DK" dirty="0"/>
              <a:t>Tvangskollektivisering</a:t>
            </a:r>
          </a:p>
        </p:txBody>
      </p:sp>
      <p:sp>
        <p:nvSpPr>
          <p:cNvPr id="3" name="Pladsholder til indhold 2">
            <a:extLst>
              <a:ext uri="{FF2B5EF4-FFF2-40B4-BE49-F238E27FC236}">
                <a16:creationId xmlns:a16="http://schemas.microsoft.com/office/drawing/2014/main" id="{634E9292-EF26-D940-E0BC-C4351F615788}"/>
              </a:ext>
            </a:extLst>
          </p:cNvPr>
          <p:cNvSpPr>
            <a:spLocks noGrp="1"/>
          </p:cNvSpPr>
          <p:nvPr>
            <p:ph idx="1"/>
          </p:nvPr>
        </p:nvSpPr>
        <p:spPr/>
        <p:txBody>
          <a:bodyPr>
            <a:normAutofit fontScale="92500" lnSpcReduction="20000"/>
          </a:bodyPr>
          <a:lstStyle/>
          <a:p>
            <a:pPr algn="l">
              <a:spcAft>
                <a:spcPts val="1800"/>
              </a:spcAft>
            </a:pPr>
            <a:r>
              <a:rPr lang="da-DK" dirty="0"/>
              <a:t>I begyndelsen af 1928 var kornmanglen blevet så stor, at Stalin besluttede at indlede et såkaldt "korstog for korn". Tusindvis af partiaktivister blev sendt ud på landet for at tvinge kornet ud af bønderne. De frie markeder blev lukket, private korntransporter blev stoppet af vejspærringer, og man gennemsøgte bøndernes huse i håb om at finde skjulte kornlagre. Bønderne blev tvunget til at sælge korn til staten til en lav pris, og de bønder, der nægtede, blev arresteret.</a:t>
            </a:r>
          </a:p>
          <a:p>
            <a:pPr algn="l">
              <a:spcAft>
                <a:spcPts val="1800"/>
              </a:spcAft>
            </a:pPr>
            <a:r>
              <a:rPr lang="da-DK" dirty="0"/>
              <a:t>Ved hjælp af denne hårdhændede metode indsamlede staten hurtigt store mængder korn, men det var ikke uden omkostninger. Bønderne var meget utilfredse og begyndte derfor i protest at producere mindre mængder korn. Man var dermed på vej ind i en ond cirkel, hvor der blev mindre og mindre korn, og sovjetstyret var klar over, at kornproblemerne krævede en mere langsigtet løsning.</a:t>
            </a:r>
          </a:p>
          <a:p>
            <a:endParaRPr lang="da-DK" dirty="0"/>
          </a:p>
        </p:txBody>
      </p:sp>
    </p:spTree>
    <p:extLst>
      <p:ext uri="{BB962C8B-B14F-4D97-AF65-F5344CB8AC3E}">
        <p14:creationId xmlns:p14="http://schemas.microsoft.com/office/powerpoint/2010/main" val="29699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9A876-1253-5BA3-2B54-0012A5BAF177}"/>
              </a:ext>
            </a:extLst>
          </p:cNvPr>
          <p:cNvSpPr>
            <a:spLocks noGrp="1"/>
          </p:cNvSpPr>
          <p:nvPr>
            <p:ph type="title"/>
          </p:nvPr>
        </p:nvSpPr>
        <p:spPr/>
        <p:txBody>
          <a:bodyPr/>
          <a:lstStyle/>
          <a:p>
            <a:pPr algn="ctr"/>
            <a:r>
              <a:rPr lang="da-DK" dirty="0"/>
              <a:t>Tvangskollektivisering</a:t>
            </a:r>
          </a:p>
        </p:txBody>
      </p:sp>
      <p:sp>
        <p:nvSpPr>
          <p:cNvPr id="3" name="Pladsholder til indhold 2">
            <a:extLst>
              <a:ext uri="{FF2B5EF4-FFF2-40B4-BE49-F238E27FC236}">
                <a16:creationId xmlns:a16="http://schemas.microsoft.com/office/drawing/2014/main" id="{62EB4D7A-4080-8241-F51F-2DCDC6B019BA}"/>
              </a:ext>
            </a:extLst>
          </p:cNvPr>
          <p:cNvSpPr>
            <a:spLocks noGrp="1"/>
          </p:cNvSpPr>
          <p:nvPr>
            <p:ph idx="1"/>
          </p:nvPr>
        </p:nvSpPr>
        <p:spPr/>
        <p:txBody>
          <a:bodyPr>
            <a:normAutofit lnSpcReduction="10000"/>
          </a:bodyPr>
          <a:lstStyle/>
          <a:p>
            <a:r>
              <a:rPr lang="da-DK" dirty="0"/>
              <a:t>Styret havde længe ønsket en kollektivisering af landbruget, hvor bønderne skulle opgive deres små selvstændige landbrug for i stedet at indgå i større kollektive landbrug, de såkaldte "</a:t>
            </a:r>
            <a:r>
              <a:rPr lang="da-DK" dirty="0" err="1"/>
              <a:t>kolkhozer</a:t>
            </a:r>
            <a:r>
              <a:rPr lang="da-DK" dirty="0"/>
              <a:t>". Indtrædelse i de kollektive landbrug krævede, at bønderne overdrog deres jord, dyr og redskaber til de kollektive landbrug, som så blev dyrket i fællesskab. </a:t>
            </a:r>
          </a:p>
          <a:p>
            <a:r>
              <a:rPr lang="da-DK" dirty="0"/>
              <a:t>Dette kunne gøres frivilligt eller via tvang…</a:t>
            </a:r>
          </a:p>
          <a:p>
            <a:r>
              <a:rPr lang="da-DK" dirty="0"/>
              <a:t>Kommunisterne opfattede pr. definition de gamle storbønder, kulakkerne, som fjender af sovjetstyret. I december 1929 valgte sovjetstyret derfor at sætte hårdt ind overfor kulakkerne, og meddelte, at kulakkerne skulle ”likvideres som klasse”. Dette betød, at de skulle deporteres, fængsles eller henrettes.</a:t>
            </a:r>
          </a:p>
        </p:txBody>
      </p:sp>
    </p:spTree>
    <p:extLst>
      <p:ext uri="{BB962C8B-B14F-4D97-AF65-F5344CB8AC3E}">
        <p14:creationId xmlns:p14="http://schemas.microsoft.com/office/powerpoint/2010/main" val="891104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253912-6879-13F6-7556-215DBF2A9ED8}"/>
              </a:ext>
            </a:extLst>
          </p:cNvPr>
          <p:cNvSpPr>
            <a:spLocks noGrp="1"/>
          </p:cNvSpPr>
          <p:nvPr>
            <p:ph type="title"/>
          </p:nvPr>
        </p:nvSpPr>
        <p:spPr/>
        <p:txBody>
          <a:bodyPr/>
          <a:lstStyle/>
          <a:p>
            <a:pPr algn="ctr"/>
            <a:r>
              <a:rPr lang="da-DK" dirty="0"/>
              <a:t>Tvangskollektivisering</a:t>
            </a:r>
          </a:p>
        </p:txBody>
      </p:sp>
      <p:sp>
        <p:nvSpPr>
          <p:cNvPr id="3" name="Pladsholder til indhold 2">
            <a:extLst>
              <a:ext uri="{FF2B5EF4-FFF2-40B4-BE49-F238E27FC236}">
                <a16:creationId xmlns:a16="http://schemas.microsoft.com/office/drawing/2014/main" id="{0596CB74-00B8-6F37-CEAF-2420A5C72788}"/>
              </a:ext>
            </a:extLst>
          </p:cNvPr>
          <p:cNvSpPr>
            <a:spLocks noGrp="1"/>
          </p:cNvSpPr>
          <p:nvPr>
            <p:ph idx="1"/>
          </p:nvPr>
        </p:nvSpPr>
        <p:spPr/>
        <p:txBody>
          <a:bodyPr>
            <a:normAutofit fontScale="92500" lnSpcReduction="20000"/>
          </a:bodyPr>
          <a:lstStyle/>
          <a:p>
            <a:pPr algn="l">
              <a:spcAft>
                <a:spcPts val="1800"/>
              </a:spcAft>
            </a:pPr>
            <a:r>
              <a:rPr lang="da-DK" dirty="0"/>
              <a:t>I sommeren 1930 fik bønderne frataget alt, hvad de ejede. De svarede igen med dels at slagte deres husdyr, som de hellere ville spise end overdrage til de kollektive brug, dels at udvise lav produktivitet i de kollektive landbrug. Mange bønder forsøgte at skjule korn for de kornbrigader og kornkommandoer, der blev sendt ud for at inddrive kornet. </a:t>
            </a:r>
          </a:p>
          <a:p>
            <a:pPr algn="l">
              <a:spcAft>
                <a:spcPts val="1800"/>
              </a:spcAft>
            </a:pPr>
            <a:r>
              <a:rPr lang="da-DK" dirty="0"/>
              <a:t>På trods af den faldende produktivitet blev tvangsleverancerne til staten ikke nedsat, tværtimod. I 1930 krævede staten 30 pct. af landbrugsproduktionen i Ukraine, men i 1931, hvor der havde været dårlig høst, steg tallet til 41,5 pct. Hovedreglen var, at jo mere frugtbar en region var, jo mere blev korn blev der krævet fra den. Som følge af den </a:t>
            </a:r>
            <a:r>
              <a:rPr lang="da-DK" dirty="0" err="1"/>
              <a:t>hårdhændende</a:t>
            </a:r>
            <a:r>
              <a:rPr lang="da-DK" dirty="0"/>
              <a:t> kornpolitik udbrød der i 1932-33 hungersnød i store dele af Sovjetunionen. Sulten drev de sidste bønder ind i de kollektive landbrug.</a:t>
            </a:r>
          </a:p>
          <a:p>
            <a:endParaRPr lang="da-DK" dirty="0"/>
          </a:p>
        </p:txBody>
      </p:sp>
    </p:spTree>
    <p:extLst>
      <p:ext uri="{BB962C8B-B14F-4D97-AF65-F5344CB8AC3E}">
        <p14:creationId xmlns:p14="http://schemas.microsoft.com/office/powerpoint/2010/main" val="219198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4B4ACF-94F3-0D10-93E4-7FD6D7E6164A}"/>
              </a:ext>
            </a:extLst>
          </p:cNvPr>
          <p:cNvSpPr>
            <a:spLocks noGrp="1"/>
          </p:cNvSpPr>
          <p:nvPr>
            <p:ph type="title"/>
          </p:nvPr>
        </p:nvSpPr>
        <p:spPr/>
        <p:txBody>
          <a:bodyPr/>
          <a:lstStyle/>
          <a:p>
            <a:pPr algn="ctr"/>
            <a:r>
              <a:rPr lang="da-DK" dirty="0" err="1"/>
              <a:t>Holodomor</a:t>
            </a:r>
            <a:endParaRPr lang="da-DK" dirty="0"/>
          </a:p>
        </p:txBody>
      </p:sp>
      <p:sp>
        <p:nvSpPr>
          <p:cNvPr id="3" name="Pladsholder til indhold 2">
            <a:extLst>
              <a:ext uri="{FF2B5EF4-FFF2-40B4-BE49-F238E27FC236}">
                <a16:creationId xmlns:a16="http://schemas.microsoft.com/office/drawing/2014/main" id="{3A34629A-D821-8F24-D23C-830E46FDBA61}"/>
              </a:ext>
            </a:extLst>
          </p:cNvPr>
          <p:cNvSpPr>
            <a:spLocks noGrp="1"/>
          </p:cNvSpPr>
          <p:nvPr>
            <p:ph idx="1"/>
          </p:nvPr>
        </p:nvSpPr>
        <p:spPr/>
        <p:txBody>
          <a:bodyPr>
            <a:normAutofit fontScale="70000" lnSpcReduction="20000"/>
          </a:bodyPr>
          <a:lstStyle/>
          <a:p>
            <a:pPr algn="l">
              <a:spcAft>
                <a:spcPts val="1800"/>
              </a:spcAft>
            </a:pPr>
            <a:r>
              <a:rPr lang="da-DK" sz="2800" dirty="0"/>
              <a:t>Resultatet af den hårde kornpolitik var ikke overraskende en omfattende hungersnød. Særligt hårdt gik det ud over Ukraine, hvor mindst 4 millioner mennesker døde af sult. Hungersnøden i Ukraine omtales også under begrebet </a:t>
            </a:r>
            <a:r>
              <a:rPr lang="da-DK" sz="2800" dirty="0" err="1"/>
              <a:t>Holodomor</a:t>
            </a:r>
            <a:r>
              <a:rPr lang="da-DK" sz="2800" dirty="0"/>
              <a:t>. Men også Kasakhstan og Nordkaukasus blev hårdt ramt. Begge steder sultede ca. 1 millioner mennesker ihjel. Efter at være blevet tvunget til at aflevere sit forråd af korn og frataget alle muligheder for at købe noget som helst, blev millioner af sovjetbønder overladt til sultedøden. </a:t>
            </a:r>
          </a:p>
          <a:p>
            <a:pPr algn="l">
              <a:spcAft>
                <a:spcPts val="1800"/>
              </a:spcAft>
            </a:pPr>
            <a:r>
              <a:rPr lang="da-DK" sz="2800" dirty="0"/>
              <a:t>I et forsøg på at overleve flygtede mange bønder ind til de større byer, men i december 1932 satte sovjetstyret en stopper for det ved at indføre krav om et særligt indenrigspas, der gjorde det umuligt for bønderne at komme ind i byerne. Dette var reelt en dødsdom over de millioner af sultende bønder. I de hungersramte områder standsede myndighederne alt salg af togbilletter, og det hemmelige politi opstillede vejspærringer for at forhindre bønderne i at forlade området. Dermed var bønderne overladt til sulten. </a:t>
            </a:r>
          </a:p>
          <a:p>
            <a:endParaRPr lang="da-DK" dirty="0"/>
          </a:p>
        </p:txBody>
      </p:sp>
    </p:spTree>
    <p:extLst>
      <p:ext uri="{BB962C8B-B14F-4D97-AF65-F5344CB8AC3E}">
        <p14:creationId xmlns:p14="http://schemas.microsoft.com/office/powerpoint/2010/main" val="223873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1387</TotalTime>
  <Words>1191</Words>
  <Application>Microsoft Office PowerPoint</Application>
  <PresentationFormat>Brugerdefineret</PresentationFormat>
  <Paragraphs>52</Paragraphs>
  <Slides>13</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13</vt:i4>
      </vt:variant>
    </vt:vector>
  </HeadingPairs>
  <TitlesOfParts>
    <vt:vector size="16" baseType="lpstr">
      <vt:lpstr>Arial</vt:lpstr>
      <vt:lpstr>Century Gothic</vt:lpstr>
      <vt:lpstr>Præsentation med verden 16x9</vt:lpstr>
      <vt:lpstr>Den russiske revolution 2</vt:lpstr>
      <vt:lpstr>Dagens program</vt:lpstr>
      <vt:lpstr>Opsummering fra sidst</vt:lpstr>
      <vt:lpstr>Opsummering fra sidst</vt:lpstr>
      <vt:lpstr>Lenin og bønderne</vt:lpstr>
      <vt:lpstr>Den russiske revolution</vt:lpstr>
      <vt:lpstr>Lenin -&gt; Stalin</vt:lpstr>
      <vt:lpstr>Tvangskollektivisering</vt:lpstr>
      <vt:lpstr>Tvangskollektivisering</vt:lpstr>
      <vt:lpstr>Tvangskollektivisering</vt:lpstr>
      <vt:lpstr>Tvangskollektivisering</vt:lpstr>
      <vt:lpstr>Tvangskollektivisering</vt:lpstr>
      <vt:lpstr>Holodomor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2024-11-21T12:52:28Z</dcterms:created>
  <dcterms:modified xsi:type="dcterms:W3CDTF">2024-11-22T12:00:01Z</dcterms:modified>
</cp:coreProperties>
</file>