
<file path=[Content_Types].xml><?xml version="1.0" encoding="utf-8"?>
<Types xmlns="http://schemas.openxmlformats.org/package/2006/content-types"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886" autoAdjust="0"/>
  </p:normalViewPr>
  <p:slideViewPr>
    <p:cSldViewPr>
      <p:cViewPr varScale="1">
        <p:scale>
          <a:sx n="70" d="100"/>
          <a:sy n="70" d="100"/>
        </p:scale>
        <p:origin x="536" y="52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nart Nelting Keller (LNKE - Underviser - VE - AK)" userId="0f8b2343-f0d9-4667-9071-fe4d1167a82f" providerId="ADAL" clId="{83DB6672-AD62-472D-892F-4F4E2F45A914}"/>
    <pc:docChg chg="modSld">
      <pc:chgData name="Lennart Nelting Keller (LNKE - Underviser - VE - AK)" userId="0f8b2343-f0d9-4667-9071-fe4d1167a82f" providerId="ADAL" clId="{83DB6672-AD62-472D-892F-4F4E2F45A914}" dt="2024-10-29T09:27:19.328" v="0" actId="20577"/>
      <pc:docMkLst>
        <pc:docMk/>
      </pc:docMkLst>
      <pc:sldChg chg="modSp mod">
        <pc:chgData name="Lennart Nelting Keller (LNKE - Underviser - VE - AK)" userId="0f8b2343-f0d9-4667-9071-fe4d1167a82f" providerId="ADAL" clId="{83DB6672-AD62-472D-892F-4F4E2F45A914}" dt="2024-10-29T09:27:19.328" v="0" actId="20577"/>
        <pc:sldMkLst>
          <pc:docMk/>
          <pc:sldMk cId="3332726724" sldId="257"/>
        </pc:sldMkLst>
        <pc:spChg chg="mod">
          <ac:chgData name="Lennart Nelting Keller (LNKE - Underviser - VE - AK)" userId="0f8b2343-f0d9-4667-9071-fe4d1167a82f" providerId="ADAL" clId="{83DB6672-AD62-472D-892F-4F4E2F45A914}" dt="2024-10-29T09:27:19.328" v="0" actId="20577"/>
          <ac:spMkLst>
            <pc:docMk/>
            <pc:sldMk cId="3332726724" sldId="257"/>
            <ac:spMk id="3" creationId="{A9F410E2-368F-28A3-1736-21D31704AAE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29-10-2024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29-10-2024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29-10-2024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29-10-2024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29-10-2024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29-10-2024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29-10-2024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29-10-2024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29-10-2024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29-10-2024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29-10-2024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29-10-2024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29-10-2024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Prisdannelse 2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Priselasticitet, eksternaliteter, afgifter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721006-12C6-6F00-95E7-0C1C1C044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Eksempler med elasticitet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CE8BEF2-4B6D-6623-A07E-B9EC0FD86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595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A04B28-6E02-994A-460E-E24D6FD47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Pause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DD4307-768B-E9C5-4387-740515E70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6319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F0EFFA-BF77-11E5-78B8-16F8D0AE5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3964AF-E77B-8C7F-694C-56D842D6B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4.15 om hashmarkedet. </a:t>
            </a:r>
          </a:p>
        </p:txBody>
      </p:sp>
    </p:spTree>
    <p:extLst>
      <p:ext uri="{BB962C8B-B14F-4D97-AF65-F5344CB8AC3E}">
        <p14:creationId xmlns:p14="http://schemas.microsoft.com/office/powerpoint/2010/main" val="164675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AFF9D6-F998-93A7-7558-9613E4F47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F410E2-368F-28A3-1736-21D31704A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Forbruger og producentoverskud</a:t>
            </a:r>
          </a:p>
          <a:p>
            <a:r>
              <a:rPr lang="da-DK" dirty="0"/>
              <a:t>2) Priselasticitet</a:t>
            </a:r>
          </a:p>
          <a:p>
            <a:r>
              <a:rPr lang="da-DK" dirty="0"/>
              <a:t>3) Pause</a:t>
            </a:r>
          </a:p>
          <a:p>
            <a:r>
              <a:rPr lang="da-DK" dirty="0"/>
              <a:t>4</a:t>
            </a:r>
            <a:r>
              <a:rPr lang="da-DK"/>
              <a:t>) Tegneopgave</a:t>
            </a:r>
            <a:endParaRPr lang="da-DK" dirty="0"/>
          </a:p>
          <a:p>
            <a:pPr marL="4572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3272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94C37A-4D4C-6BC4-A18B-C7B55CF69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Forbruger og producentoverskud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315AED-653B-FD64-C3B0-0EB97061E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 skal kunne vise hvor forbrugeroverskud og producentoverskud findes i vores prisdannelsesmodel</a:t>
            </a:r>
          </a:p>
          <a:p>
            <a:r>
              <a:rPr lang="da-DK" dirty="0"/>
              <a:t>Forbrugeroverskuddet er et lidt underligt begreb, men det angiver de forbrugere der ”vinder” på at få varen billigere end den pris de var villige til at betale</a:t>
            </a:r>
          </a:p>
          <a:p>
            <a:r>
              <a:rPr lang="da-DK" dirty="0"/>
              <a:t>Vi kan næsten sige at forbrugeren tjener penge på at købe varen</a:t>
            </a:r>
          </a:p>
          <a:p>
            <a:r>
              <a:rPr lang="da-DK" dirty="0"/>
              <a:t>Producentoverskuddet er noget nemmere at forstå. Det er virksomhedernes profit på det salg de har af varen.</a:t>
            </a:r>
          </a:p>
        </p:txBody>
      </p:sp>
    </p:spTree>
    <p:extLst>
      <p:ext uri="{BB962C8B-B14F-4D97-AF65-F5344CB8AC3E}">
        <p14:creationId xmlns:p14="http://schemas.microsoft.com/office/powerpoint/2010/main" val="3209160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09AFD3-E21B-5FF4-5A30-F68E641FA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Forbrugeroverskuddet</a:t>
            </a:r>
          </a:p>
        </p:txBody>
      </p:sp>
      <p:pic>
        <p:nvPicPr>
          <p:cNvPr id="5" name="Pladsholder til indhold 4" descr="Et billede, der indeholder tekst, linje/række, diagram, Kurve&#10;&#10;Automatisk genereret beskrivelse">
            <a:extLst>
              <a:ext uri="{FF2B5EF4-FFF2-40B4-BE49-F238E27FC236}">
                <a16:creationId xmlns:a16="http://schemas.microsoft.com/office/drawing/2014/main" id="{3645B4FD-3C3C-F159-2C07-8841380140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64" y="2132856"/>
            <a:ext cx="6197919" cy="3175163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C701A808-0084-6A43-AA42-D3E43A23E95D}"/>
              </a:ext>
            </a:extLst>
          </p:cNvPr>
          <p:cNvSpPr txBox="1"/>
          <p:nvPr/>
        </p:nvSpPr>
        <p:spPr>
          <a:xfrm>
            <a:off x="7174532" y="2132856"/>
            <a:ext cx="4536504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Forbrugeroverskuddet er den trekant der findes over ligevægtsprisen. Her findes de forbrugere der var villige til at betale mere end ligevægtsprisen og dermed ”tjener” de på at købe varen.</a:t>
            </a:r>
          </a:p>
        </p:txBody>
      </p:sp>
    </p:spTree>
    <p:extLst>
      <p:ext uri="{BB962C8B-B14F-4D97-AF65-F5344CB8AC3E}">
        <p14:creationId xmlns:p14="http://schemas.microsoft.com/office/powerpoint/2010/main" val="4130169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66A46-75B1-95FC-0213-9DA540523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Producentoverskuddet</a:t>
            </a:r>
          </a:p>
        </p:txBody>
      </p:sp>
      <p:pic>
        <p:nvPicPr>
          <p:cNvPr id="5" name="Pladsholder til indhold 4" descr="Et billede, der indeholder tekst, linje/række, diagram, skærmbillede&#10;&#10;Automatisk genereret beskrivelse">
            <a:extLst>
              <a:ext uri="{FF2B5EF4-FFF2-40B4-BE49-F238E27FC236}">
                <a16:creationId xmlns:a16="http://schemas.microsoft.com/office/drawing/2014/main" id="{AB4BA8C4-8D5E-EB18-D5B0-1E16A51C5B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56" y="1916832"/>
            <a:ext cx="6236020" cy="4210266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9505615B-62FC-D03F-41A8-A319E984DD80}"/>
              </a:ext>
            </a:extLst>
          </p:cNvPr>
          <p:cNvSpPr txBox="1"/>
          <p:nvPr/>
        </p:nvSpPr>
        <p:spPr>
          <a:xfrm>
            <a:off x="7246540" y="1844824"/>
            <a:ext cx="4752528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Producentoverskuddet er den trekant der findes under ligevægtsprisen.</a:t>
            </a:r>
          </a:p>
          <a:p>
            <a:pPr>
              <a:lnSpc>
                <a:spcPct val="90000"/>
              </a:lnSpc>
            </a:pPr>
            <a:endParaRPr lang="da-DK" sz="2400" dirty="0"/>
          </a:p>
          <a:p>
            <a:pPr>
              <a:lnSpc>
                <a:spcPct val="90000"/>
              </a:lnSpc>
            </a:pPr>
            <a:r>
              <a:rPr lang="da-DK" sz="2400" dirty="0"/>
              <a:t>Det er producenternes profit der findes her. Virksomhedernes samlede overskud af handel med en given vare.</a:t>
            </a:r>
          </a:p>
          <a:p>
            <a:pPr>
              <a:lnSpc>
                <a:spcPct val="90000"/>
              </a:lnSpc>
            </a:pPr>
            <a:endParaRPr lang="da-DK" sz="2400" dirty="0"/>
          </a:p>
          <a:p>
            <a:pPr>
              <a:lnSpc>
                <a:spcPct val="90000"/>
              </a:lnSpc>
            </a:pPr>
            <a:r>
              <a:rPr lang="da-DK" sz="2400" dirty="0"/>
              <a:t>Lægger vi de to overskud sammen har vi det samfundsmæssige overskud på markedet.</a:t>
            </a:r>
          </a:p>
        </p:txBody>
      </p:sp>
    </p:spTree>
    <p:extLst>
      <p:ext uri="{BB962C8B-B14F-4D97-AF65-F5344CB8AC3E}">
        <p14:creationId xmlns:p14="http://schemas.microsoft.com/office/powerpoint/2010/main" val="289371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4AD7B4-A5B7-ED59-C0E8-EA6503E1C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Eksempel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B33AA9-0C10-0BF9-674D-1A3128877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Lad os se hvem der får noget ud af at efterspørgslen efter en vare stiger.</a:t>
            </a:r>
          </a:p>
        </p:txBody>
      </p:sp>
    </p:spTree>
    <p:extLst>
      <p:ext uri="{BB962C8B-B14F-4D97-AF65-F5344CB8AC3E}">
        <p14:creationId xmlns:p14="http://schemas.microsoft.com/office/powerpoint/2010/main" val="47885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1D0A-8E82-3CD6-B2F5-78F8DE03B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Priselasticitet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1313A00-F35F-3D9F-EB7F-38ED642F1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Ikke alle varer er ens – nogle varer er meget prisfølsomme mens andre ikke er</a:t>
            </a:r>
          </a:p>
          <a:p>
            <a:pPr algn="l"/>
            <a:r>
              <a:rPr lang="da-DK" dirty="0"/>
              <a:t>Helt præcist defineres elasticiteten som forholdet mellem den procentvise mængdeændring og den procentvise prisændring.</a:t>
            </a:r>
          </a:p>
          <a:p>
            <a:pPr algn="l"/>
            <a:r>
              <a:rPr lang="da-DK" dirty="0"/>
              <a:t>Hvis prisen ikke påvirker efterspørgslen på varen meget er varen </a:t>
            </a:r>
            <a:r>
              <a:rPr lang="da-DK" dirty="0" err="1"/>
              <a:t>uelastisk</a:t>
            </a:r>
            <a:endParaRPr lang="da-DK" dirty="0"/>
          </a:p>
          <a:p>
            <a:r>
              <a:rPr lang="da-DK" dirty="0"/>
              <a:t>Hvis prisen påvirker efterspørgslen på varen meget så er vare elastisk</a:t>
            </a: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9435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235D20-D236-8183-27F7-B5FCA1269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Priselasticitet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55A1F30-A94D-0E42-FC8E-056A772CE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afgør om varen er elastisk eller </a:t>
            </a:r>
            <a:r>
              <a:rPr lang="da-DK" dirty="0" err="1"/>
              <a:t>uelastisk</a:t>
            </a:r>
            <a:r>
              <a:rPr lang="da-DK" dirty="0"/>
              <a:t>?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Betydning i budgettet – hvis betydningen for ens husholdningsbudget er minimal, så er varen typisk </a:t>
            </a:r>
            <a:r>
              <a:rPr lang="da-DK" dirty="0" err="1"/>
              <a:t>uelastisk</a:t>
            </a:r>
            <a:r>
              <a:rPr lang="da-DK" dirty="0"/>
              <a:t> f.eks. Salt 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Nødvendighedsvarer som brød, mælk osv. Er typisk </a:t>
            </a:r>
            <a:r>
              <a:rPr lang="da-DK" dirty="0" err="1"/>
              <a:t>uelastisk</a:t>
            </a:r>
            <a:r>
              <a:rPr lang="da-DK" dirty="0"/>
              <a:t>, det køber vi uanset pris, mens rødvin og luksuskød er elastisk – er der et godt tilbud slår vi til og køber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Typisk er meget dyre varer elastiske, mens meget billige varer er </a:t>
            </a:r>
            <a:r>
              <a:rPr lang="da-DK" dirty="0" err="1"/>
              <a:t>uelastiske</a:t>
            </a:r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809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22338A-1E21-02C0-3677-64BB0E154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Priselasticitet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2493A1-2BAB-94E6-FA1D-A51B4152F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 skal vide om varen vi undersøger i vores prisdannelsesmodel er en elastisk eller </a:t>
            </a:r>
            <a:r>
              <a:rPr lang="da-DK" dirty="0" err="1"/>
              <a:t>uelastisk</a:t>
            </a:r>
            <a:r>
              <a:rPr lang="da-DK" dirty="0"/>
              <a:t> vare – for det har betydning for pris og mængde</a:t>
            </a:r>
          </a:p>
          <a:p>
            <a:r>
              <a:rPr lang="da-DK" dirty="0"/>
              <a:t>Efterspørgselskurven skal tegnes forskelligt alt efter om vi har med en </a:t>
            </a:r>
            <a:r>
              <a:rPr lang="da-DK" dirty="0" err="1"/>
              <a:t>uelastisk</a:t>
            </a:r>
            <a:r>
              <a:rPr lang="da-DK" dirty="0"/>
              <a:t> eller elastisk vare at gøre</a:t>
            </a:r>
          </a:p>
          <a:p>
            <a:r>
              <a:rPr lang="da-DK" dirty="0"/>
              <a:t>Dette findes på de to sidste sider i kompendiet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55223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29427a-4ed3-4f0e-a3ff-ced1342f64ac}" enabled="0" method="" siteId="{1b29427a-4ed3-4f0e-a3ff-ced1342f64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28</TotalTime>
  <Words>389</Words>
  <Application>Microsoft Office PowerPoint</Application>
  <PresentationFormat>Brugerdefineret</PresentationFormat>
  <Paragraphs>42</Paragraphs>
  <Slides>12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</vt:lpstr>
      <vt:lpstr>Præsentation med verden 16x9</vt:lpstr>
      <vt:lpstr>Prisdannelse 2</vt:lpstr>
      <vt:lpstr>Dagens program</vt:lpstr>
      <vt:lpstr>Forbruger og producentoverskud</vt:lpstr>
      <vt:lpstr>Forbrugeroverskuddet</vt:lpstr>
      <vt:lpstr>Producentoverskuddet</vt:lpstr>
      <vt:lpstr>Eksempel</vt:lpstr>
      <vt:lpstr>Priselasticitet</vt:lpstr>
      <vt:lpstr>Priselasticitet</vt:lpstr>
      <vt:lpstr>Priselasticitet</vt:lpstr>
      <vt:lpstr>Eksempler med elasticitet</vt:lpstr>
      <vt:lpstr>Pause</vt:lpstr>
      <vt:lpstr>Opgave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1</cp:revision>
  <dcterms:created xsi:type="dcterms:W3CDTF">2024-10-29T08:58:45Z</dcterms:created>
  <dcterms:modified xsi:type="dcterms:W3CDTF">2024-10-29T09:27:28Z</dcterms:modified>
</cp:coreProperties>
</file>