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27-11-2024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27-11-2024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27-11-2024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27-11-2024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27-11-2024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27-11-2024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27-11-2024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27-11-2024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27-11-2024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27-11-2024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27-11-2024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27-11-2024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27-11-2024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O8CfvHH7VO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1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Demokrati</a:t>
            </a:r>
          </a:p>
        </p:txBody>
      </p:sp>
      <p:sp>
        <p:nvSpPr>
          <p:cNvPr id="3" name="Undertitel 2"/>
          <p:cNvSpPr>
            <a:spLocks noGrp="1"/>
          </p:cNvSpPr>
          <p:nvPr>
            <p:ph type="subTitle" idx="1"/>
          </p:nvPr>
        </p:nvSpPr>
        <p:spPr/>
        <p:txBody>
          <a:bodyPr rtlCol="0"/>
          <a:lstStyle/>
          <a:p>
            <a:pPr rtl="0"/>
            <a:r>
              <a:rPr lang="da-DK" dirty="0"/>
              <a:t>Politiske styreformer, typer af demokrati.</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AB07F5-F275-5A1E-34BE-7E6D7263541E}"/>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E3957B1A-5E51-1941-3A61-AACF631E467B}"/>
              </a:ext>
            </a:extLst>
          </p:cNvPr>
          <p:cNvSpPr>
            <a:spLocks noGrp="1"/>
          </p:cNvSpPr>
          <p:nvPr>
            <p:ph idx="1"/>
          </p:nvPr>
        </p:nvSpPr>
        <p:spPr/>
        <p:txBody>
          <a:bodyPr/>
          <a:lstStyle/>
          <a:p>
            <a:r>
              <a:rPr lang="da-DK" dirty="0"/>
              <a:t>1) Opsamling fra sidste gang</a:t>
            </a:r>
          </a:p>
          <a:p>
            <a:r>
              <a:rPr lang="da-DK" dirty="0"/>
              <a:t>2) Demokrati og politik</a:t>
            </a:r>
          </a:p>
          <a:p>
            <a:r>
              <a:rPr lang="da-DK" dirty="0"/>
              <a:t>3) Direkte og repræsentativt demokrati</a:t>
            </a:r>
          </a:p>
          <a:p>
            <a:r>
              <a:rPr lang="da-DK" dirty="0"/>
              <a:t>4) Pause</a:t>
            </a:r>
          </a:p>
          <a:p>
            <a:r>
              <a:rPr lang="da-DK" dirty="0"/>
              <a:t>5) Demokratiformer i Danmark</a:t>
            </a:r>
          </a:p>
          <a:p>
            <a:r>
              <a:rPr lang="da-DK" dirty="0"/>
              <a:t>6) Matrixpræsentation</a:t>
            </a:r>
          </a:p>
          <a:p>
            <a:r>
              <a:rPr lang="da-DK" dirty="0"/>
              <a:t>7</a:t>
            </a:r>
            <a:r>
              <a:rPr lang="da-DK"/>
              <a:t>) Opsamling</a:t>
            </a:r>
            <a:endParaRPr lang="da-DK" dirty="0"/>
          </a:p>
        </p:txBody>
      </p:sp>
    </p:spTree>
    <p:extLst>
      <p:ext uri="{BB962C8B-B14F-4D97-AF65-F5344CB8AC3E}">
        <p14:creationId xmlns:p14="http://schemas.microsoft.com/office/powerpoint/2010/main" val="190408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2F787-8581-5908-0ACA-2287696B19F7}"/>
              </a:ext>
            </a:extLst>
          </p:cNvPr>
          <p:cNvSpPr>
            <a:spLocks noGrp="1"/>
          </p:cNvSpPr>
          <p:nvPr>
            <p:ph type="title"/>
          </p:nvPr>
        </p:nvSpPr>
        <p:spPr/>
        <p:txBody>
          <a:bodyPr/>
          <a:lstStyle/>
          <a:p>
            <a:pPr algn="ctr"/>
            <a:r>
              <a:rPr lang="da-DK" dirty="0"/>
              <a:t>Opsamling fra sidste gang</a:t>
            </a:r>
          </a:p>
        </p:txBody>
      </p:sp>
      <p:sp>
        <p:nvSpPr>
          <p:cNvPr id="3" name="Pladsholder til indhold 2">
            <a:extLst>
              <a:ext uri="{FF2B5EF4-FFF2-40B4-BE49-F238E27FC236}">
                <a16:creationId xmlns:a16="http://schemas.microsoft.com/office/drawing/2014/main" id="{FEEDAECA-91D2-86AD-4081-9D81A396ACF1}"/>
              </a:ext>
            </a:extLst>
          </p:cNvPr>
          <p:cNvSpPr>
            <a:spLocks noGrp="1"/>
          </p:cNvSpPr>
          <p:nvPr>
            <p:ph idx="1"/>
          </p:nvPr>
        </p:nvSpPr>
        <p:spPr/>
        <p:txBody>
          <a:bodyPr/>
          <a:lstStyle/>
          <a:p>
            <a:r>
              <a:rPr lang="da-DK" dirty="0"/>
              <a:t>Vi kiggede på tre modeller der kan hjælpe os med at forklare partiadfærd</a:t>
            </a:r>
          </a:p>
          <a:p>
            <a:pPr marL="731520" lvl="1" indent="-457200">
              <a:buFont typeface="+mj-lt"/>
              <a:buAutoNum type="arabicPeriod"/>
            </a:pPr>
            <a:r>
              <a:rPr lang="da-DK" dirty="0"/>
              <a:t>Downs model</a:t>
            </a:r>
          </a:p>
          <a:p>
            <a:pPr marL="731520" lvl="1" indent="-457200">
              <a:buFont typeface="+mj-lt"/>
              <a:buAutoNum type="arabicPeriod"/>
            </a:pPr>
            <a:r>
              <a:rPr lang="da-DK" dirty="0"/>
              <a:t>Kaare Strøms model</a:t>
            </a:r>
          </a:p>
          <a:p>
            <a:pPr marL="731520" lvl="1" indent="-457200">
              <a:buFont typeface="+mj-lt"/>
              <a:buAutoNum type="arabicPeriod"/>
            </a:pPr>
            <a:r>
              <a:rPr lang="da-DK" dirty="0"/>
              <a:t>Molins model</a:t>
            </a:r>
          </a:p>
          <a:p>
            <a:r>
              <a:rPr lang="da-DK" dirty="0"/>
              <a:t>Vi analyserede os frem til, at grunden til </a:t>
            </a:r>
            <a:r>
              <a:rPr lang="da-DK" dirty="0" err="1"/>
              <a:t>Soc.dem</a:t>
            </a:r>
            <a:r>
              <a:rPr lang="da-DK" dirty="0"/>
              <a:t> nu pludselig synes at det forslag SF kom med i forhold til pensionsalder kan være </a:t>
            </a:r>
            <a:r>
              <a:rPr lang="da-DK" dirty="0" err="1"/>
              <a:t>vote</a:t>
            </a:r>
            <a:r>
              <a:rPr lang="da-DK" dirty="0"/>
              <a:t> </a:t>
            </a:r>
            <a:r>
              <a:rPr lang="da-DK" dirty="0" err="1"/>
              <a:t>seeking</a:t>
            </a:r>
            <a:r>
              <a:rPr lang="da-DK" dirty="0"/>
              <a:t> (Strøms model), Stemmemaksimering (populisme) Downs model, Molins model Strategi både opinion- og parlamentarisk faktor.</a:t>
            </a:r>
          </a:p>
        </p:txBody>
      </p:sp>
    </p:spTree>
    <p:extLst>
      <p:ext uri="{BB962C8B-B14F-4D97-AF65-F5344CB8AC3E}">
        <p14:creationId xmlns:p14="http://schemas.microsoft.com/office/powerpoint/2010/main" val="226437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36228-7B12-CCAE-342F-36185CC1980B}"/>
              </a:ext>
            </a:extLst>
          </p:cNvPr>
          <p:cNvSpPr>
            <a:spLocks noGrp="1"/>
          </p:cNvSpPr>
          <p:nvPr>
            <p:ph type="title"/>
          </p:nvPr>
        </p:nvSpPr>
        <p:spPr/>
        <p:txBody>
          <a:bodyPr/>
          <a:lstStyle/>
          <a:p>
            <a:pPr algn="ctr"/>
            <a:r>
              <a:rPr lang="da-DK" dirty="0"/>
              <a:t>I dag</a:t>
            </a:r>
          </a:p>
        </p:txBody>
      </p:sp>
      <p:sp>
        <p:nvSpPr>
          <p:cNvPr id="3" name="Pladsholder til indhold 2">
            <a:extLst>
              <a:ext uri="{FF2B5EF4-FFF2-40B4-BE49-F238E27FC236}">
                <a16:creationId xmlns:a16="http://schemas.microsoft.com/office/drawing/2014/main" id="{7E74CAF1-2DD1-CDC1-6280-4F087309F251}"/>
              </a:ext>
            </a:extLst>
          </p:cNvPr>
          <p:cNvSpPr>
            <a:spLocks noGrp="1"/>
          </p:cNvSpPr>
          <p:nvPr>
            <p:ph idx="1"/>
          </p:nvPr>
        </p:nvSpPr>
        <p:spPr/>
        <p:txBody>
          <a:bodyPr>
            <a:normAutofit fontScale="92500" lnSpcReduction="20000"/>
          </a:bodyPr>
          <a:lstStyle/>
          <a:p>
            <a:r>
              <a:rPr lang="da-DK" dirty="0"/>
              <a:t>Hvad kendetegner et demokrati?</a:t>
            </a:r>
          </a:p>
          <a:p>
            <a:r>
              <a:rPr lang="da-DK" b="1" dirty="0"/>
              <a:t>Definition: </a:t>
            </a:r>
            <a:r>
              <a:rPr lang="da-DK" dirty="0"/>
              <a:t>Ordet demokrati kommer af græsk demos 'folk' eller 'pøbel' og </a:t>
            </a:r>
            <a:r>
              <a:rPr lang="da-DK" dirty="0" err="1"/>
              <a:t>kratos</a:t>
            </a:r>
            <a:r>
              <a:rPr lang="da-DK" dirty="0"/>
              <a:t> 'magt, herredømme, vælde’.</a:t>
            </a:r>
          </a:p>
          <a:p>
            <a:r>
              <a:rPr lang="da-DK" dirty="0"/>
              <a:t>Næsten halvdelen af folk i verden lever ikke i et demokrati</a:t>
            </a:r>
          </a:p>
          <a:p>
            <a:r>
              <a:rPr lang="da-DK" b="1" dirty="0"/>
              <a:t>Stk. 4</a:t>
            </a:r>
            <a:r>
              <a:rPr lang="da-DK" dirty="0"/>
              <a:t>. </a:t>
            </a:r>
            <a:r>
              <a:rPr lang="da-DK" i="1" dirty="0"/>
              <a:t>Uddannelserne og institutionskulturen som helhed skal forberede eleverne til medbestemmelse, medansvar, rettigheder og pligter i et samfund med frihed og folkestyre. Undervisningen og hele institutionens dagligliv må derfor bygge på åndsfrihed, ligeværd og demokrati og styrke elevernes kendskab til og respekt for grundlæggende friheds- og menneskerettigheder, herunder ligestilling mellem kønnene. Eleverne skal derigennem opnå forudsætninger for aktiv medvirken i et demokratisk samfund og forståelse for mulighederne for individuelt og i fællesskab at bidrage til udvikling og forandring samt forståelse af såvel det nære som det europæiske og det globale perspektiv.</a:t>
            </a:r>
            <a:endParaRPr lang="da-DK" dirty="0"/>
          </a:p>
          <a:p>
            <a:endParaRPr lang="da-DK" dirty="0"/>
          </a:p>
          <a:p>
            <a:endParaRPr lang="da-DK" dirty="0"/>
          </a:p>
        </p:txBody>
      </p:sp>
    </p:spTree>
    <p:extLst>
      <p:ext uri="{BB962C8B-B14F-4D97-AF65-F5344CB8AC3E}">
        <p14:creationId xmlns:p14="http://schemas.microsoft.com/office/powerpoint/2010/main" val="218416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02521-FA5D-8FBB-9520-510B5108EB0C}"/>
              </a:ext>
            </a:extLst>
          </p:cNvPr>
          <p:cNvSpPr>
            <a:spLocks noGrp="1"/>
          </p:cNvSpPr>
          <p:nvPr>
            <p:ph type="title"/>
          </p:nvPr>
        </p:nvSpPr>
        <p:spPr/>
        <p:txBody>
          <a:bodyPr/>
          <a:lstStyle/>
          <a:p>
            <a:pPr algn="ctr"/>
            <a:r>
              <a:rPr lang="da-DK" dirty="0"/>
              <a:t>Demokrati og autokrati</a:t>
            </a:r>
          </a:p>
        </p:txBody>
      </p:sp>
      <p:sp>
        <p:nvSpPr>
          <p:cNvPr id="3" name="Pladsholder til indhold 2">
            <a:extLst>
              <a:ext uri="{FF2B5EF4-FFF2-40B4-BE49-F238E27FC236}">
                <a16:creationId xmlns:a16="http://schemas.microsoft.com/office/drawing/2014/main" id="{E8A37052-6FE0-62AF-2D9D-3C5681609F22}"/>
              </a:ext>
            </a:extLst>
          </p:cNvPr>
          <p:cNvSpPr>
            <a:spLocks noGrp="1"/>
          </p:cNvSpPr>
          <p:nvPr>
            <p:ph idx="1"/>
          </p:nvPr>
        </p:nvSpPr>
        <p:spPr/>
        <p:txBody>
          <a:bodyPr/>
          <a:lstStyle/>
          <a:p>
            <a:r>
              <a:rPr lang="da-DK" dirty="0">
                <a:hlinkClick r:id="rId2"/>
              </a:rPr>
              <a:t>https://www.youtube.com/watch?v=O8CfvHH7VOE</a:t>
            </a:r>
            <a:endParaRPr lang="da-DK" dirty="0"/>
          </a:p>
          <a:p>
            <a:endParaRPr lang="da-DK" dirty="0"/>
          </a:p>
        </p:txBody>
      </p:sp>
    </p:spTree>
    <p:extLst>
      <p:ext uri="{BB962C8B-B14F-4D97-AF65-F5344CB8AC3E}">
        <p14:creationId xmlns:p14="http://schemas.microsoft.com/office/powerpoint/2010/main" val="4840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8D6D15-FDEA-BBF1-8FC5-9ECF4A17BE35}"/>
              </a:ext>
            </a:extLst>
          </p:cNvPr>
          <p:cNvSpPr>
            <a:spLocks noGrp="1"/>
          </p:cNvSpPr>
          <p:nvPr>
            <p:ph type="title"/>
          </p:nvPr>
        </p:nvSpPr>
        <p:spPr/>
        <p:txBody>
          <a:bodyPr/>
          <a:lstStyle/>
          <a:p>
            <a:pPr algn="ctr"/>
            <a:r>
              <a:rPr lang="da-DK" dirty="0"/>
              <a:t>Demokrati og politik</a:t>
            </a:r>
          </a:p>
        </p:txBody>
      </p:sp>
      <p:sp>
        <p:nvSpPr>
          <p:cNvPr id="3" name="Pladsholder til indhold 2">
            <a:extLst>
              <a:ext uri="{FF2B5EF4-FFF2-40B4-BE49-F238E27FC236}">
                <a16:creationId xmlns:a16="http://schemas.microsoft.com/office/drawing/2014/main" id="{0E08973F-D342-FDDB-81F3-A48561F62C73}"/>
              </a:ext>
            </a:extLst>
          </p:cNvPr>
          <p:cNvSpPr>
            <a:spLocks noGrp="1"/>
          </p:cNvSpPr>
          <p:nvPr>
            <p:ph idx="1"/>
          </p:nvPr>
        </p:nvSpPr>
        <p:spPr/>
        <p:txBody>
          <a:bodyPr/>
          <a:lstStyle/>
          <a:p>
            <a:r>
              <a:rPr lang="da-DK" dirty="0"/>
              <a:t>”Politik drejer sig om den autoritative fordeling af værdier med gyldighed for et samfund.” – David </a:t>
            </a:r>
            <a:r>
              <a:rPr lang="da-DK" dirty="0" err="1"/>
              <a:t>Easton</a:t>
            </a:r>
            <a:endParaRPr lang="da-DK" dirty="0"/>
          </a:p>
          <a:p>
            <a:endParaRPr lang="da-DK" dirty="0"/>
          </a:p>
          <a:p>
            <a:r>
              <a:rPr lang="da-DK" dirty="0"/>
              <a:t>Med det mener </a:t>
            </a:r>
            <a:r>
              <a:rPr lang="da-DK" dirty="0" err="1"/>
              <a:t>Easton</a:t>
            </a:r>
            <a:r>
              <a:rPr lang="da-DK" dirty="0"/>
              <a:t>, at der i et samfund skal træffes beslutninger om fordelingen af værdier, og de, der skal træffe beslutningerne, skal have magt (autoritet) til også at kunne gennemføre dem, så beslutningerne rent faktisk kommer til at gælde ude i samfundet. En vigtig måde at bedrive politik på er gennem den politiske styreform, som benyttes i et land.</a:t>
            </a:r>
          </a:p>
        </p:txBody>
      </p:sp>
    </p:spTree>
    <p:extLst>
      <p:ext uri="{BB962C8B-B14F-4D97-AF65-F5344CB8AC3E}">
        <p14:creationId xmlns:p14="http://schemas.microsoft.com/office/powerpoint/2010/main" val="207120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0FC2A-E860-BEA8-497E-B0A11E19ADF5}"/>
              </a:ext>
            </a:extLst>
          </p:cNvPr>
          <p:cNvSpPr>
            <a:spLocks noGrp="1"/>
          </p:cNvSpPr>
          <p:nvPr>
            <p:ph type="title"/>
          </p:nvPr>
        </p:nvSpPr>
        <p:spPr/>
        <p:txBody>
          <a:bodyPr/>
          <a:lstStyle/>
          <a:p>
            <a:pPr algn="ctr"/>
            <a:r>
              <a:rPr lang="da-DK" dirty="0"/>
              <a:t>Eksempler på styreformer</a:t>
            </a:r>
          </a:p>
        </p:txBody>
      </p:sp>
      <p:pic>
        <p:nvPicPr>
          <p:cNvPr id="5" name="Pladsholder til indhold 4" descr="Et billede, der indeholder tekst, Font/skrifttype, linje/række, diagram&#10;&#10;Automatisk genereret beskrivelse">
            <a:extLst>
              <a:ext uri="{FF2B5EF4-FFF2-40B4-BE49-F238E27FC236}">
                <a16:creationId xmlns:a16="http://schemas.microsoft.com/office/drawing/2014/main" id="{354069E8-578B-E2CE-21E9-AB9A466266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9459" y="1988840"/>
            <a:ext cx="9528468" cy="4396374"/>
          </a:xfrm>
        </p:spPr>
      </p:pic>
    </p:spTree>
    <p:extLst>
      <p:ext uri="{BB962C8B-B14F-4D97-AF65-F5344CB8AC3E}">
        <p14:creationId xmlns:p14="http://schemas.microsoft.com/office/powerpoint/2010/main" val="341692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F79C24-040E-6D8B-CE1A-0D31F8DBD9AC}"/>
              </a:ext>
            </a:extLst>
          </p:cNvPr>
          <p:cNvSpPr>
            <a:spLocks noGrp="1"/>
          </p:cNvSpPr>
          <p:nvPr>
            <p:ph type="title"/>
          </p:nvPr>
        </p:nvSpPr>
        <p:spPr/>
        <p:txBody>
          <a:bodyPr/>
          <a:lstStyle/>
          <a:p>
            <a:pPr algn="ctr"/>
            <a:r>
              <a:rPr lang="da-DK" dirty="0"/>
              <a:t>Hvornår har vi demokrati</a:t>
            </a:r>
          </a:p>
        </p:txBody>
      </p:sp>
      <p:sp>
        <p:nvSpPr>
          <p:cNvPr id="3" name="Pladsholder til indhold 2">
            <a:extLst>
              <a:ext uri="{FF2B5EF4-FFF2-40B4-BE49-F238E27FC236}">
                <a16:creationId xmlns:a16="http://schemas.microsoft.com/office/drawing/2014/main" id="{D88A308B-0DB6-9D44-74FA-DA1716121B88}"/>
              </a:ext>
            </a:extLst>
          </p:cNvPr>
          <p:cNvSpPr>
            <a:spLocks noGrp="1"/>
          </p:cNvSpPr>
          <p:nvPr>
            <p:ph idx="1"/>
          </p:nvPr>
        </p:nvSpPr>
        <p:spPr/>
        <p:txBody>
          <a:bodyPr>
            <a:normAutofit lnSpcReduction="10000"/>
          </a:bodyPr>
          <a:lstStyle/>
          <a:p>
            <a:r>
              <a:rPr lang="da-DK" dirty="0"/>
              <a:t>Forskeren Robert Dahl opstiller fem kriterier</a:t>
            </a:r>
          </a:p>
          <a:p>
            <a:pPr marL="502920" indent="-457200">
              <a:buFont typeface="+mj-lt"/>
              <a:buAutoNum type="arabicPeriod"/>
            </a:pPr>
            <a:r>
              <a:rPr lang="da-DK" b="1" dirty="0"/>
              <a:t>Medbestemmelse</a:t>
            </a:r>
            <a:r>
              <a:rPr lang="da-DK" dirty="0"/>
              <a:t> – Borgerne skal have mulighed for indflydelse på de beslutninger der træffes</a:t>
            </a:r>
          </a:p>
          <a:p>
            <a:pPr marL="502920" indent="-457200">
              <a:buFont typeface="+mj-lt"/>
              <a:buAutoNum type="arabicPeriod"/>
            </a:pPr>
            <a:r>
              <a:rPr lang="da-DK" b="1" dirty="0"/>
              <a:t>Lighed i valg </a:t>
            </a:r>
            <a:r>
              <a:rPr lang="da-DK" dirty="0"/>
              <a:t>– Alle kan stille op og alle kan stemme</a:t>
            </a:r>
          </a:p>
          <a:p>
            <a:pPr marL="502920" indent="-457200">
              <a:buFont typeface="+mj-lt"/>
              <a:buAutoNum type="arabicPeriod"/>
            </a:pPr>
            <a:r>
              <a:rPr lang="da-DK" b="1" dirty="0"/>
              <a:t>Opnåelse af begrundet indsigt </a:t>
            </a:r>
            <a:r>
              <a:rPr lang="da-DK" dirty="0"/>
              <a:t>– Ytrings- presse- og trykkefrihed, så vi kan få uafhængige informationer</a:t>
            </a:r>
          </a:p>
          <a:p>
            <a:pPr marL="502920" indent="-457200">
              <a:buFont typeface="+mj-lt"/>
              <a:buAutoNum type="arabicPeriod"/>
            </a:pPr>
            <a:r>
              <a:rPr lang="da-DK" b="1" dirty="0"/>
              <a:t>Kontrol med dagsordenen </a:t>
            </a:r>
            <a:r>
              <a:rPr lang="da-DK" dirty="0"/>
              <a:t>– Borgere skal have mulighed for at få emner på dagsordenen</a:t>
            </a:r>
          </a:p>
          <a:p>
            <a:pPr marL="502920" indent="-457200">
              <a:buFont typeface="+mj-lt"/>
              <a:buAutoNum type="arabicPeriod"/>
            </a:pPr>
            <a:r>
              <a:rPr lang="da-DK" b="1" dirty="0"/>
              <a:t>Ingen udelukkelse af myndige voksne </a:t>
            </a:r>
            <a:r>
              <a:rPr lang="da-DK" dirty="0"/>
              <a:t>– Alle statsborgere i et land skal havde de fire ovenstående rettigheder</a:t>
            </a:r>
          </a:p>
          <a:p>
            <a:pPr marL="45720" indent="0">
              <a:buNone/>
            </a:pPr>
            <a:endParaRPr lang="da-DK" dirty="0"/>
          </a:p>
        </p:txBody>
      </p:sp>
    </p:spTree>
    <p:extLst>
      <p:ext uri="{BB962C8B-B14F-4D97-AF65-F5344CB8AC3E}">
        <p14:creationId xmlns:p14="http://schemas.microsoft.com/office/powerpoint/2010/main" val="43649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6FAA14-AE90-7589-E68E-1B0CD616C286}"/>
              </a:ext>
            </a:extLst>
          </p:cNvPr>
          <p:cNvSpPr>
            <a:spLocks noGrp="1"/>
          </p:cNvSpPr>
          <p:nvPr>
            <p:ph type="title"/>
          </p:nvPr>
        </p:nvSpPr>
        <p:spPr/>
        <p:txBody>
          <a:bodyPr/>
          <a:lstStyle/>
          <a:p>
            <a:pPr algn="ctr"/>
            <a:r>
              <a:rPr lang="da-DK" dirty="0"/>
              <a:t>Diktaturer</a:t>
            </a:r>
          </a:p>
        </p:txBody>
      </p:sp>
      <p:sp>
        <p:nvSpPr>
          <p:cNvPr id="3" name="Pladsholder til indhold 2">
            <a:extLst>
              <a:ext uri="{FF2B5EF4-FFF2-40B4-BE49-F238E27FC236}">
                <a16:creationId xmlns:a16="http://schemas.microsoft.com/office/drawing/2014/main" id="{3589555E-20AD-D729-B4E9-E7A4CA5418D3}"/>
              </a:ext>
            </a:extLst>
          </p:cNvPr>
          <p:cNvSpPr>
            <a:spLocks noGrp="1"/>
          </p:cNvSpPr>
          <p:nvPr>
            <p:ph idx="1"/>
          </p:nvPr>
        </p:nvSpPr>
        <p:spPr/>
        <p:txBody>
          <a:bodyPr/>
          <a:lstStyle/>
          <a:p>
            <a:r>
              <a:rPr lang="da-DK" dirty="0"/>
              <a:t>Mange diktaturer afholder valg</a:t>
            </a:r>
          </a:p>
          <a:p>
            <a:r>
              <a:rPr lang="da-DK" dirty="0"/>
              <a:t>Valgene er bare ikke frie og åbne og det er kun dem styret synes om der kan stille op til valgene</a:t>
            </a:r>
          </a:p>
          <a:p>
            <a:r>
              <a:rPr lang="da-DK" dirty="0"/>
              <a:t>Hvad er motivationen for at afholde et valg, selvom det er fixet på forhånd?</a:t>
            </a:r>
          </a:p>
          <a:p>
            <a:endParaRPr lang="da-DK" dirty="0"/>
          </a:p>
          <a:p>
            <a:endParaRPr lang="da-DK" dirty="0"/>
          </a:p>
        </p:txBody>
      </p:sp>
      <p:pic>
        <p:nvPicPr>
          <p:cNvPr id="5" name="Billede 4" descr="Et billede, der indeholder tekst, Font/skrifttype, skærmbillede, hvid&#10;&#10;Automatisk genereret beskrivelse">
            <a:extLst>
              <a:ext uri="{FF2B5EF4-FFF2-40B4-BE49-F238E27FC236}">
                <a16:creationId xmlns:a16="http://schemas.microsoft.com/office/drawing/2014/main" id="{A70655BF-FD7A-F218-1A6D-D3D6C0A04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516" y="5063301"/>
            <a:ext cx="4846090" cy="1499980"/>
          </a:xfrm>
          <a:prstGeom prst="rect">
            <a:avLst/>
          </a:prstGeom>
        </p:spPr>
      </p:pic>
      <p:pic>
        <p:nvPicPr>
          <p:cNvPr id="7" name="Billede 6" descr="Et billede, der indeholder tekst, Font/skrifttype, skærmbillede&#10;&#10;Automatisk genereret beskrivelse">
            <a:extLst>
              <a:ext uri="{FF2B5EF4-FFF2-40B4-BE49-F238E27FC236}">
                <a16:creationId xmlns:a16="http://schemas.microsoft.com/office/drawing/2014/main" id="{13A9060D-C3D5-C5C5-92EB-097EBA742E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748" y="4242933"/>
            <a:ext cx="3439525" cy="2340429"/>
          </a:xfrm>
          <a:prstGeom prst="rect">
            <a:avLst/>
          </a:prstGeom>
        </p:spPr>
      </p:pic>
      <p:pic>
        <p:nvPicPr>
          <p:cNvPr id="9" name="Billede 8" descr="Et billede, der indeholder Font/skrifttype, tekst, typografi&#10;&#10;Automatisk genereret beskrivelse">
            <a:extLst>
              <a:ext uri="{FF2B5EF4-FFF2-40B4-BE49-F238E27FC236}">
                <a16:creationId xmlns:a16="http://schemas.microsoft.com/office/drawing/2014/main" id="{F8E92EB1-6ECC-0D86-56AA-FAADBA7CD2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2204" y="3933541"/>
            <a:ext cx="6411219" cy="901160"/>
          </a:xfrm>
          <a:prstGeom prst="rect">
            <a:avLst/>
          </a:prstGeom>
        </p:spPr>
      </p:pic>
    </p:spTree>
    <p:extLst>
      <p:ext uri="{BB962C8B-B14F-4D97-AF65-F5344CB8AC3E}">
        <p14:creationId xmlns:p14="http://schemas.microsoft.com/office/powerpoint/2010/main" val="1380258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00C794-8828-83E0-A4A7-F9167591DE93}"/>
              </a:ext>
            </a:extLst>
          </p:cNvPr>
          <p:cNvSpPr>
            <a:spLocks noGrp="1"/>
          </p:cNvSpPr>
          <p:nvPr>
            <p:ph type="title"/>
          </p:nvPr>
        </p:nvSpPr>
        <p:spPr/>
        <p:txBody>
          <a:bodyPr/>
          <a:lstStyle/>
          <a:p>
            <a:pPr algn="ctr"/>
            <a:r>
              <a:rPr lang="da-DK" dirty="0"/>
              <a:t>Former for demokrat</a:t>
            </a:r>
          </a:p>
        </p:txBody>
      </p:sp>
      <p:pic>
        <p:nvPicPr>
          <p:cNvPr id="5" name="Pladsholder til indhold 4" descr="Et billede, der indeholder tekst&#10;&#10;Automatisk genereret beskrivelse">
            <a:extLst>
              <a:ext uri="{FF2B5EF4-FFF2-40B4-BE49-F238E27FC236}">
                <a16:creationId xmlns:a16="http://schemas.microsoft.com/office/drawing/2014/main" id="{3AD47C9E-1387-0D34-F822-FF2836291C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756" y="2492896"/>
            <a:ext cx="6597989" cy="2794144"/>
          </a:xfrm>
        </p:spPr>
      </p:pic>
      <p:sp>
        <p:nvSpPr>
          <p:cNvPr id="6" name="Tekstfelt 5">
            <a:extLst>
              <a:ext uri="{FF2B5EF4-FFF2-40B4-BE49-F238E27FC236}">
                <a16:creationId xmlns:a16="http://schemas.microsoft.com/office/drawing/2014/main" id="{E41FAAC8-2ACC-576A-F9F5-CFE132FE6264}"/>
              </a:ext>
            </a:extLst>
          </p:cNvPr>
          <p:cNvSpPr txBox="1"/>
          <p:nvPr/>
        </p:nvSpPr>
        <p:spPr>
          <a:xfrm>
            <a:off x="6958507" y="2204864"/>
            <a:ext cx="5230317" cy="4185761"/>
          </a:xfrm>
          <a:prstGeom prst="rect">
            <a:avLst/>
          </a:prstGeom>
          <a:noFill/>
        </p:spPr>
        <p:txBody>
          <a:bodyPr wrap="square" rtlCol="0">
            <a:spAutoFit/>
          </a:bodyPr>
          <a:lstStyle/>
          <a:p>
            <a:pPr algn="l" fontAlgn="base"/>
            <a:r>
              <a:rPr lang="da-DK" sz="1900" dirty="0"/>
              <a:t>De fleste demokratier er repræsentative og kun direkte når der er folketingsvalg, kommunalvalg og europaparlamentsvalg.</a:t>
            </a:r>
          </a:p>
          <a:p>
            <a:pPr algn="l" fontAlgn="base"/>
            <a:endParaRPr lang="da-DK" sz="1900" dirty="0"/>
          </a:p>
          <a:p>
            <a:pPr algn="l" fontAlgn="base"/>
            <a:r>
              <a:rPr lang="da-DK" sz="1900" dirty="0"/>
              <a:t>Schweiz er kendt for sit direkte demokrati. På et normalt år er der to til fire søndage med folkeafstemninger.</a:t>
            </a:r>
          </a:p>
          <a:p>
            <a:pPr algn="l" fontAlgn="base"/>
            <a:endParaRPr lang="da-DK" sz="1900" dirty="0"/>
          </a:p>
          <a:p>
            <a:pPr algn="l" fontAlgn="base"/>
            <a:r>
              <a:rPr lang="da-DK" sz="1900" dirty="0"/>
              <a:t>Alle forslag, der får over 100.000 underskrifter, går til folkeafstemning.</a:t>
            </a:r>
          </a:p>
          <a:p>
            <a:pPr algn="l" fontAlgn="base"/>
            <a:endParaRPr lang="da-DK" sz="1900" dirty="0"/>
          </a:p>
          <a:p>
            <a:pPr algn="l" fontAlgn="base"/>
            <a:r>
              <a:rPr lang="da-DK" sz="1900" dirty="0"/>
              <a:t>Der kan både være tale om nye love samt ændringer til eller ophævelse af eksisterende.</a:t>
            </a:r>
          </a:p>
        </p:txBody>
      </p:sp>
    </p:spTree>
    <p:extLst>
      <p:ext uri="{BB962C8B-B14F-4D97-AF65-F5344CB8AC3E}">
        <p14:creationId xmlns:p14="http://schemas.microsoft.com/office/powerpoint/2010/main" val="50569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4076B-5233-58CB-146D-F0EE11C6C3D9}"/>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92072997-B5E4-4483-7185-C67283906DE8}"/>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88716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5D9F4-AA55-5B93-B08B-24B025FFEF3F}"/>
              </a:ext>
            </a:extLst>
          </p:cNvPr>
          <p:cNvSpPr>
            <a:spLocks noGrp="1"/>
          </p:cNvSpPr>
          <p:nvPr>
            <p:ph type="title"/>
          </p:nvPr>
        </p:nvSpPr>
        <p:spPr/>
        <p:txBody>
          <a:bodyPr/>
          <a:lstStyle/>
          <a:p>
            <a:pPr algn="ctr"/>
            <a:r>
              <a:rPr lang="da-DK" dirty="0"/>
              <a:t>Den store demokrati diskussion</a:t>
            </a:r>
          </a:p>
        </p:txBody>
      </p:sp>
      <p:sp>
        <p:nvSpPr>
          <p:cNvPr id="3" name="Pladsholder til indhold 2">
            <a:extLst>
              <a:ext uri="{FF2B5EF4-FFF2-40B4-BE49-F238E27FC236}">
                <a16:creationId xmlns:a16="http://schemas.microsoft.com/office/drawing/2014/main" id="{100E473F-E6BC-A7EE-7C27-CC42AF8BA005}"/>
              </a:ext>
            </a:extLst>
          </p:cNvPr>
          <p:cNvSpPr>
            <a:spLocks noGrp="1"/>
          </p:cNvSpPr>
          <p:nvPr>
            <p:ph idx="1"/>
          </p:nvPr>
        </p:nvSpPr>
        <p:spPr/>
        <p:txBody>
          <a:bodyPr>
            <a:normAutofit lnSpcReduction="10000"/>
          </a:bodyPr>
          <a:lstStyle/>
          <a:p>
            <a:pPr algn="l"/>
            <a:r>
              <a:rPr lang="da-DK" dirty="0"/>
              <a:t>Når vi taler om demokrati og hvordan demokrati skal være, så viser der sig også forskellige opfattelser af, hvad demokratiet bør være, og hvilken rolle borgerne skal have i demokratiet. De to demokratiopfattelser, som har været helt centrale i de danske demokratidiskussioner siden anden verdenskrig, er:</a:t>
            </a:r>
          </a:p>
          <a:p>
            <a:pPr algn="l">
              <a:buFont typeface="Arial" panose="020B0604020202020204" pitchFamily="34" charset="0"/>
              <a:buChar char="•"/>
            </a:pPr>
            <a:endParaRPr lang="da-DK" dirty="0"/>
          </a:p>
          <a:p>
            <a:pPr algn="l">
              <a:buFont typeface="Arial" panose="020B0604020202020204" pitchFamily="34" charset="0"/>
              <a:buChar char="•"/>
            </a:pPr>
            <a:r>
              <a:rPr lang="da-DK" dirty="0"/>
              <a:t>Konkurrencedemokrati (Alf Ross)</a:t>
            </a:r>
          </a:p>
          <a:p>
            <a:pPr algn="l">
              <a:buFont typeface="Arial" panose="020B0604020202020204" pitchFamily="34" charset="0"/>
              <a:buChar char="•"/>
            </a:pPr>
            <a:r>
              <a:rPr lang="da-DK" dirty="0"/>
              <a:t>Deltagelsesdemokrati (Hal Kock)</a:t>
            </a:r>
          </a:p>
          <a:p>
            <a:pPr algn="l">
              <a:buFont typeface="Arial" panose="020B0604020202020204" pitchFamily="34" charset="0"/>
              <a:buChar char="•"/>
            </a:pPr>
            <a:endParaRPr lang="da-DK" dirty="0"/>
          </a:p>
          <a:p>
            <a:pPr algn="l">
              <a:buFont typeface="Arial" panose="020B0604020202020204" pitchFamily="34" charset="0"/>
              <a:buChar char="•"/>
            </a:pPr>
            <a:r>
              <a:rPr lang="da-DK" dirty="0"/>
              <a:t>Vi finder det lige sammen i bogen.</a:t>
            </a:r>
          </a:p>
          <a:p>
            <a:pPr algn="l">
              <a:buFont typeface="Arial" panose="020B0604020202020204" pitchFamily="34" charset="0"/>
              <a:buChar char="•"/>
            </a:pPr>
            <a:endParaRPr lang="da-DK" dirty="0"/>
          </a:p>
          <a:p>
            <a:endParaRPr lang="da-DK" dirty="0"/>
          </a:p>
          <a:p>
            <a:endParaRPr lang="da-DK" dirty="0"/>
          </a:p>
        </p:txBody>
      </p:sp>
    </p:spTree>
    <p:extLst>
      <p:ext uri="{BB962C8B-B14F-4D97-AF65-F5344CB8AC3E}">
        <p14:creationId xmlns:p14="http://schemas.microsoft.com/office/powerpoint/2010/main" val="369039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E5AED1-3903-2859-FC19-8C5BAFB80B1D}"/>
              </a:ext>
            </a:extLst>
          </p:cNvPr>
          <p:cNvSpPr>
            <a:spLocks noGrp="1"/>
          </p:cNvSpPr>
          <p:nvPr>
            <p:ph type="title"/>
          </p:nvPr>
        </p:nvSpPr>
        <p:spPr/>
        <p:txBody>
          <a:bodyPr/>
          <a:lstStyle/>
          <a:p>
            <a:pPr algn="ctr"/>
            <a:r>
              <a:rPr lang="da-DK" dirty="0"/>
              <a:t>Studiegruppens opgave</a:t>
            </a:r>
          </a:p>
        </p:txBody>
      </p:sp>
      <p:sp>
        <p:nvSpPr>
          <p:cNvPr id="3" name="Pladsholder til indhold 2">
            <a:extLst>
              <a:ext uri="{FF2B5EF4-FFF2-40B4-BE49-F238E27FC236}">
                <a16:creationId xmlns:a16="http://schemas.microsoft.com/office/drawing/2014/main" id="{BE59557A-D0C6-4083-9D4E-2A79953FAA42}"/>
              </a:ext>
            </a:extLst>
          </p:cNvPr>
          <p:cNvSpPr>
            <a:spLocks noGrp="1"/>
          </p:cNvSpPr>
          <p:nvPr>
            <p:ph idx="1"/>
          </p:nvPr>
        </p:nvSpPr>
        <p:spPr/>
        <p:txBody>
          <a:bodyPr/>
          <a:lstStyle/>
          <a:p>
            <a:r>
              <a:rPr lang="da-DK" dirty="0"/>
              <a:t>Sæt jer ind i en af de to former for demokrati og tag grundige noter til den</a:t>
            </a:r>
          </a:p>
          <a:p>
            <a:r>
              <a:rPr lang="da-DK" dirty="0"/>
              <a:t>Vær klar til at kunne forklare den til en anden gruppe med en kort PowerPoint</a:t>
            </a:r>
          </a:p>
          <a:p>
            <a:r>
              <a:rPr lang="da-DK" dirty="0"/>
              <a:t>15 minutters forberedelse</a:t>
            </a:r>
          </a:p>
        </p:txBody>
      </p:sp>
    </p:spTree>
    <p:extLst>
      <p:ext uri="{BB962C8B-B14F-4D97-AF65-F5344CB8AC3E}">
        <p14:creationId xmlns:p14="http://schemas.microsoft.com/office/powerpoint/2010/main" val="196282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skærmbillede, Font/skrifttype, nummer/tal&#10;&#10;Automatisk genereret beskrivelse">
            <a:extLst>
              <a:ext uri="{FF2B5EF4-FFF2-40B4-BE49-F238E27FC236}">
                <a16:creationId xmlns:a16="http://schemas.microsoft.com/office/drawing/2014/main" id="{5C2E7C96-546E-38B3-22C7-A8B413194ECB}"/>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09836" y="7640"/>
            <a:ext cx="9907495" cy="6597352"/>
          </a:xfrm>
        </p:spPr>
      </p:pic>
    </p:spTree>
    <p:extLst>
      <p:ext uri="{BB962C8B-B14F-4D97-AF65-F5344CB8AC3E}">
        <p14:creationId xmlns:p14="http://schemas.microsoft.com/office/powerpoint/2010/main" val="34695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34B1D-6DD6-6752-A0F6-4769591528DA}"/>
              </a:ext>
            </a:extLst>
          </p:cNvPr>
          <p:cNvSpPr>
            <a:spLocks noGrp="1"/>
          </p:cNvSpPr>
          <p:nvPr>
            <p:ph type="title"/>
          </p:nvPr>
        </p:nvSpPr>
        <p:spPr/>
        <p:txBody>
          <a:bodyPr/>
          <a:lstStyle/>
          <a:p>
            <a:pPr algn="ctr"/>
            <a:r>
              <a:rPr lang="da-DK" dirty="0"/>
              <a:t>Fordele og ulemper ved de to demokratiformer</a:t>
            </a:r>
          </a:p>
        </p:txBody>
      </p:sp>
      <p:pic>
        <p:nvPicPr>
          <p:cNvPr id="5" name="Pladsholder til indhold 4" descr="Et billede, der indeholder tekst, skærmbillede, Font/skrifttype, linje/række&#10;&#10;Automatisk genereret beskrivelse">
            <a:extLst>
              <a:ext uri="{FF2B5EF4-FFF2-40B4-BE49-F238E27FC236}">
                <a16:creationId xmlns:a16="http://schemas.microsoft.com/office/drawing/2014/main" id="{EB6A758D-FCF9-D6D3-A0AB-704A91E0EA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688" y="2636912"/>
            <a:ext cx="11789448" cy="2520310"/>
          </a:xfrm>
        </p:spPr>
      </p:pic>
    </p:spTree>
    <p:extLst>
      <p:ext uri="{BB962C8B-B14F-4D97-AF65-F5344CB8AC3E}">
        <p14:creationId xmlns:p14="http://schemas.microsoft.com/office/powerpoint/2010/main" val="116076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33088-59ED-4DB8-DAF2-270444F10551}"/>
              </a:ext>
            </a:extLst>
          </p:cNvPr>
          <p:cNvSpPr>
            <a:spLocks noGrp="1"/>
          </p:cNvSpPr>
          <p:nvPr>
            <p:ph type="title"/>
          </p:nvPr>
        </p:nvSpPr>
        <p:spPr/>
        <p:txBody>
          <a:bodyPr/>
          <a:lstStyle/>
          <a:p>
            <a:pPr algn="ctr"/>
            <a:r>
              <a:rPr lang="da-DK" dirty="0"/>
              <a:t>Hvem skal de stemme på?</a:t>
            </a:r>
          </a:p>
        </p:txBody>
      </p:sp>
      <p:sp>
        <p:nvSpPr>
          <p:cNvPr id="3" name="Pladsholder til indhold 2">
            <a:extLst>
              <a:ext uri="{FF2B5EF4-FFF2-40B4-BE49-F238E27FC236}">
                <a16:creationId xmlns:a16="http://schemas.microsoft.com/office/drawing/2014/main" id="{4AF76F00-A1EE-4223-635F-D079AF9E3101}"/>
              </a:ext>
            </a:extLst>
          </p:cNvPr>
          <p:cNvSpPr>
            <a:spLocks noGrp="1"/>
          </p:cNvSpPr>
          <p:nvPr>
            <p:ph idx="1"/>
          </p:nvPr>
        </p:nvSpPr>
        <p:spPr/>
        <p:txBody>
          <a:bodyPr>
            <a:normAutofit/>
          </a:bodyPr>
          <a:lstStyle/>
          <a:p>
            <a:r>
              <a:rPr lang="da-DK" dirty="0"/>
              <a:t>Vælger 1 er tilhænger af at de lavtlønnede skal have bedre vilkår. Der skal flere pædagoger til at tage sig af børnene i vuggestuer og børnehaver, og flere sygeplejersker til at tage sig af de syge. Hun ser gerne, at der gøres en større indsats for at bekæmpe klimaforandringer og mener at her kan EU gøre en forskel.</a:t>
            </a:r>
          </a:p>
          <a:p>
            <a:r>
              <a:rPr lang="da-DK" dirty="0"/>
              <a:t>Vælger 2 er selvstændig og mener, at staten ikke skal blande sig for meget i noget som helst. Den personlige frihed er vigtig for ham. Han mener, at der kan spares lidt i den offentlige sektor og at skatterne i Danmarks skal sættes ned. Han sætter pris på Danmarks medlemskab af NATO og det indre marked i EU.</a:t>
            </a:r>
          </a:p>
        </p:txBody>
      </p:sp>
    </p:spTree>
    <p:extLst>
      <p:ext uri="{BB962C8B-B14F-4D97-AF65-F5344CB8AC3E}">
        <p14:creationId xmlns:p14="http://schemas.microsoft.com/office/powerpoint/2010/main" val="200529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134</TotalTime>
  <Words>814</Words>
  <Application>Microsoft Office PowerPoint</Application>
  <PresentationFormat>Brugerdefineret</PresentationFormat>
  <Paragraphs>66</Paragraphs>
  <Slides>16</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Century Gothic</vt:lpstr>
      <vt:lpstr>Wingdings</vt:lpstr>
      <vt:lpstr>Præsentation med verden 16x9</vt:lpstr>
      <vt:lpstr>Demokrati</vt:lpstr>
      <vt:lpstr>Dagens program</vt:lpstr>
      <vt:lpstr>Opsamling fra sidste gang</vt:lpstr>
      <vt:lpstr>I dag</vt:lpstr>
      <vt:lpstr>Demokrati og autokrati</vt:lpstr>
      <vt:lpstr>Demokrati og politik</vt:lpstr>
      <vt:lpstr>Eksempler på styreformer</vt:lpstr>
      <vt:lpstr>Hvornår har vi demokrati</vt:lpstr>
      <vt:lpstr>Diktaturer</vt:lpstr>
      <vt:lpstr>Former for demokrat</vt:lpstr>
      <vt:lpstr>Pause</vt:lpstr>
      <vt:lpstr>Den store demokrati diskussion</vt:lpstr>
      <vt:lpstr>Studiegruppens opgave</vt:lpstr>
      <vt:lpstr>PowerPoint-præsentation</vt:lpstr>
      <vt:lpstr>Fordele og ulemper ved de to demokratiformer</vt:lpstr>
      <vt:lpstr>Hvem skal de stemme på?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2024-11-27T08:50:48Z</dcterms:created>
  <dcterms:modified xsi:type="dcterms:W3CDTF">2024-11-27T11:05:40Z</dcterms:modified>
</cp:coreProperties>
</file>