
<file path=[Content_Types].xml><?xml version="1.0" encoding="utf-8"?>
<Types xmlns="http://schemas.openxmlformats.org/package/2006/content-types">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88825"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4886" autoAdjust="0"/>
  </p:normalViewPr>
  <p:slideViewPr>
    <p:cSldViewPr>
      <p:cViewPr>
        <p:scale>
          <a:sx n="69" d="100"/>
          <a:sy n="69" d="100"/>
        </p:scale>
        <p:origin x="372" y="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3" d="100"/>
          <a:sy n="93" d="100"/>
        </p:scale>
        <p:origin x="29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nart Nelting Keller (LNKE - Underviser - VE - AK)" userId="0f8b2343-f0d9-4667-9071-fe4d1167a82f" providerId="ADAL" clId="{E52628EB-D5C6-403E-95F6-79377B3C0717}"/>
    <pc:docChg chg="custSel addSld modSld">
      <pc:chgData name="Lennart Nelting Keller (LNKE - Underviser - VE - AK)" userId="0f8b2343-f0d9-4667-9071-fe4d1167a82f" providerId="ADAL" clId="{E52628EB-D5C6-403E-95F6-79377B3C0717}" dt="2025-01-03T18:17:40.352" v="787" actId="5793"/>
      <pc:docMkLst>
        <pc:docMk/>
      </pc:docMkLst>
      <pc:sldChg chg="modSp mod">
        <pc:chgData name="Lennart Nelting Keller (LNKE - Underviser - VE - AK)" userId="0f8b2343-f0d9-4667-9071-fe4d1167a82f" providerId="ADAL" clId="{E52628EB-D5C6-403E-95F6-79377B3C0717}" dt="2025-01-03T18:16:49.731" v="745" actId="5793"/>
        <pc:sldMkLst>
          <pc:docMk/>
          <pc:sldMk cId="3947354644" sldId="257"/>
        </pc:sldMkLst>
        <pc:spChg chg="mod">
          <ac:chgData name="Lennart Nelting Keller (LNKE - Underviser - VE - AK)" userId="0f8b2343-f0d9-4667-9071-fe4d1167a82f" providerId="ADAL" clId="{E52628EB-D5C6-403E-95F6-79377B3C0717}" dt="2025-01-03T18:16:49.731" v="745" actId="5793"/>
          <ac:spMkLst>
            <pc:docMk/>
            <pc:sldMk cId="3947354644" sldId="257"/>
            <ac:spMk id="3" creationId="{D2D612FB-2F65-C1E9-7564-934AC599E0C6}"/>
          </ac:spMkLst>
        </pc:spChg>
      </pc:sldChg>
      <pc:sldChg chg="modSp mod">
        <pc:chgData name="Lennart Nelting Keller (LNKE - Underviser - VE - AK)" userId="0f8b2343-f0d9-4667-9071-fe4d1167a82f" providerId="ADAL" clId="{E52628EB-D5C6-403E-95F6-79377B3C0717}" dt="2025-01-03T18:00:15.321" v="47" actId="20577"/>
        <pc:sldMkLst>
          <pc:docMk/>
          <pc:sldMk cId="4135478306" sldId="275"/>
        </pc:sldMkLst>
        <pc:spChg chg="mod">
          <ac:chgData name="Lennart Nelting Keller (LNKE - Underviser - VE - AK)" userId="0f8b2343-f0d9-4667-9071-fe4d1167a82f" providerId="ADAL" clId="{E52628EB-D5C6-403E-95F6-79377B3C0717}" dt="2025-01-03T18:00:15.321" v="47" actId="20577"/>
          <ac:spMkLst>
            <pc:docMk/>
            <pc:sldMk cId="4135478306" sldId="275"/>
            <ac:spMk id="3" creationId="{2CF56E47-16EC-7ABF-7F37-1B71F345F0C0}"/>
          </ac:spMkLst>
        </pc:spChg>
      </pc:sldChg>
      <pc:sldChg chg="modSp new mod">
        <pc:chgData name="Lennart Nelting Keller (LNKE - Underviser - VE - AK)" userId="0f8b2343-f0d9-4667-9071-fe4d1167a82f" providerId="ADAL" clId="{E52628EB-D5C6-403E-95F6-79377B3C0717}" dt="2025-01-03T18:08:16.631" v="709" actId="20577"/>
        <pc:sldMkLst>
          <pc:docMk/>
          <pc:sldMk cId="3241908208" sldId="276"/>
        </pc:sldMkLst>
        <pc:spChg chg="mod">
          <ac:chgData name="Lennart Nelting Keller (LNKE - Underviser - VE - AK)" userId="0f8b2343-f0d9-4667-9071-fe4d1167a82f" providerId="ADAL" clId="{E52628EB-D5C6-403E-95F6-79377B3C0717}" dt="2025-01-03T18:01:17.188" v="74" actId="20577"/>
          <ac:spMkLst>
            <pc:docMk/>
            <pc:sldMk cId="3241908208" sldId="276"/>
            <ac:spMk id="2" creationId="{FE1BD9B1-84B3-BF10-90C9-D81DAA2A8E48}"/>
          </ac:spMkLst>
        </pc:spChg>
        <pc:spChg chg="mod">
          <ac:chgData name="Lennart Nelting Keller (LNKE - Underviser - VE - AK)" userId="0f8b2343-f0d9-4667-9071-fe4d1167a82f" providerId="ADAL" clId="{E52628EB-D5C6-403E-95F6-79377B3C0717}" dt="2025-01-03T18:08:16.631" v="709" actId="20577"/>
          <ac:spMkLst>
            <pc:docMk/>
            <pc:sldMk cId="3241908208" sldId="276"/>
            <ac:spMk id="3" creationId="{91908A73-C8AB-D289-274E-F6F8246DB0B1}"/>
          </ac:spMkLst>
        </pc:spChg>
      </pc:sldChg>
      <pc:sldChg chg="modSp new mod">
        <pc:chgData name="Lennart Nelting Keller (LNKE - Underviser - VE - AK)" userId="0f8b2343-f0d9-4667-9071-fe4d1167a82f" providerId="ADAL" clId="{E52628EB-D5C6-403E-95F6-79377B3C0717}" dt="2025-01-03T18:17:18.210" v="773" actId="20577"/>
        <pc:sldMkLst>
          <pc:docMk/>
          <pc:sldMk cId="2793264894" sldId="277"/>
        </pc:sldMkLst>
        <pc:spChg chg="mod">
          <ac:chgData name="Lennart Nelting Keller (LNKE - Underviser - VE - AK)" userId="0f8b2343-f0d9-4667-9071-fe4d1167a82f" providerId="ADAL" clId="{E52628EB-D5C6-403E-95F6-79377B3C0717}" dt="2025-01-03T18:16:59.405" v="754" actId="20577"/>
          <ac:spMkLst>
            <pc:docMk/>
            <pc:sldMk cId="2793264894" sldId="277"/>
            <ac:spMk id="2" creationId="{925A8451-C692-8819-08C8-70FAF2416015}"/>
          </ac:spMkLst>
        </pc:spChg>
        <pc:spChg chg="mod">
          <ac:chgData name="Lennart Nelting Keller (LNKE - Underviser - VE - AK)" userId="0f8b2343-f0d9-4667-9071-fe4d1167a82f" providerId="ADAL" clId="{E52628EB-D5C6-403E-95F6-79377B3C0717}" dt="2025-01-03T18:17:18.210" v="773" actId="20577"/>
          <ac:spMkLst>
            <pc:docMk/>
            <pc:sldMk cId="2793264894" sldId="277"/>
            <ac:spMk id="3" creationId="{D6A15DA0-0A15-50FB-2333-DA67AFD6588B}"/>
          </ac:spMkLst>
        </pc:spChg>
      </pc:sldChg>
      <pc:sldChg chg="modSp new mod">
        <pc:chgData name="Lennart Nelting Keller (LNKE - Underviser - VE - AK)" userId="0f8b2343-f0d9-4667-9071-fe4d1167a82f" providerId="ADAL" clId="{E52628EB-D5C6-403E-95F6-79377B3C0717}" dt="2025-01-03T18:17:40.352" v="787" actId="5793"/>
        <pc:sldMkLst>
          <pc:docMk/>
          <pc:sldMk cId="497022199" sldId="278"/>
        </pc:sldMkLst>
        <pc:spChg chg="mod">
          <ac:chgData name="Lennart Nelting Keller (LNKE - Underviser - VE - AK)" userId="0f8b2343-f0d9-4667-9071-fe4d1167a82f" providerId="ADAL" clId="{E52628EB-D5C6-403E-95F6-79377B3C0717}" dt="2025-01-03T18:17:38.267" v="784" actId="20577"/>
          <ac:spMkLst>
            <pc:docMk/>
            <pc:sldMk cId="497022199" sldId="278"/>
            <ac:spMk id="2" creationId="{BC755DF2-7A93-40B5-ED38-692587F9E440}"/>
          </ac:spMkLst>
        </pc:spChg>
        <pc:spChg chg="mod">
          <ac:chgData name="Lennart Nelting Keller (LNKE - Underviser - VE - AK)" userId="0f8b2343-f0d9-4667-9071-fe4d1167a82f" providerId="ADAL" clId="{E52628EB-D5C6-403E-95F6-79377B3C0717}" dt="2025-01-03T18:17:40.352" v="787" actId="5793"/>
          <ac:spMkLst>
            <pc:docMk/>
            <pc:sldMk cId="497022199" sldId="278"/>
            <ac:spMk id="3" creationId="{FA2F4E6A-C56E-7082-65D5-737A1BE0F2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B12C811-E921-4FDA-B1B6-7D95825DC33E}" type="datetime1">
              <a:rPr lang="da-DK" smtClean="0"/>
              <a:t>03-01-2025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a-DK"/>
              <a:t>‹nr.›</a:t>
            </a:fld>
            <a:endParaRPr lang="da-DK"/>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5B1A0-17BF-4B62-88BF-5EB76D35A279}" type="datetime1">
              <a:rPr lang="da-DK" smtClean="0"/>
              <a:pPr/>
              <a:t>03-01-2025</a:t>
            </a:fld>
            <a:endParaRPr lang="da-DK" dirty="0"/>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da-DK" noProof="0"/>
              <a:t>‹nr.›</a:t>
            </a:fld>
            <a:endParaRPr lang="da-DK"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1</a:t>
            </a:fld>
            <a:endParaRPr lang="da-DK"/>
          </a:p>
        </p:txBody>
      </p:sp>
    </p:spTree>
    <p:extLst>
      <p:ext uri="{BB962C8B-B14F-4D97-AF65-F5344CB8AC3E}">
        <p14:creationId xmlns:p14="http://schemas.microsoft.com/office/powerpoint/2010/main" val="65635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6" name="Kombinationstegning 6" descr="Verdenskort"/>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a-DK" noProof="0">
              <a:solidFill>
                <a:schemeClr val="lt1"/>
              </a:solidFill>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vl1pPr>
          </a:lstStyle>
          <a:p>
            <a:pPr rtl="0"/>
            <a:r>
              <a:rPr lang="da-DK" noProof="0"/>
              <a:t>Klik for at redigere titeltypografier i master</a:t>
            </a:r>
          </a:p>
        </p:txBody>
      </p:sp>
      <p:sp>
        <p:nvSpPr>
          <p:cNvPr id="3" name="Undertitel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a-DK" noProof="0"/>
              <a:t>Klik for at redigere undertiteltypografien i masteren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lvl5pPr>
              <a:defRPr/>
            </a:lvl5pPr>
            <a:lvl6pPr>
              <a:defRPr/>
            </a:lvl6pPr>
            <a:lvl7pPr>
              <a:defRPr baseline="0"/>
            </a:lvl7pPr>
            <a:lvl8pPr>
              <a:defRPr baseline="0"/>
            </a:lvl8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90D839CF-EF64-4676-B748-7324FBA79A14}" type="datetime1">
              <a:rPr lang="da-DK" noProof="0" smtClean="0"/>
              <a:t>03-01-2025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836898" y="685800"/>
            <a:ext cx="2134315" cy="5486400"/>
          </a:xfrm>
        </p:spPr>
        <p:txBody>
          <a:bodyPr vert="eaVert"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4838AC6B-5A42-491D-8FE2-CAC4F943ED23}" type="datetime1">
              <a:rPr lang="da-DK" noProof="0" smtClean="0"/>
              <a:t>03-01-2025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8A0424E2-5020-4EC7-B0B7-C1315A438B9D}" type="datetime1">
              <a:rPr lang="da-DK" noProof="0" smtClean="0"/>
              <a:t>03-01-2025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6F9F6BA7-8AE6-4CE2-9759-98EA26E5787C}" type="datetime1">
              <a:rPr lang="da-DK" noProof="0" smtClean="0"/>
              <a:t>03-01-2025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sz="half" idx="1" hasCustomPrompt="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p:cNvSpPr>
            <a:spLocks noGrp="1"/>
          </p:cNvSpPr>
          <p:nvPr>
            <p:ph sz="half" idx="2" hasCustomPrompt="1"/>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7B89840D-4430-4FFF-BFDB-DC699827C6E2}" type="datetime1">
              <a:rPr lang="da-DK" noProof="0" smtClean="0"/>
              <a:t>03-01-2025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p:cNvSpPr>
            <a:spLocks noGrp="1"/>
          </p:cNvSpPr>
          <p:nvPr>
            <p:ph sz="half" idx="2" hasCustomPrompt="1"/>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p:cNvSpPr>
            <a:spLocks noGrp="1"/>
          </p:cNvSpPr>
          <p:nvPr>
            <p:ph sz="quarter" idx="4" hasCustomPrompt="1"/>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8" name="Pladsholder til sidefod 7"/>
          <p:cNvSpPr>
            <a:spLocks noGrp="1"/>
          </p:cNvSpPr>
          <p:nvPr>
            <p:ph type="ftr" sz="quarter" idx="11"/>
          </p:nvPr>
        </p:nvSpPr>
        <p:spPr/>
        <p:txBody>
          <a:bodyPr rtlCol="0"/>
          <a:lstStyle/>
          <a:p>
            <a:pPr rtl="0"/>
            <a:r>
              <a:rPr lang="da-DK" noProof="0"/>
              <a:t>Tilføj en sidefod</a:t>
            </a:r>
          </a:p>
        </p:txBody>
      </p:sp>
      <p:sp>
        <p:nvSpPr>
          <p:cNvPr id="7" name="Pladsholder til dato 6"/>
          <p:cNvSpPr>
            <a:spLocks noGrp="1"/>
          </p:cNvSpPr>
          <p:nvPr>
            <p:ph type="dt" sz="half" idx="10"/>
          </p:nvPr>
        </p:nvSpPr>
        <p:spPr/>
        <p:txBody>
          <a:bodyPr rtlCol="0"/>
          <a:lstStyle/>
          <a:p>
            <a:pPr rtl="0"/>
            <a:fld id="{0EE185C9-7DAF-4EC7-9862-C99CF0502DE2}" type="datetime1">
              <a:rPr lang="da-DK" noProof="0" smtClean="0"/>
              <a:t>03-01-2025</a:t>
            </a:fld>
            <a:endParaRPr lang="da-DK" noProof="0"/>
          </a:p>
        </p:txBody>
      </p:sp>
      <p:sp>
        <p:nvSpPr>
          <p:cNvPr id="9" name="Pladsholder til slidenummer 8"/>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4" name="Pladsholder til sidefod 3"/>
          <p:cNvSpPr>
            <a:spLocks noGrp="1"/>
          </p:cNvSpPr>
          <p:nvPr>
            <p:ph type="ftr" sz="quarter" idx="11"/>
          </p:nvPr>
        </p:nvSpPr>
        <p:spPr/>
        <p:txBody>
          <a:bodyPr rtlCol="0"/>
          <a:lstStyle/>
          <a:p>
            <a:pPr rtl="0"/>
            <a:r>
              <a:rPr lang="da-DK" noProof="0"/>
              <a:t>Tilføj en sidefod</a:t>
            </a:r>
          </a:p>
        </p:txBody>
      </p:sp>
      <p:sp>
        <p:nvSpPr>
          <p:cNvPr id="3" name="Pladsholder til dato 2"/>
          <p:cNvSpPr>
            <a:spLocks noGrp="1"/>
          </p:cNvSpPr>
          <p:nvPr>
            <p:ph type="dt" sz="half" idx="10"/>
          </p:nvPr>
        </p:nvSpPr>
        <p:spPr/>
        <p:txBody>
          <a:bodyPr rtlCol="0"/>
          <a:lstStyle/>
          <a:p>
            <a:pPr rtl="0"/>
            <a:fld id="{56CA46E8-8474-46AB-B428-DF6C998A80D9}" type="datetime1">
              <a:rPr lang="da-DK" noProof="0" smtClean="0"/>
              <a:t>03-01-2025</a:t>
            </a:fld>
            <a:endParaRPr lang="da-DK" noProof="0"/>
          </a:p>
        </p:txBody>
      </p:sp>
      <p:sp>
        <p:nvSpPr>
          <p:cNvPr id="5" name="Pladsholder til slidenummer 4"/>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rtlCol="0"/>
          <a:lstStyle/>
          <a:p>
            <a:pPr rtl="0"/>
            <a:r>
              <a:rPr lang="da-DK" noProof="0"/>
              <a:t>Tilføj en sidefod</a:t>
            </a:r>
          </a:p>
        </p:txBody>
      </p:sp>
      <p:sp>
        <p:nvSpPr>
          <p:cNvPr id="2" name="Pladsholder til dato 1"/>
          <p:cNvSpPr>
            <a:spLocks noGrp="1"/>
          </p:cNvSpPr>
          <p:nvPr>
            <p:ph type="dt" sz="half" idx="10"/>
          </p:nvPr>
        </p:nvSpPr>
        <p:spPr/>
        <p:txBody>
          <a:bodyPr rtlCol="0"/>
          <a:lstStyle/>
          <a:p>
            <a:pPr rtl="0"/>
            <a:fld id="{87889A71-9BC3-47C4-88AD-1C71AA111534}" type="datetime1">
              <a:rPr lang="da-DK" noProof="0" smtClean="0"/>
              <a:t>03-01-2025</a:t>
            </a:fld>
            <a:endParaRPr lang="da-DK" noProof="0"/>
          </a:p>
        </p:txBody>
      </p:sp>
      <p:sp>
        <p:nvSpPr>
          <p:cNvPr id="4" name="Pladsholder til slidenummer 3"/>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indhold 2"/>
          <p:cNvSpPr>
            <a:spLocks noGrp="1"/>
          </p:cNvSpPr>
          <p:nvPr>
            <p:ph idx="1" hasCustomPrompt="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AC57BC53-5407-41B2-8C24-E8A908611EE1}" type="datetime1">
              <a:rPr lang="da-DK" noProof="0" smtClean="0"/>
              <a:t>03-01-2025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billede 2" descr="En tom pladsholder til at tilføje et billede. Klik på pladsholderen, og vælg det billede, du vil tilføje"/>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84B5756F-1A34-4EF2-A2D8-C7FC5F0CDCC6}" type="datetime1">
              <a:rPr lang="da-DK" noProof="0" smtClean="0"/>
              <a:t>03-01-2025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a-DK" noProof="0"/>
              <a:t>Klik for at redigere titeltypografier i master</a:t>
            </a:r>
          </a:p>
        </p:txBody>
      </p:sp>
      <p:sp>
        <p:nvSpPr>
          <p:cNvPr id="3" name="Pladsholder til teks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da-DK" noProof="0"/>
              <a:t>Tilføj en sidefod</a:t>
            </a:r>
          </a:p>
        </p:txBody>
      </p:sp>
      <p:sp>
        <p:nvSpPr>
          <p:cNvPr id="4" name="Pladsholder til dato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1092350D-C227-455A-B6FF-FBB29D68BE71}" type="datetime1">
              <a:rPr lang="da-DK" noProof="0" smtClean="0"/>
              <a:t>03-01-2025</a:t>
            </a:fld>
            <a:endParaRPr lang="da-DK" noProof="0" dirty="0"/>
          </a:p>
        </p:txBody>
      </p:sp>
      <p:sp>
        <p:nvSpPr>
          <p:cNvPr id="6" name="Pladsholder til slidenumm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da-DK" noProof="0" smtClean="0"/>
              <a:pPr rtl="0"/>
              <a:t>‹nr.›</a:t>
            </a:fld>
            <a:endParaRPr lang="da-DK"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a-DK" dirty="0"/>
              <a:t>Valutakurssystemer</a:t>
            </a:r>
          </a:p>
        </p:txBody>
      </p:sp>
      <p:sp>
        <p:nvSpPr>
          <p:cNvPr id="3" name="Undertitel 2"/>
          <p:cNvSpPr>
            <a:spLocks noGrp="1"/>
          </p:cNvSpPr>
          <p:nvPr>
            <p:ph type="subTitle" idx="1"/>
          </p:nvPr>
        </p:nvSpPr>
        <p:spPr/>
        <p:txBody>
          <a:bodyPr rtlCol="0"/>
          <a:lstStyle/>
          <a:p>
            <a:pPr rtl="0"/>
            <a:r>
              <a:rPr lang="da-DK" dirty="0"/>
              <a:t>Valutakurser, Flydende og faste systemer…</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8897A-9952-93F9-0812-F6F968A7EF16}"/>
              </a:ext>
            </a:extLst>
          </p:cNvPr>
          <p:cNvSpPr>
            <a:spLocks noGrp="1"/>
          </p:cNvSpPr>
          <p:nvPr>
            <p:ph type="title"/>
          </p:nvPr>
        </p:nvSpPr>
        <p:spPr/>
        <p:txBody>
          <a:bodyPr/>
          <a:lstStyle/>
          <a:p>
            <a:pPr algn="ctr"/>
            <a:r>
              <a:rPr lang="da-DK" dirty="0"/>
              <a:t>Hvad påvirker valutakursen?</a:t>
            </a:r>
          </a:p>
        </p:txBody>
      </p:sp>
      <p:pic>
        <p:nvPicPr>
          <p:cNvPr id="9" name="Pladsholder til indhold 8" descr="Et billede, der indeholder tekst, Font/skrifttype, skærmbillede, diagram&#10;&#10;Automatisk genereret beskrivelse">
            <a:extLst>
              <a:ext uri="{FF2B5EF4-FFF2-40B4-BE49-F238E27FC236}">
                <a16:creationId xmlns:a16="http://schemas.microsoft.com/office/drawing/2014/main" id="{0A8F0A0E-81A5-0AD5-4342-CCE8CE0FC4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1764" y="2564904"/>
            <a:ext cx="5366996" cy="2599184"/>
          </a:xfrm>
        </p:spPr>
      </p:pic>
      <p:sp>
        <p:nvSpPr>
          <p:cNvPr id="7" name="Pladsholder til indhold 6">
            <a:extLst>
              <a:ext uri="{FF2B5EF4-FFF2-40B4-BE49-F238E27FC236}">
                <a16:creationId xmlns:a16="http://schemas.microsoft.com/office/drawing/2014/main" id="{0AFA352A-5957-8E29-A9FD-BFEA896CBC20}"/>
              </a:ext>
            </a:extLst>
          </p:cNvPr>
          <p:cNvSpPr>
            <a:spLocks noGrp="1"/>
          </p:cNvSpPr>
          <p:nvPr>
            <p:ph sz="half" idx="2"/>
          </p:nvPr>
        </p:nvSpPr>
        <p:spPr/>
        <p:txBody>
          <a:bodyPr>
            <a:normAutofit fontScale="92500" lnSpcReduction="10000"/>
          </a:bodyPr>
          <a:lstStyle/>
          <a:p>
            <a:r>
              <a:rPr lang="da-DK" dirty="0"/>
              <a:t>Det er attraktivt at låne penge i USA. Der optages lån i Dollars, der hjemtages til DK, hvor der udbydes Dollars og efterspørges DKK.</a:t>
            </a:r>
          </a:p>
          <a:p>
            <a:r>
              <a:rPr lang="da-DK" dirty="0"/>
              <a:t>Det er at attraktivt at placere formue i DK. Dollars udbydes og der efterspørges DKK for at købe obligationer.</a:t>
            </a:r>
          </a:p>
          <a:p>
            <a:r>
              <a:rPr lang="da-DK" dirty="0"/>
              <a:t>Et lavt renteniveau har en tendens til at svække et lands valutakurs. Omvendt vil et højt renteniveau styrke valutaen.</a:t>
            </a:r>
          </a:p>
        </p:txBody>
      </p:sp>
    </p:spTree>
    <p:extLst>
      <p:ext uri="{BB962C8B-B14F-4D97-AF65-F5344CB8AC3E}">
        <p14:creationId xmlns:p14="http://schemas.microsoft.com/office/powerpoint/2010/main" val="17056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9FC98-4B3E-4CA2-1EA4-4A0B978F5F55}"/>
              </a:ext>
            </a:extLst>
          </p:cNvPr>
          <p:cNvSpPr>
            <a:spLocks noGrp="1"/>
          </p:cNvSpPr>
          <p:nvPr>
            <p:ph type="title"/>
          </p:nvPr>
        </p:nvSpPr>
        <p:spPr/>
        <p:txBody>
          <a:bodyPr/>
          <a:lstStyle/>
          <a:p>
            <a:pPr algn="ctr"/>
            <a:r>
              <a:rPr lang="da-DK" dirty="0"/>
              <a:t>Hvad påvirker valutakursen?</a:t>
            </a:r>
          </a:p>
        </p:txBody>
      </p:sp>
      <p:pic>
        <p:nvPicPr>
          <p:cNvPr id="6" name="Pladsholder til indhold 5" descr="Et billede, der indeholder tekst, Font/skrifttype, diagram, skærmbillede&#10;&#10;Automatisk genereret beskrivelse">
            <a:extLst>
              <a:ext uri="{FF2B5EF4-FFF2-40B4-BE49-F238E27FC236}">
                <a16:creationId xmlns:a16="http://schemas.microsoft.com/office/drawing/2014/main" id="{74CB78B2-47FF-4AB5-4D1A-328506C1BC3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3772" y="2708920"/>
            <a:ext cx="5815947" cy="2290952"/>
          </a:xfrm>
        </p:spPr>
      </p:pic>
      <p:sp>
        <p:nvSpPr>
          <p:cNvPr id="4" name="Pladsholder til indhold 3">
            <a:extLst>
              <a:ext uri="{FF2B5EF4-FFF2-40B4-BE49-F238E27FC236}">
                <a16:creationId xmlns:a16="http://schemas.microsoft.com/office/drawing/2014/main" id="{BA3A7228-5639-0D45-4999-6C5CA1E9C542}"/>
              </a:ext>
            </a:extLst>
          </p:cNvPr>
          <p:cNvSpPr>
            <a:spLocks noGrp="1"/>
          </p:cNvSpPr>
          <p:nvPr>
            <p:ph sz="half" idx="2"/>
          </p:nvPr>
        </p:nvSpPr>
        <p:spPr/>
        <p:txBody>
          <a:bodyPr>
            <a:normAutofit fontScale="92500" lnSpcReduction="10000"/>
          </a:bodyPr>
          <a:lstStyle/>
          <a:p>
            <a:r>
              <a:rPr lang="da-DK" dirty="0"/>
              <a:t>Højkonjunktur fører til øget afsætning og aktiekurserne stiger. Udenlandske investeringer vil flyde ind i USA</a:t>
            </a:r>
          </a:p>
          <a:p>
            <a:r>
              <a:rPr lang="da-DK" dirty="0"/>
              <a:t>Virksomheder og privatpersoner vil have en bid af kagen</a:t>
            </a:r>
          </a:p>
          <a:p>
            <a:r>
              <a:rPr lang="da-DK" dirty="0"/>
              <a:t>et økonomisk opsving i et land øger efterspørgslen efter landets valuta – og valutakursen på det pågældende lands valuta stiger.</a:t>
            </a:r>
          </a:p>
        </p:txBody>
      </p:sp>
    </p:spTree>
    <p:extLst>
      <p:ext uri="{BB962C8B-B14F-4D97-AF65-F5344CB8AC3E}">
        <p14:creationId xmlns:p14="http://schemas.microsoft.com/office/powerpoint/2010/main" val="19071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D5DB7-55AD-9B39-A9CF-D0C7CF365D55}"/>
              </a:ext>
            </a:extLst>
          </p:cNvPr>
          <p:cNvSpPr>
            <a:spLocks noGrp="1"/>
          </p:cNvSpPr>
          <p:nvPr>
            <p:ph type="title"/>
          </p:nvPr>
        </p:nvSpPr>
        <p:spPr/>
        <p:txBody>
          <a:bodyPr/>
          <a:lstStyle/>
          <a:p>
            <a:pPr algn="ctr"/>
            <a:r>
              <a:rPr lang="da-DK" dirty="0"/>
              <a:t>Sammenfattende</a:t>
            </a:r>
          </a:p>
        </p:txBody>
      </p:sp>
      <p:sp>
        <p:nvSpPr>
          <p:cNvPr id="5" name="Pladsholder til indhold 4">
            <a:extLst>
              <a:ext uri="{FF2B5EF4-FFF2-40B4-BE49-F238E27FC236}">
                <a16:creationId xmlns:a16="http://schemas.microsoft.com/office/drawing/2014/main" id="{B0551C71-FD1C-C168-7219-E677108CF7C7}"/>
              </a:ext>
            </a:extLst>
          </p:cNvPr>
          <p:cNvSpPr>
            <a:spLocks noGrp="1"/>
          </p:cNvSpPr>
          <p:nvPr>
            <p:ph idx="1"/>
          </p:nvPr>
        </p:nvSpPr>
        <p:spPr/>
        <p:txBody>
          <a:bodyPr/>
          <a:lstStyle/>
          <a:p>
            <a:r>
              <a:rPr lang="da-DK" dirty="0"/>
              <a:t>Renteforskellen mellem lande er afgørende for hvor det er attraktivt at placere henholdsvis formue og gæld. Det påvirker et lands valutakurs.</a:t>
            </a:r>
          </a:p>
          <a:p>
            <a:r>
              <a:rPr lang="da-DK" dirty="0"/>
              <a:t>Den økonomiske situation landet befinder sig i er også afgørende. Højkonjunktur forstærker et lands valuta. Lavkonjunktur svækker et lands valuta.</a:t>
            </a:r>
          </a:p>
          <a:p>
            <a:r>
              <a:rPr lang="da-DK" dirty="0"/>
              <a:t>En stærk valuta svækker et lands priskonkurrenceevne</a:t>
            </a:r>
          </a:p>
          <a:p>
            <a:r>
              <a:rPr lang="da-DK" dirty="0"/>
              <a:t>En svag valuta forbedrer et lands priskonkurrenceevne</a:t>
            </a:r>
          </a:p>
          <a:p>
            <a:endParaRPr lang="da-DK" dirty="0"/>
          </a:p>
        </p:txBody>
      </p:sp>
    </p:spTree>
    <p:extLst>
      <p:ext uri="{BB962C8B-B14F-4D97-AF65-F5344CB8AC3E}">
        <p14:creationId xmlns:p14="http://schemas.microsoft.com/office/powerpoint/2010/main" val="10028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DEE41-947A-8CB1-2FDF-AA26EA29C91E}"/>
              </a:ext>
            </a:extLst>
          </p:cNvPr>
          <p:cNvSpPr>
            <a:spLocks noGrp="1"/>
          </p:cNvSpPr>
          <p:nvPr>
            <p:ph type="title"/>
          </p:nvPr>
        </p:nvSpPr>
        <p:spPr/>
        <p:txBody>
          <a:bodyPr/>
          <a:lstStyle/>
          <a:p>
            <a:pPr algn="ctr"/>
            <a:r>
              <a:rPr lang="da-DK" dirty="0"/>
              <a:t>Valutakurssystemer</a:t>
            </a:r>
          </a:p>
        </p:txBody>
      </p:sp>
      <p:sp>
        <p:nvSpPr>
          <p:cNvPr id="3" name="Pladsholder til indhold 2">
            <a:extLst>
              <a:ext uri="{FF2B5EF4-FFF2-40B4-BE49-F238E27FC236}">
                <a16:creationId xmlns:a16="http://schemas.microsoft.com/office/drawing/2014/main" id="{4350BD93-FC50-6769-C8BB-5F67EDF2ECA1}"/>
              </a:ext>
            </a:extLst>
          </p:cNvPr>
          <p:cNvSpPr>
            <a:spLocks noGrp="1"/>
          </p:cNvSpPr>
          <p:nvPr>
            <p:ph idx="1"/>
          </p:nvPr>
        </p:nvSpPr>
        <p:spPr/>
        <p:txBody>
          <a:bodyPr/>
          <a:lstStyle/>
          <a:p>
            <a:r>
              <a:rPr lang="da-DK" dirty="0"/>
              <a:t>En aktør der også kan påvirke valutakurserne er landes centralbank/nationalbank</a:t>
            </a:r>
          </a:p>
          <a:p>
            <a:r>
              <a:rPr lang="da-DK" dirty="0"/>
              <a:t>De har oftest en stor reserve af penge som de kan udbyde for at efterspørge andre valutaer og således påvirke kursen</a:t>
            </a:r>
          </a:p>
          <a:p>
            <a:r>
              <a:rPr lang="da-DK" dirty="0"/>
              <a:t>Det er også centralbanken/nationalbanken der fastsætter renteniveauet</a:t>
            </a:r>
          </a:p>
        </p:txBody>
      </p:sp>
    </p:spTree>
    <p:extLst>
      <p:ext uri="{BB962C8B-B14F-4D97-AF65-F5344CB8AC3E}">
        <p14:creationId xmlns:p14="http://schemas.microsoft.com/office/powerpoint/2010/main" val="13605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3A2D1-D1BB-0A2B-2F2F-FBA3D91E3EE2}"/>
              </a:ext>
            </a:extLst>
          </p:cNvPr>
          <p:cNvSpPr>
            <a:spLocks noGrp="1"/>
          </p:cNvSpPr>
          <p:nvPr>
            <p:ph type="title"/>
          </p:nvPr>
        </p:nvSpPr>
        <p:spPr/>
        <p:txBody>
          <a:bodyPr/>
          <a:lstStyle/>
          <a:p>
            <a:pPr algn="ctr"/>
            <a:r>
              <a:rPr lang="da-DK" dirty="0"/>
              <a:t>Valutakurssystemer</a:t>
            </a:r>
          </a:p>
        </p:txBody>
      </p:sp>
      <p:pic>
        <p:nvPicPr>
          <p:cNvPr id="5" name="Pladsholder til indhold 4" descr="Et billede, der indeholder tekst, skærmbillede, Font/skrifttype, diagram&#10;&#10;Automatisk genereret beskrivelse">
            <a:extLst>
              <a:ext uri="{FF2B5EF4-FFF2-40B4-BE49-F238E27FC236}">
                <a16:creationId xmlns:a16="http://schemas.microsoft.com/office/drawing/2014/main" id="{5E7C8AA6-EFBD-0610-9B08-6DF725F812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939" y="1844824"/>
            <a:ext cx="7985111" cy="4737616"/>
          </a:xfrm>
        </p:spPr>
      </p:pic>
    </p:spTree>
    <p:extLst>
      <p:ext uri="{BB962C8B-B14F-4D97-AF65-F5344CB8AC3E}">
        <p14:creationId xmlns:p14="http://schemas.microsoft.com/office/powerpoint/2010/main" val="392389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252B1-DF4D-1A83-0ECF-382A15B1E2E7}"/>
              </a:ext>
            </a:extLst>
          </p:cNvPr>
          <p:cNvSpPr>
            <a:spLocks noGrp="1"/>
          </p:cNvSpPr>
          <p:nvPr>
            <p:ph type="title"/>
          </p:nvPr>
        </p:nvSpPr>
        <p:spPr/>
        <p:txBody>
          <a:bodyPr/>
          <a:lstStyle/>
          <a:p>
            <a:pPr algn="ctr"/>
            <a:r>
              <a:rPr lang="da-DK" dirty="0"/>
              <a:t>Flydende kurser</a:t>
            </a:r>
          </a:p>
        </p:txBody>
      </p:sp>
      <p:sp>
        <p:nvSpPr>
          <p:cNvPr id="3" name="Pladsholder til indhold 2">
            <a:extLst>
              <a:ext uri="{FF2B5EF4-FFF2-40B4-BE49-F238E27FC236}">
                <a16:creationId xmlns:a16="http://schemas.microsoft.com/office/drawing/2014/main" id="{3F323249-47AB-01FE-02DD-56592FC5ADA8}"/>
              </a:ext>
            </a:extLst>
          </p:cNvPr>
          <p:cNvSpPr>
            <a:spLocks noGrp="1"/>
          </p:cNvSpPr>
          <p:nvPr>
            <p:ph idx="1"/>
          </p:nvPr>
        </p:nvSpPr>
        <p:spPr/>
        <p:txBody>
          <a:bodyPr/>
          <a:lstStyle/>
          <a:p>
            <a:r>
              <a:rPr lang="da-DK" dirty="0"/>
              <a:t>Flydende kurs: Vi kan placere </a:t>
            </a:r>
            <a:r>
              <a:rPr lang="da-DK" dirty="0" err="1"/>
              <a:t>kryptovaluta</a:t>
            </a:r>
            <a:r>
              <a:rPr lang="da-DK" dirty="0"/>
              <a:t> her. </a:t>
            </a:r>
            <a:r>
              <a:rPr lang="da-DK" dirty="0" err="1"/>
              <a:t>Kryptovaluta</a:t>
            </a:r>
            <a:r>
              <a:rPr lang="da-DK" dirty="0"/>
              <a:t> er defineret ved at der ikke er en centralaktør der kan påvirke kursen, men alene er udbud/efterspørgsel der styrer kursen</a:t>
            </a:r>
          </a:p>
          <a:p>
            <a:r>
              <a:rPr lang="da-DK" dirty="0"/>
              <a:t>Bitcoin er den mest kendte </a:t>
            </a:r>
            <a:r>
              <a:rPr lang="da-DK" dirty="0" err="1"/>
              <a:t>kryptovaluta</a:t>
            </a:r>
            <a:endParaRPr lang="da-DK" dirty="0"/>
          </a:p>
          <a:p>
            <a:r>
              <a:rPr lang="da-DK" dirty="0"/>
              <a:t>Den kan diskuteres om </a:t>
            </a:r>
            <a:r>
              <a:rPr lang="da-DK" dirty="0" err="1"/>
              <a:t>kryptovaluta</a:t>
            </a:r>
            <a:r>
              <a:rPr lang="da-DK" dirty="0"/>
              <a:t> er en reel valuta eller blot et investeringsobjekt.</a:t>
            </a:r>
          </a:p>
        </p:txBody>
      </p:sp>
    </p:spTree>
    <p:extLst>
      <p:ext uri="{BB962C8B-B14F-4D97-AF65-F5344CB8AC3E}">
        <p14:creationId xmlns:p14="http://schemas.microsoft.com/office/powerpoint/2010/main" val="12639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0588F-DCB8-471A-C8A3-BC41FB30526C}"/>
              </a:ext>
            </a:extLst>
          </p:cNvPr>
          <p:cNvSpPr>
            <a:spLocks noGrp="1"/>
          </p:cNvSpPr>
          <p:nvPr>
            <p:ph type="title"/>
          </p:nvPr>
        </p:nvSpPr>
        <p:spPr/>
        <p:txBody>
          <a:bodyPr/>
          <a:lstStyle/>
          <a:p>
            <a:pPr algn="ctr"/>
            <a:r>
              <a:rPr lang="da-DK" dirty="0"/>
              <a:t>Bitcoin Pizza Day</a:t>
            </a:r>
          </a:p>
        </p:txBody>
      </p:sp>
      <p:pic>
        <p:nvPicPr>
          <p:cNvPr id="5" name="Pladsholder til indhold 4" descr="Et billede, der indeholder tekst, skærmbillede, Kurve, diagram&#10;&#10;Automatisk genereret beskrivelse">
            <a:extLst>
              <a:ext uri="{FF2B5EF4-FFF2-40B4-BE49-F238E27FC236}">
                <a16:creationId xmlns:a16="http://schemas.microsoft.com/office/drawing/2014/main" id="{731F2813-0D04-C96F-6E84-D0CF7F7FE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48" y="2239962"/>
            <a:ext cx="6256201" cy="4343400"/>
          </a:xfrm>
        </p:spPr>
      </p:pic>
      <p:pic>
        <p:nvPicPr>
          <p:cNvPr id="10" name="Billede 9" descr="Et billede, der indeholder tekst&#10;&#10;Automatisk genereret beskrivelse">
            <a:extLst>
              <a:ext uri="{FF2B5EF4-FFF2-40B4-BE49-F238E27FC236}">
                <a16:creationId xmlns:a16="http://schemas.microsoft.com/office/drawing/2014/main" id="{87D21B21-CD74-6131-6CBB-CA51E4981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468" y="3212976"/>
            <a:ext cx="4929562" cy="1800200"/>
          </a:xfrm>
          <a:prstGeom prst="rect">
            <a:avLst/>
          </a:prstGeom>
        </p:spPr>
      </p:pic>
    </p:spTree>
    <p:extLst>
      <p:ext uri="{BB962C8B-B14F-4D97-AF65-F5344CB8AC3E}">
        <p14:creationId xmlns:p14="http://schemas.microsoft.com/office/powerpoint/2010/main" val="178582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F0660-D891-F66C-7409-7FFBB91B5EA5}"/>
              </a:ext>
            </a:extLst>
          </p:cNvPr>
          <p:cNvSpPr>
            <a:spLocks noGrp="1"/>
          </p:cNvSpPr>
          <p:nvPr>
            <p:ph type="title"/>
          </p:nvPr>
        </p:nvSpPr>
        <p:spPr/>
        <p:txBody>
          <a:bodyPr/>
          <a:lstStyle/>
          <a:p>
            <a:pPr algn="ctr"/>
            <a:r>
              <a:rPr lang="da-DK" dirty="0"/>
              <a:t>Delvis flydende kurs</a:t>
            </a:r>
          </a:p>
        </p:txBody>
      </p:sp>
      <p:sp>
        <p:nvSpPr>
          <p:cNvPr id="3" name="Pladsholder til indhold 2">
            <a:extLst>
              <a:ext uri="{FF2B5EF4-FFF2-40B4-BE49-F238E27FC236}">
                <a16:creationId xmlns:a16="http://schemas.microsoft.com/office/drawing/2014/main" id="{3374EBCC-B543-7CF5-7B7F-6F8A1ABDC39B}"/>
              </a:ext>
            </a:extLst>
          </p:cNvPr>
          <p:cNvSpPr>
            <a:spLocks noGrp="1"/>
          </p:cNvSpPr>
          <p:nvPr>
            <p:ph idx="1"/>
          </p:nvPr>
        </p:nvSpPr>
        <p:spPr/>
        <p:txBody>
          <a:bodyPr>
            <a:normAutofit fontScale="92500"/>
          </a:bodyPr>
          <a:lstStyle/>
          <a:p>
            <a:r>
              <a:rPr lang="da-DK" dirty="0"/>
              <a:t>Langt de fleste valutaer og de største og vigtigste findes i dette system</a:t>
            </a:r>
          </a:p>
          <a:p>
            <a:r>
              <a:rPr lang="da-DK" dirty="0"/>
              <a:t>Centralbanken blander sig, men ikke efter faste regler og normer, men udelukkende med det formål at sikre svingningerne ikke bliver for store</a:t>
            </a:r>
          </a:p>
          <a:p>
            <a:r>
              <a:rPr lang="da-DK" dirty="0"/>
              <a:t>De fleste af verdens vigtigste valutaer kører efter dette system. Det er USA, Japan, Schweiz, Euroen, Yen.</a:t>
            </a:r>
          </a:p>
          <a:p>
            <a:r>
              <a:rPr lang="da-DK" dirty="0"/>
              <a:t>Man også mindre økonomier som Sverige og Norge har delvist flydende kurser</a:t>
            </a:r>
          </a:p>
          <a:p>
            <a:r>
              <a:rPr lang="da-DK" dirty="0"/>
              <a:t>I daglig tale – blandt journalister og økonomer – bruger man betegnelsen 'flydende valuta' om de delvist flydende valutaer. </a:t>
            </a:r>
          </a:p>
        </p:txBody>
      </p:sp>
    </p:spTree>
    <p:extLst>
      <p:ext uri="{BB962C8B-B14F-4D97-AF65-F5344CB8AC3E}">
        <p14:creationId xmlns:p14="http://schemas.microsoft.com/office/powerpoint/2010/main" val="111912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B71EE-5AD5-3097-2758-AE4F8808C9BD}"/>
              </a:ext>
            </a:extLst>
          </p:cNvPr>
          <p:cNvSpPr>
            <a:spLocks noGrp="1"/>
          </p:cNvSpPr>
          <p:nvPr>
            <p:ph type="title"/>
          </p:nvPr>
        </p:nvSpPr>
        <p:spPr/>
        <p:txBody>
          <a:bodyPr/>
          <a:lstStyle/>
          <a:p>
            <a:pPr algn="ctr"/>
            <a:r>
              <a:rPr lang="da-DK" dirty="0"/>
              <a:t>Delvist </a:t>
            </a:r>
            <a:r>
              <a:rPr lang="da-DK" dirty="0" err="1"/>
              <a:t>fastkurs</a:t>
            </a:r>
            <a:endParaRPr lang="da-DK" dirty="0"/>
          </a:p>
        </p:txBody>
      </p:sp>
      <p:sp>
        <p:nvSpPr>
          <p:cNvPr id="3" name="Pladsholder til indhold 2">
            <a:extLst>
              <a:ext uri="{FF2B5EF4-FFF2-40B4-BE49-F238E27FC236}">
                <a16:creationId xmlns:a16="http://schemas.microsoft.com/office/drawing/2014/main" id="{C1972A56-A65E-989E-4E38-E9414C06D1CE}"/>
              </a:ext>
            </a:extLst>
          </p:cNvPr>
          <p:cNvSpPr>
            <a:spLocks noGrp="1"/>
          </p:cNvSpPr>
          <p:nvPr>
            <p:ph idx="1"/>
          </p:nvPr>
        </p:nvSpPr>
        <p:spPr/>
        <p:txBody>
          <a:bodyPr>
            <a:normAutofit fontScale="92500" lnSpcReduction="10000"/>
          </a:bodyPr>
          <a:lstStyle/>
          <a:p>
            <a:r>
              <a:rPr lang="da-DK" dirty="0"/>
              <a:t>For at undgå de store kursudsving har nogle lande fundet det formålstjenligt, at deres indbyrdes valutaer kun må udvise moderate kursudsving. Landene har her forpligtet sig til at holde de indbyrdes valutakurser inden for visse fastsatte grænser. Hvis udbud og efterspørgsel danner en kurs uden for det interval, skal centralbankerne gribe ind og påvirke kursen ved at købe eller sælge valuta.</a:t>
            </a:r>
          </a:p>
          <a:p>
            <a:r>
              <a:rPr lang="da-DK" dirty="0"/>
              <a:t>Forskellen på delvis flydende og delvis fast er altså at et delvist fast system har nogle helt klare grænser for hvor meget et lands valuta må svinge i forhold til den valuta, som landet har hægtet sig på.</a:t>
            </a:r>
          </a:p>
          <a:p>
            <a:r>
              <a:rPr lang="da-DK" dirty="0"/>
              <a:t>Mange lande har hægtet sig på dollaren f.eks. Saudi Arabien og andre lande i </a:t>
            </a:r>
            <a:r>
              <a:rPr lang="da-DK" dirty="0" err="1"/>
              <a:t>mellemøsten</a:t>
            </a:r>
            <a:endParaRPr lang="da-DK" dirty="0"/>
          </a:p>
          <a:p>
            <a:r>
              <a:rPr lang="da-DK" dirty="0"/>
              <a:t>I Danmark har vi hægtet os på euroen ERM2-samarbejdet</a:t>
            </a:r>
          </a:p>
        </p:txBody>
      </p:sp>
    </p:spTree>
    <p:extLst>
      <p:ext uri="{BB962C8B-B14F-4D97-AF65-F5344CB8AC3E}">
        <p14:creationId xmlns:p14="http://schemas.microsoft.com/office/powerpoint/2010/main" val="67231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D7279-8DB5-1E11-E051-06B874EDC4C0}"/>
              </a:ext>
            </a:extLst>
          </p:cNvPr>
          <p:cNvSpPr>
            <a:spLocks noGrp="1"/>
          </p:cNvSpPr>
          <p:nvPr>
            <p:ph type="title"/>
          </p:nvPr>
        </p:nvSpPr>
        <p:spPr/>
        <p:txBody>
          <a:bodyPr/>
          <a:lstStyle/>
          <a:p>
            <a:pPr algn="ctr"/>
            <a:r>
              <a:rPr lang="da-DK" dirty="0"/>
              <a:t>ERm2-Samarbejdet</a:t>
            </a:r>
          </a:p>
        </p:txBody>
      </p:sp>
      <p:pic>
        <p:nvPicPr>
          <p:cNvPr id="5" name="Pladsholder til indhold 4" descr="Et billede, der indeholder tekst, skærmbillede, Font/skrifttype, linje/række&#10;&#10;Automatisk genereret beskrivelse">
            <a:extLst>
              <a:ext uri="{FF2B5EF4-FFF2-40B4-BE49-F238E27FC236}">
                <a16:creationId xmlns:a16="http://schemas.microsoft.com/office/drawing/2014/main" id="{14A5F531-5064-1D0B-1EC3-15604FD48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58" y="2132856"/>
            <a:ext cx="5912154" cy="3200564"/>
          </a:xfrm>
        </p:spPr>
      </p:pic>
      <p:pic>
        <p:nvPicPr>
          <p:cNvPr id="7" name="Billede 6" descr="Et billede, der indeholder tekst, linje/række, skærmbillede, Font/skrifttype&#10;&#10;Automatisk genereret beskrivelse">
            <a:extLst>
              <a:ext uri="{FF2B5EF4-FFF2-40B4-BE49-F238E27FC236}">
                <a16:creationId xmlns:a16="http://schemas.microsoft.com/office/drawing/2014/main" id="{592EB7C2-C7C4-2B29-AFCC-FE2BBAD8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392" y="2410854"/>
            <a:ext cx="6267481" cy="2956528"/>
          </a:xfrm>
          <a:prstGeom prst="rect">
            <a:avLst/>
          </a:prstGeom>
        </p:spPr>
      </p:pic>
    </p:spTree>
    <p:extLst>
      <p:ext uri="{BB962C8B-B14F-4D97-AF65-F5344CB8AC3E}">
        <p14:creationId xmlns:p14="http://schemas.microsoft.com/office/powerpoint/2010/main" val="17074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4C80C-E597-16AB-D9AA-20C499F47B1E}"/>
              </a:ext>
            </a:extLst>
          </p:cNvPr>
          <p:cNvSpPr>
            <a:spLocks noGrp="1"/>
          </p:cNvSpPr>
          <p:nvPr>
            <p:ph type="title"/>
          </p:nvPr>
        </p:nvSpPr>
        <p:spPr/>
        <p:txBody>
          <a:bodyPr/>
          <a:lstStyle/>
          <a:p>
            <a:pPr algn="ctr"/>
            <a:r>
              <a:rPr lang="da-DK" dirty="0"/>
              <a:t>Dagens program</a:t>
            </a:r>
          </a:p>
        </p:txBody>
      </p:sp>
      <p:sp>
        <p:nvSpPr>
          <p:cNvPr id="3" name="Pladsholder til indhold 2">
            <a:extLst>
              <a:ext uri="{FF2B5EF4-FFF2-40B4-BE49-F238E27FC236}">
                <a16:creationId xmlns:a16="http://schemas.microsoft.com/office/drawing/2014/main" id="{D2D612FB-2F65-C1E9-7564-934AC599E0C6}"/>
              </a:ext>
            </a:extLst>
          </p:cNvPr>
          <p:cNvSpPr>
            <a:spLocks noGrp="1"/>
          </p:cNvSpPr>
          <p:nvPr>
            <p:ph idx="1"/>
          </p:nvPr>
        </p:nvSpPr>
        <p:spPr/>
        <p:txBody>
          <a:bodyPr/>
          <a:lstStyle/>
          <a:p>
            <a:r>
              <a:rPr lang="da-DK" dirty="0"/>
              <a:t>1) Valuta i historisk kontekst</a:t>
            </a:r>
          </a:p>
          <a:p>
            <a:r>
              <a:rPr lang="da-DK" dirty="0"/>
              <a:t>2) Valutakurser</a:t>
            </a:r>
          </a:p>
          <a:p>
            <a:r>
              <a:rPr lang="da-DK" dirty="0"/>
              <a:t>3) Hvad påvirker valutakurser?</a:t>
            </a:r>
          </a:p>
          <a:p>
            <a:r>
              <a:rPr lang="da-DK" dirty="0"/>
              <a:t>4) Valutakurssystemer</a:t>
            </a:r>
          </a:p>
          <a:p>
            <a:r>
              <a:rPr lang="da-DK" dirty="0"/>
              <a:t>5) Erm2-samarbejdet</a:t>
            </a:r>
          </a:p>
          <a:p>
            <a:r>
              <a:rPr lang="da-DK" dirty="0"/>
              <a:t>6) Opgaver </a:t>
            </a:r>
          </a:p>
        </p:txBody>
      </p:sp>
    </p:spTree>
    <p:extLst>
      <p:ext uri="{BB962C8B-B14F-4D97-AF65-F5344CB8AC3E}">
        <p14:creationId xmlns:p14="http://schemas.microsoft.com/office/powerpoint/2010/main" val="39473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D7373-5774-A2D8-3423-59A14490B8EE}"/>
              </a:ext>
            </a:extLst>
          </p:cNvPr>
          <p:cNvSpPr>
            <a:spLocks noGrp="1"/>
          </p:cNvSpPr>
          <p:nvPr>
            <p:ph type="title"/>
          </p:nvPr>
        </p:nvSpPr>
        <p:spPr/>
        <p:txBody>
          <a:bodyPr/>
          <a:lstStyle/>
          <a:p>
            <a:pPr algn="ctr"/>
            <a:r>
              <a:rPr lang="da-DK" dirty="0"/>
              <a:t>ERM2-Samarbejdet</a:t>
            </a:r>
          </a:p>
        </p:txBody>
      </p:sp>
      <p:sp>
        <p:nvSpPr>
          <p:cNvPr id="3" name="Pladsholder til indhold 2">
            <a:extLst>
              <a:ext uri="{FF2B5EF4-FFF2-40B4-BE49-F238E27FC236}">
                <a16:creationId xmlns:a16="http://schemas.microsoft.com/office/drawing/2014/main" id="{2CF56E47-16EC-7ABF-7F37-1B71F345F0C0}"/>
              </a:ext>
            </a:extLst>
          </p:cNvPr>
          <p:cNvSpPr>
            <a:spLocks noGrp="1"/>
          </p:cNvSpPr>
          <p:nvPr>
            <p:ph idx="1"/>
          </p:nvPr>
        </p:nvSpPr>
        <p:spPr/>
        <p:txBody>
          <a:bodyPr/>
          <a:lstStyle/>
          <a:p>
            <a:r>
              <a:rPr lang="da-DK" dirty="0"/>
              <a:t>Fordele: Vi importerer inflation og den økonomiske konjunktur fra Europa. Samhandel er nemt, da priserne ikke varierer på vores og udlandets varer. </a:t>
            </a:r>
          </a:p>
          <a:p>
            <a:r>
              <a:rPr lang="da-DK" dirty="0"/>
              <a:t>Ulempe: Vi kan ikke føre selvstændig pengepolitik og bestemme vores renteniveau.</a:t>
            </a:r>
          </a:p>
          <a:p>
            <a:endParaRPr lang="da-DK" dirty="0"/>
          </a:p>
          <a:p>
            <a:r>
              <a:rPr lang="da-DK" dirty="0"/>
              <a:t>Vi har i teorien Euro, men i praksis kronen.</a:t>
            </a:r>
          </a:p>
        </p:txBody>
      </p:sp>
    </p:spTree>
    <p:extLst>
      <p:ext uri="{BB962C8B-B14F-4D97-AF65-F5344CB8AC3E}">
        <p14:creationId xmlns:p14="http://schemas.microsoft.com/office/powerpoint/2010/main" val="413547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BD9B1-84B3-BF10-90C9-D81DAA2A8E48}"/>
              </a:ext>
            </a:extLst>
          </p:cNvPr>
          <p:cNvSpPr>
            <a:spLocks noGrp="1"/>
          </p:cNvSpPr>
          <p:nvPr>
            <p:ph type="title"/>
          </p:nvPr>
        </p:nvSpPr>
        <p:spPr/>
        <p:txBody>
          <a:bodyPr/>
          <a:lstStyle/>
          <a:p>
            <a:pPr algn="ctr"/>
            <a:r>
              <a:rPr lang="da-DK" dirty="0"/>
              <a:t>Hvordan holder vi kursen?</a:t>
            </a:r>
          </a:p>
        </p:txBody>
      </p:sp>
      <p:sp>
        <p:nvSpPr>
          <p:cNvPr id="3" name="Pladsholder til indhold 2">
            <a:extLst>
              <a:ext uri="{FF2B5EF4-FFF2-40B4-BE49-F238E27FC236}">
                <a16:creationId xmlns:a16="http://schemas.microsoft.com/office/drawing/2014/main" id="{91908A73-C8AB-D289-274E-F6F8246DB0B1}"/>
              </a:ext>
            </a:extLst>
          </p:cNvPr>
          <p:cNvSpPr>
            <a:spLocks noGrp="1"/>
          </p:cNvSpPr>
          <p:nvPr>
            <p:ph idx="1"/>
          </p:nvPr>
        </p:nvSpPr>
        <p:spPr/>
        <p:txBody>
          <a:bodyPr>
            <a:normAutofit lnSpcReduction="10000"/>
          </a:bodyPr>
          <a:lstStyle/>
          <a:p>
            <a:r>
              <a:rPr lang="da-DK" dirty="0"/>
              <a:t>Nationalbanken har tre måder den kan sikre centralkursen</a:t>
            </a:r>
          </a:p>
          <a:p>
            <a:pPr marL="502920" indent="-457200">
              <a:buFont typeface="+mj-lt"/>
              <a:buAutoNum type="arabicPeriod"/>
            </a:pPr>
            <a:r>
              <a:rPr lang="da-DK" b="1" dirty="0"/>
              <a:t>Bruge valutareserven </a:t>
            </a:r>
            <a:r>
              <a:rPr lang="da-DK" dirty="0"/>
              <a:t>– Nationalbanken køber eller sælger kroner over for Euroen så kursen holdes. (Kan kun bruges til de helt små daglige justeringer) Der omsættes for 350 milliarder kr. om dagen og valutareserven er jo cirka 500 mia.</a:t>
            </a:r>
          </a:p>
          <a:p>
            <a:pPr marL="502920" indent="-457200">
              <a:buFont typeface="+mj-lt"/>
              <a:buAutoNum type="arabicPeriod"/>
            </a:pPr>
            <a:r>
              <a:rPr lang="da-DK" b="1" dirty="0"/>
              <a:t>Justere renten – </a:t>
            </a:r>
            <a:r>
              <a:rPr lang="da-DK" dirty="0"/>
              <a:t>Og lader markedet klare resten. (Vi følger den Europæiske rente)</a:t>
            </a:r>
          </a:p>
          <a:p>
            <a:pPr marL="502920" indent="-457200">
              <a:buFont typeface="+mj-lt"/>
              <a:buAutoNum type="arabicPeriod"/>
            </a:pPr>
            <a:r>
              <a:rPr lang="da-DK" b="1" dirty="0"/>
              <a:t>Justere centralkursen – </a:t>
            </a:r>
            <a:r>
              <a:rPr lang="da-DK" dirty="0"/>
              <a:t>Devaluere eller revaluere kronen og dermed skabe en ny centralkurs (Vi har besluttet at vi holder den faste kurs og derfor er det i praksis ikke noget vi nogensinde ville gøre)</a:t>
            </a:r>
            <a:endParaRPr lang="da-DK" b="1" dirty="0"/>
          </a:p>
        </p:txBody>
      </p:sp>
    </p:spTree>
    <p:extLst>
      <p:ext uri="{BB962C8B-B14F-4D97-AF65-F5344CB8AC3E}">
        <p14:creationId xmlns:p14="http://schemas.microsoft.com/office/powerpoint/2010/main" val="32419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A8451-C692-8819-08C8-70FAF2416015}"/>
              </a:ext>
            </a:extLst>
          </p:cNvPr>
          <p:cNvSpPr>
            <a:spLocks noGrp="1"/>
          </p:cNvSpPr>
          <p:nvPr>
            <p:ph type="title"/>
          </p:nvPr>
        </p:nvSpPr>
        <p:spPr/>
        <p:txBody>
          <a:bodyPr/>
          <a:lstStyle/>
          <a:p>
            <a:pPr algn="ctr"/>
            <a:r>
              <a:rPr lang="da-DK" dirty="0" err="1"/>
              <a:t>OPgaver</a:t>
            </a:r>
            <a:endParaRPr lang="da-DK" dirty="0"/>
          </a:p>
        </p:txBody>
      </p:sp>
      <p:sp>
        <p:nvSpPr>
          <p:cNvPr id="3" name="Pladsholder til indhold 2">
            <a:extLst>
              <a:ext uri="{FF2B5EF4-FFF2-40B4-BE49-F238E27FC236}">
                <a16:creationId xmlns:a16="http://schemas.microsoft.com/office/drawing/2014/main" id="{D6A15DA0-0A15-50FB-2333-DA67AFD6588B}"/>
              </a:ext>
            </a:extLst>
          </p:cNvPr>
          <p:cNvSpPr>
            <a:spLocks noGrp="1"/>
          </p:cNvSpPr>
          <p:nvPr>
            <p:ph idx="1"/>
          </p:nvPr>
        </p:nvSpPr>
        <p:spPr/>
        <p:txBody>
          <a:bodyPr/>
          <a:lstStyle/>
          <a:p>
            <a:r>
              <a:rPr lang="da-DK" dirty="0"/>
              <a:t>11.7, 11.8, 11.11</a:t>
            </a:r>
          </a:p>
        </p:txBody>
      </p:sp>
    </p:spTree>
    <p:extLst>
      <p:ext uri="{BB962C8B-B14F-4D97-AF65-F5344CB8AC3E}">
        <p14:creationId xmlns:p14="http://schemas.microsoft.com/office/powerpoint/2010/main" val="279326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55DF2-7A93-40B5-ED38-692587F9E440}"/>
              </a:ext>
            </a:extLst>
          </p:cNvPr>
          <p:cNvSpPr>
            <a:spLocks noGrp="1"/>
          </p:cNvSpPr>
          <p:nvPr>
            <p:ph type="title"/>
          </p:nvPr>
        </p:nvSpPr>
        <p:spPr/>
        <p:txBody>
          <a:bodyPr/>
          <a:lstStyle/>
          <a:p>
            <a:pPr algn="ctr"/>
            <a:r>
              <a:rPr lang="da-DK" dirty="0"/>
              <a:t>Opsamling</a:t>
            </a:r>
          </a:p>
        </p:txBody>
      </p:sp>
      <p:sp>
        <p:nvSpPr>
          <p:cNvPr id="3" name="Pladsholder til indhold 2">
            <a:extLst>
              <a:ext uri="{FF2B5EF4-FFF2-40B4-BE49-F238E27FC236}">
                <a16:creationId xmlns:a16="http://schemas.microsoft.com/office/drawing/2014/main" id="{FA2F4E6A-C56E-7082-65D5-737A1BE0F242}"/>
              </a:ext>
            </a:extLst>
          </p:cNvPr>
          <p:cNvSpPr>
            <a:spLocks noGrp="1"/>
          </p:cNvSpPr>
          <p:nvPr>
            <p:ph idx="1"/>
          </p:nvPr>
        </p:nvSpPr>
        <p:spPr/>
        <p:txBody>
          <a:bodyPr/>
          <a:lstStyle/>
          <a:p>
            <a:r>
              <a:rPr lang="da-DK">
                <a:sym typeface="Wingdings" panose="05000000000000000000" pitchFamily="2" charset="2"/>
              </a:rPr>
              <a:t></a:t>
            </a:r>
            <a:endParaRPr lang="da-DK"/>
          </a:p>
        </p:txBody>
      </p:sp>
    </p:spTree>
    <p:extLst>
      <p:ext uri="{BB962C8B-B14F-4D97-AF65-F5344CB8AC3E}">
        <p14:creationId xmlns:p14="http://schemas.microsoft.com/office/powerpoint/2010/main" val="4970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4FE12-24E6-C997-E0E3-50115FF7503E}"/>
              </a:ext>
            </a:extLst>
          </p:cNvPr>
          <p:cNvSpPr>
            <a:spLocks noGrp="1"/>
          </p:cNvSpPr>
          <p:nvPr>
            <p:ph type="title"/>
          </p:nvPr>
        </p:nvSpPr>
        <p:spPr/>
        <p:txBody>
          <a:bodyPr/>
          <a:lstStyle/>
          <a:p>
            <a:pPr algn="ctr"/>
            <a:r>
              <a:rPr lang="da-DK" dirty="0"/>
              <a:t>Valuta i historisk kontekst</a:t>
            </a:r>
          </a:p>
        </p:txBody>
      </p:sp>
      <p:sp>
        <p:nvSpPr>
          <p:cNvPr id="3" name="Pladsholder til indhold 2">
            <a:extLst>
              <a:ext uri="{FF2B5EF4-FFF2-40B4-BE49-F238E27FC236}">
                <a16:creationId xmlns:a16="http://schemas.microsoft.com/office/drawing/2014/main" id="{EDD24852-A507-E806-90E7-230977027738}"/>
              </a:ext>
            </a:extLst>
          </p:cNvPr>
          <p:cNvSpPr>
            <a:spLocks noGrp="1"/>
          </p:cNvSpPr>
          <p:nvPr>
            <p:ph idx="1"/>
          </p:nvPr>
        </p:nvSpPr>
        <p:spPr/>
        <p:txBody>
          <a:bodyPr>
            <a:normAutofit lnSpcReduction="10000"/>
          </a:bodyPr>
          <a:lstStyle/>
          <a:p>
            <a:r>
              <a:rPr lang="da-DK" dirty="0"/>
              <a:t>Verdenshandlen kan kun fungerer, hvis vi alle har tillid til at det vi betaler med har den værdi som vi alle er enige om.</a:t>
            </a:r>
          </a:p>
          <a:p>
            <a:r>
              <a:rPr lang="da-DK" dirty="0"/>
              <a:t>Før i tiden var guld det der sikrede denne standard. Hver eneste pengeseddel kunne veksles til en mængde guld tilsvarende den værdi der stod på sedlen</a:t>
            </a:r>
          </a:p>
          <a:p>
            <a:r>
              <a:rPr lang="da-DK" dirty="0"/>
              <a:t>Bretton-Woods systemet: Efter 2.Verdenskrig stod USA tilbage som stormagten i den vestlige verden. Dollaren blev valgt som international handelsvaluta og man kunne altid veksle dollars til guld.</a:t>
            </a:r>
          </a:p>
          <a:p>
            <a:r>
              <a:rPr lang="da-DK" dirty="0"/>
              <a:t>Andre landes valuta blev koblet på Dollaren (Delvis </a:t>
            </a:r>
            <a:r>
              <a:rPr lang="da-DK" dirty="0" err="1"/>
              <a:t>fastkurs</a:t>
            </a:r>
            <a:r>
              <a:rPr lang="da-DK" dirty="0"/>
              <a:t>) og verdenshandlen begyndte at blomstre</a:t>
            </a:r>
          </a:p>
        </p:txBody>
      </p:sp>
    </p:spTree>
    <p:extLst>
      <p:ext uri="{BB962C8B-B14F-4D97-AF65-F5344CB8AC3E}">
        <p14:creationId xmlns:p14="http://schemas.microsoft.com/office/powerpoint/2010/main" val="159975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4840C-BE12-D55D-D225-B528568FFD70}"/>
              </a:ext>
            </a:extLst>
          </p:cNvPr>
          <p:cNvSpPr>
            <a:spLocks noGrp="1"/>
          </p:cNvSpPr>
          <p:nvPr>
            <p:ph type="title"/>
          </p:nvPr>
        </p:nvSpPr>
        <p:spPr/>
        <p:txBody>
          <a:bodyPr/>
          <a:lstStyle/>
          <a:p>
            <a:pPr algn="ctr"/>
            <a:r>
              <a:rPr lang="da-DK" dirty="0"/>
              <a:t>Valuta i historisk kontekst</a:t>
            </a:r>
          </a:p>
        </p:txBody>
      </p:sp>
      <p:sp>
        <p:nvSpPr>
          <p:cNvPr id="3" name="Pladsholder til indhold 2">
            <a:extLst>
              <a:ext uri="{FF2B5EF4-FFF2-40B4-BE49-F238E27FC236}">
                <a16:creationId xmlns:a16="http://schemas.microsoft.com/office/drawing/2014/main" id="{6CD90611-BD67-D9B4-E7DD-4D2BCBC7D5EA}"/>
              </a:ext>
            </a:extLst>
          </p:cNvPr>
          <p:cNvSpPr>
            <a:spLocks noGrp="1"/>
          </p:cNvSpPr>
          <p:nvPr>
            <p:ph idx="1"/>
          </p:nvPr>
        </p:nvSpPr>
        <p:spPr/>
        <p:txBody>
          <a:bodyPr/>
          <a:lstStyle/>
          <a:p>
            <a:r>
              <a:rPr lang="da-DK" dirty="0"/>
              <a:t>I takt med der kom flere Dollars blev det dog klart, at der ikke var guldreserver nok. Gulddækningen var altså væk omkring.</a:t>
            </a:r>
          </a:p>
          <a:p>
            <a:r>
              <a:rPr lang="da-DK" dirty="0"/>
              <a:t>1971 ophæver USA gulddækningen. </a:t>
            </a:r>
          </a:p>
          <a:p>
            <a:r>
              <a:rPr lang="da-DK" dirty="0"/>
              <a:t>Sammenbruddet medførte, at dollaren nu kunne svinge uden grænser over for de enkelte valutaer. Der var jo ikke længere nogle 'spilleregler' i forhold til dollaren.</a:t>
            </a:r>
          </a:p>
          <a:p>
            <a:r>
              <a:rPr lang="da-DK" dirty="0"/>
              <a:t>Dollaren er i dag stadig den vigtigste valuta på verdensplan</a:t>
            </a:r>
          </a:p>
        </p:txBody>
      </p:sp>
    </p:spTree>
    <p:extLst>
      <p:ext uri="{BB962C8B-B14F-4D97-AF65-F5344CB8AC3E}">
        <p14:creationId xmlns:p14="http://schemas.microsoft.com/office/powerpoint/2010/main" val="32891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66514-0554-6293-C39D-67508CEDAF12}"/>
              </a:ext>
            </a:extLst>
          </p:cNvPr>
          <p:cNvSpPr>
            <a:spLocks noGrp="1"/>
          </p:cNvSpPr>
          <p:nvPr>
            <p:ph type="title"/>
          </p:nvPr>
        </p:nvSpPr>
        <p:spPr/>
        <p:txBody>
          <a:bodyPr/>
          <a:lstStyle/>
          <a:p>
            <a:pPr algn="ctr"/>
            <a:r>
              <a:rPr lang="da-DK" dirty="0"/>
              <a:t>Dollaren</a:t>
            </a:r>
          </a:p>
        </p:txBody>
      </p:sp>
      <p:sp>
        <p:nvSpPr>
          <p:cNvPr id="3" name="Pladsholder til indhold 2">
            <a:extLst>
              <a:ext uri="{FF2B5EF4-FFF2-40B4-BE49-F238E27FC236}">
                <a16:creationId xmlns:a16="http://schemas.microsoft.com/office/drawing/2014/main" id="{3E6A1910-7BDC-08C4-5E2B-C70C605625B3}"/>
              </a:ext>
            </a:extLst>
          </p:cNvPr>
          <p:cNvSpPr>
            <a:spLocks noGrp="1"/>
          </p:cNvSpPr>
          <p:nvPr>
            <p:ph idx="1"/>
          </p:nvPr>
        </p:nvSpPr>
        <p:spPr/>
        <p:txBody>
          <a:bodyPr>
            <a:normAutofit lnSpcReduction="10000"/>
          </a:bodyPr>
          <a:lstStyle/>
          <a:p>
            <a:pPr algn="l"/>
            <a:r>
              <a:rPr lang="da-DK" dirty="0"/>
              <a:t>Selvom dollaren mistede sin guldindløselighed i 1971 og herefter udviste kraftige kursudsving, er dollaren stadig den vigtigste valuta i verden, idet dollaren opfylder de tre krav til en international valuta:</a:t>
            </a:r>
          </a:p>
          <a:p>
            <a:pPr marL="502920" indent="-457200" algn="l">
              <a:buFont typeface="+mj-lt"/>
              <a:buAutoNum type="arabicPeriod"/>
            </a:pPr>
            <a:r>
              <a:rPr lang="da-DK" dirty="0"/>
              <a:t>Dollaren er stadig den mest betydningsfulde handelsvaluta, om end yen og især euro, er kommet godt med.</a:t>
            </a:r>
          </a:p>
          <a:p>
            <a:pPr marL="502920" indent="-457200" algn="l">
              <a:buFont typeface="+mj-lt"/>
              <a:buAutoNum type="arabicPeriod"/>
            </a:pPr>
            <a:r>
              <a:rPr lang="da-DK" dirty="0"/>
              <a:t>Dollaren er stadig den vigtigste faktureringsvaluta. Råvarepriser verden over noteres således i dollars.</a:t>
            </a:r>
          </a:p>
          <a:p>
            <a:pPr marL="502920" indent="-457200" algn="l">
              <a:buFont typeface="+mj-lt"/>
              <a:buAutoNum type="arabicPeriod"/>
            </a:pPr>
            <a:r>
              <a:rPr lang="da-DK" dirty="0"/>
              <a:t>Endelig er dollaren stadig det vigtigste værdiopbevaringsmiddel på globalt plan. Den internationale kapital placerer typisk sine formuer i dollars, dvs. først og fremmest i amerikanske værdipapirer.</a:t>
            </a:r>
          </a:p>
          <a:p>
            <a:endParaRPr lang="da-DK" dirty="0"/>
          </a:p>
        </p:txBody>
      </p:sp>
    </p:spTree>
    <p:extLst>
      <p:ext uri="{BB962C8B-B14F-4D97-AF65-F5344CB8AC3E}">
        <p14:creationId xmlns:p14="http://schemas.microsoft.com/office/powerpoint/2010/main" val="347385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F68D8-47D2-1B90-1DCD-D6A3BE0FA3F7}"/>
              </a:ext>
            </a:extLst>
          </p:cNvPr>
          <p:cNvSpPr>
            <a:spLocks noGrp="1"/>
          </p:cNvSpPr>
          <p:nvPr>
            <p:ph type="title"/>
          </p:nvPr>
        </p:nvSpPr>
        <p:spPr/>
        <p:txBody>
          <a:bodyPr/>
          <a:lstStyle/>
          <a:p>
            <a:pPr algn="ctr"/>
            <a:r>
              <a:rPr lang="da-DK" dirty="0"/>
              <a:t>Valuta i dag</a:t>
            </a:r>
          </a:p>
        </p:txBody>
      </p:sp>
      <p:sp>
        <p:nvSpPr>
          <p:cNvPr id="3" name="Pladsholder til indhold 2">
            <a:extLst>
              <a:ext uri="{FF2B5EF4-FFF2-40B4-BE49-F238E27FC236}">
                <a16:creationId xmlns:a16="http://schemas.microsoft.com/office/drawing/2014/main" id="{09E5F955-EFE0-C754-6EC3-EF654A5E28C9}"/>
              </a:ext>
            </a:extLst>
          </p:cNvPr>
          <p:cNvSpPr>
            <a:spLocks noGrp="1"/>
          </p:cNvSpPr>
          <p:nvPr>
            <p:ph idx="1"/>
          </p:nvPr>
        </p:nvSpPr>
        <p:spPr/>
        <p:txBody>
          <a:bodyPr/>
          <a:lstStyle/>
          <a:p>
            <a:r>
              <a:rPr lang="da-DK" dirty="0"/>
              <a:t>Efterhånden findes valuta kun som noget ”usynligt” vi har på vores bankkonti og vi betaler med via vores betalingskort</a:t>
            </a:r>
          </a:p>
          <a:p>
            <a:r>
              <a:rPr lang="da-DK" dirty="0"/>
              <a:t>Kontantbetalinger falder hvert eneste år</a:t>
            </a:r>
          </a:p>
          <a:p>
            <a:r>
              <a:rPr lang="da-DK" dirty="0"/>
              <a:t>Nye valutaer er kommet til: </a:t>
            </a:r>
            <a:r>
              <a:rPr lang="da-DK" dirty="0" err="1"/>
              <a:t>Kryptovaluta</a:t>
            </a:r>
            <a:endParaRPr lang="da-DK" dirty="0"/>
          </a:p>
          <a:p>
            <a:r>
              <a:rPr lang="da-DK" dirty="0"/>
              <a:t>Det kan diskuteres om </a:t>
            </a:r>
            <a:r>
              <a:rPr lang="da-DK" dirty="0" err="1"/>
              <a:t>kryptovaluta</a:t>
            </a:r>
            <a:r>
              <a:rPr lang="da-DK" dirty="0"/>
              <a:t> er en valuta</a:t>
            </a:r>
          </a:p>
        </p:txBody>
      </p:sp>
    </p:spTree>
    <p:extLst>
      <p:ext uri="{BB962C8B-B14F-4D97-AF65-F5344CB8AC3E}">
        <p14:creationId xmlns:p14="http://schemas.microsoft.com/office/powerpoint/2010/main" val="28883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AC065-8422-0794-5CD2-4D552B8B5B81}"/>
              </a:ext>
            </a:extLst>
          </p:cNvPr>
          <p:cNvSpPr>
            <a:spLocks noGrp="1"/>
          </p:cNvSpPr>
          <p:nvPr>
            <p:ph type="title"/>
          </p:nvPr>
        </p:nvSpPr>
        <p:spPr/>
        <p:txBody>
          <a:bodyPr/>
          <a:lstStyle/>
          <a:p>
            <a:pPr algn="ctr"/>
            <a:r>
              <a:rPr lang="da-DK" dirty="0"/>
              <a:t>Valutakurser</a:t>
            </a:r>
          </a:p>
        </p:txBody>
      </p:sp>
      <p:sp>
        <p:nvSpPr>
          <p:cNvPr id="3" name="Pladsholder til indhold 2">
            <a:extLst>
              <a:ext uri="{FF2B5EF4-FFF2-40B4-BE49-F238E27FC236}">
                <a16:creationId xmlns:a16="http://schemas.microsoft.com/office/drawing/2014/main" id="{A54C820E-7FC1-2A01-7C06-C6D9659EFC16}"/>
              </a:ext>
            </a:extLst>
          </p:cNvPr>
          <p:cNvSpPr>
            <a:spLocks noGrp="1"/>
          </p:cNvSpPr>
          <p:nvPr>
            <p:ph idx="1"/>
          </p:nvPr>
        </p:nvSpPr>
        <p:spPr/>
        <p:txBody>
          <a:bodyPr/>
          <a:lstStyle/>
          <a:p>
            <a:r>
              <a:rPr lang="da-DK" dirty="0"/>
              <a:t>Det har vi jo beskæftiget os med da vi kiggede på landes priskonkurrenceevne</a:t>
            </a:r>
          </a:p>
          <a:p>
            <a:r>
              <a:rPr lang="da-DK" dirty="0"/>
              <a:t>Vi husker på at: Når vi støder på ordet kurser så betyder det også priser</a:t>
            </a:r>
          </a:p>
          <a:p>
            <a:r>
              <a:rPr lang="da-DK" dirty="0"/>
              <a:t>Så når der står valutakurs, så står der også valutapris, så når vi skal undersøge kursen på en valuta, så undersøger vi i virkeligheden prisen på denne valuta. </a:t>
            </a:r>
          </a:p>
          <a:p>
            <a:r>
              <a:rPr lang="da-DK" dirty="0"/>
              <a:t>Det er kun meningsfyldt at undersøge kursen mellem to forskellige valutaer</a:t>
            </a:r>
          </a:p>
        </p:txBody>
      </p:sp>
    </p:spTree>
    <p:extLst>
      <p:ext uri="{BB962C8B-B14F-4D97-AF65-F5344CB8AC3E}">
        <p14:creationId xmlns:p14="http://schemas.microsoft.com/office/powerpoint/2010/main" val="179791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4C26C-4E27-6471-4F53-B4DAF6576869}"/>
              </a:ext>
            </a:extLst>
          </p:cNvPr>
          <p:cNvSpPr>
            <a:spLocks noGrp="1"/>
          </p:cNvSpPr>
          <p:nvPr>
            <p:ph type="title"/>
          </p:nvPr>
        </p:nvSpPr>
        <p:spPr/>
        <p:txBody>
          <a:bodyPr/>
          <a:lstStyle/>
          <a:p>
            <a:pPr algn="ctr"/>
            <a:r>
              <a:rPr lang="da-DK" dirty="0"/>
              <a:t>Valutakursen</a:t>
            </a:r>
          </a:p>
        </p:txBody>
      </p:sp>
      <p:pic>
        <p:nvPicPr>
          <p:cNvPr id="5" name="Pladsholder til indhold 4" descr="Et billede, der indeholder tekst, linje/række, skærmbillede, Kurve&#10;&#10;Automatisk genereret beskrivelse">
            <a:extLst>
              <a:ext uri="{FF2B5EF4-FFF2-40B4-BE49-F238E27FC236}">
                <a16:creationId xmlns:a16="http://schemas.microsoft.com/office/drawing/2014/main" id="{04E78C46-7EE2-EDFA-BD1A-7369B04AD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710" y="1911242"/>
            <a:ext cx="8871406" cy="4178515"/>
          </a:xfrm>
        </p:spPr>
      </p:pic>
    </p:spTree>
    <p:extLst>
      <p:ext uri="{BB962C8B-B14F-4D97-AF65-F5344CB8AC3E}">
        <p14:creationId xmlns:p14="http://schemas.microsoft.com/office/powerpoint/2010/main" val="83750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434B6-7662-B65A-AD57-2E3CD55F83A4}"/>
              </a:ext>
            </a:extLst>
          </p:cNvPr>
          <p:cNvSpPr>
            <a:spLocks noGrp="1"/>
          </p:cNvSpPr>
          <p:nvPr>
            <p:ph type="title"/>
          </p:nvPr>
        </p:nvSpPr>
        <p:spPr/>
        <p:txBody>
          <a:bodyPr/>
          <a:lstStyle/>
          <a:p>
            <a:pPr algn="ctr"/>
            <a:r>
              <a:rPr lang="da-DK" dirty="0"/>
              <a:t>Hvad bestemmer valutakursen?</a:t>
            </a:r>
          </a:p>
        </p:txBody>
      </p:sp>
      <p:pic>
        <p:nvPicPr>
          <p:cNvPr id="7" name="Pladsholder til indhold 6" descr="Et billede, der indeholder tekst, linje/række, Kurve, diagram&#10;&#10;Automatisk genereret beskrivelse">
            <a:extLst>
              <a:ext uri="{FF2B5EF4-FFF2-40B4-BE49-F238E27FC236}">
                <a16:creationId xmlns:a16="http://schemas.microsoft.com/office/drawing/2014/main" id="{5FA45AB1-0ACA-ECD6-3E2A-47C3234873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2689" y="2276872"/>
            <a:ext cx="5392217" cy="3467241"/>
          </a:xfrm>
        </p:spPr>
      </p:pic>
      <p:pic>
        <p:nvPicPr>
          <p:cNvPr id="9" name="Pladsholder til indhold 8" descr="Et billede, der indeholder tekst, skærmbillede, Font/skrifttype, nummer/tal&#10;&#10;Automatisk genereret beskrivelse">
            <a:extLst>
              <a:ext uri="{FF2B5EF4-FFF2-40B4-BE49-F238E27FC236}">
                <a16:creationId xmlns:a16="http://schemas.microsoft.com/office/drawing/2014/main" id="{667415D1-41D5-309C-1017-C17A9D173B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4412" y="2276872"/>
            <a:ext cx="5705055" cy="3642986"/>
          </a:xfrm>
        </p:spPr>
      </p:pic>
    </p:spTree>
    <p:extLst>
      <p:ext uri="{BB962C8B-B14F-4D97-AF65-F5344CB8AC3E}">
        <p14:creationId xmlns:p14="http://schemas.microsoft.com/office/powerpoint/2010/main" val="274974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æsentation med verde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61050750_TF02804891_Win32" id="{5E0787AD-4E53-4F80-BD43-5F7B8368E0DB}" vid="{9A6F8284-B721-4038-A656-90D74A7244FE}"/>
    </a:ext>
  </a:extLst>
</a:theme>
</file>

<file path=ppt/theme/theme2.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Metadata/LabelInfo.xml><?xml version="1.0" encoding="utf-8"?>
<clbl:labelList xmlns:clbl="http://schemas.microsoft.com/office/2020/mipLabelMetadata">
  <clbl:label id="{1b29427a-4ed3-4f0e-a3ff-ced1342f64ac}" enabled="0" method="" siteId="{1b29427a-4ed3-4f0e-a3ff-ced1342f64ac}" removed="1"/>
</clbl:labelList>
</file>

<file path=docProps/app.xml><?xml version="1.0" encoding="utf-8"?>
<Properties xmlns="http://schemas.openxmlformats.org/officeDocument/2006/extended-properties" xmlns:vt="http://schemas.openxmlformats.org/officeDocument/2006/docPropsVTypes">
  <Template>Verdenskortserien, præsentation af verden (widescreen)</Template>
  <TotalTime>571</TotalTime>
  <Words>1120</Words>
  <Application>Microsoft Office PowerPoint</Application>
  <PresentationFormat>Brugerdefineret</PresentationFormat>
  <Paragraphs>86</Paragraphs>
  <Slides>23</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Century Gothic</vt:lpstr>
      <vt:lpstr>Wingdings</vt:lpstr>
      <vt:lpstr>Præsentation med verden 16x9</vt:lpstr>
      <vt:lpstr>Valutakurssystemer</vt:lpstr>
      <vt:lpstr>Dagens program</vt:lpstr>
      <vt:lpstr>Valuta i historisk kontekst</vt:lpstr>
      <vt:lpstr>Valuta i historisk kontekst</vt:lpstr>
      <vt:lpstr>Dollaren</vt:lpstr>
      <vt:lpstr>Valuta i dag</vt:lpstr>
      <vt:lpstr>Valutakurser</vt:lpstr>
      <vt:lpstr>Valutakursen</vt:lpstr>
      <vt:lpstr>Hvad bestemmer valutakursen?</vt:lpstr>
      <vt:lpstr>Hvad påvirker valutakursen?</vt:lpstr>
      <vt:lpstr>Hvad påvirker valutakursen?</vt:lpstr>
      <vt:lpstr>Sammenfattende</vt:lpstr>
      <vt:lpstr>Valutakurssystemer</vt:lpstr>
      <vt:lpstr>Valutakurssystemer</vt:lpstr>
      <vt:lpstr>Flydende kurser</vt:lpstr>
      <vt:lpstr>Bitcoin Pizza Day</vt:lpstr>
      <vt:lpstr>Delvis flydende kurs</vt:lpstr>
      <vt:lpstr>Delvist fastkurs</vt:lpstr>
      <vt:lpstr>ERm2-Samarbejdet</vt:lpstr>
      <vt:lpstr>ERM2-Samarbejdet</vt:lpstr>
      <vt:lpstr>Hvordan holder vi kursen?</vt:lpstr>
      <vt:lpstr>OPgaver</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Lennart Nelting Keller (LNKE - Underviser - VE - AK)</dc:creator>
  <cp:lastModifiedBy>Lennart Nelting Keller (LNKE - Underviser - VE - AK)</cp:lastModifiedBy>
  <cp:revision>1</cp:revision>
  <dcterms:created xsi:type="dcterms:W3CDTF">2025-01-03T08:46:06Z</dcterms:created>
  <dcterms:modified xsi:type="dcterms:W3CDTF">2025-01-03T18:17:42Z</dcterms:modified>
</cp:coreProperties>
</file>