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94886" autoAdjust="0"/>
  </p:normalViewPr>
  <p:slideViewPr>
    <p:cSldViewPr>
      <p:cViewPr varScale="1">
        <p:scale>
          <a:sx n="70" d="100"/>
          <a:sy n="70" d="100"/>
        </p:scale>
        <p:origin x="348"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04-01-2025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04-01-2025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69C971FF-EF28-4195-A575-329446EFAA55}" type="slidenum">
              <a:rPr lang="da-DK" noProof="0" smtClean="0"/>
              <a:t>9</a:t>
            </a:fld>
            <a:endParaRPr lang="da-DK" noProof="0"/>
          </a:p>
        </p:txBody>
      </p:sp>
    </p:spTree>
    <p:extLst>
      <p:ext uri="{BB962C8B-B14F-4D97-AF65-F5344CB8AC3E}">
        <p14:creationId xmlns:p14="http://schemas.microsoft.com/office/powerpoint/2010/main" val="311630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04-01-2025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04-01-2025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04-01-2025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04-01-2025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04-01-2025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04-01-2025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04-01-2025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Socialisering</a:t>
            </a:r>
          </a:p>
        </p:txBody>
      </p:sp>
      <p:sp>
        <p:nvSpPr>
          <p:cNvPr id="3" name="Undertitel 2"/>
          <p:cNvSpPr>
            <a:spLocks noGrp="1"/>
          </p:cNvSpPr>
          <p:nvPr>
            <p:ph type="subTitle" idx="1"/>
          </p:nvPr>
        </p:nvSpPr>
        <p:spPr/>
        <p:txBody>
          <a:bodyPr rtlCol="0"/>
          <a:lstStyle/>
          <a:p>
            <a:pPr rtl="0"/>
            <a:r>
              <a:rPr lang="da-DK" dirty="0"/>
              <a:t>Forforståelse, identitetsdannelse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AE138-9AF9-5077-817B-F43406F2BAEE}"/>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6EF9C51A-760E-450E-6427-6D9A8980F80A}"/>
              </a:ext>
            </a:extLst>
          </p:cNvPr>
          <p:cNvSpPr>
            <a:spLocks noGrp="1"/>
          </p:cNvSpPr>
          <p:nvPr>
            <p:ph idx="1"/>
          </p:nvPr>
        </p:nvSpPr>
        <p:spPr/>
        <p:txBody>
          <a:bodyPr/>
          <a:lstStyle/>
          <a:p>
            <a:r>
              <a:rPr lang="da-DK" dirty="0"/>
              <a:t>1) Styr på forløbet</a:t>
            </a:r>
          </a:p>
          <a:p>
            <a:r>
              <a:rPr lang="da-DK" dirty="0"/>
              <a:t>2) Socialisering</a:t>
            </a:r>
          </a:p>
          <a:p>
            <a:r>
              <a:rPr lang="da-DK" dirty="0"/>
              <a:t>3) Identitet</a:t>
            </a:r>
          </a:p>
          <a:p>
            <a:r>
              <a:rPr lang="da-DK" dirty="0"/>
              <a:t>4) Kultur og identitet</a:t>
            </a:r>
          </a:p>
          <a:p>
            <a:r>
              <a:rPr lang="da-DK" dirty="0"/>
              <a:t>5) Pause</a:t>
            </a:r>
          </a:p>
          <a:p>
            <a:r>
              <a:rPr lang="da-DK" dirty="0"/>
              <a:t>6) Opgave: Artikellæsning</a:t>
            </a:r>
          </a:p>
        </p:txBody>
      </p:sp>
    </p:spTree>
    <p:extLst>
      <p:ext uri="{BB962C8B-B14F-4D97-AF65-F5344CB8AC3E}">
        <p14:creationId xmlns:p14="http://schemas.microsoft.com/office/powerpoint/2010/main" val="148688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CEF58F-EEC7-101E-70E9-06AF9D091223}"/>
              </a:ext>
            </a:extLst>
          </p:cNvPr>
          <p:cNvSpPr>
            <a:spLocks noGrp="1"/>
          </p:cNvSpPr>
          <p:nvPr>
            <p:ph type="title"/>
          </p:nvPr>
        </p:nvSpPr>
        <p:spPr/>
        <p:txBody>
          <a:bodyPr/>
          <a:lstStyle/>
          <a:p>
            <a:pPr algn="ctr"/>
            <a:r>
              <a:rPr lang="da-DK" dirty="0"/>
              <a:t>Styr på forløbet</a:t>
            </a:r>
          </a:p>
        </p:txBody>
      </p:sp>
      <p:sp>
        <p:nvSpPr>
          <p:cNvPr id="3" name="Pladsholder til indhold 2">
            <a:extLst>
              <a:ext uri="{FF2B5EF4-FFF2-40B4-BE49-F238E27FC236}">
                <a16:creationId xmlns:a16="http://schemas.microsoft.com/office/drawing/2014/main" id="{01E42461-E661-88C8-5FFF-7D81734C5424}"/>
              </a:ext>
            </a:extLst>
          </p:cNvPr>
          <p:cNvSpPr>
            <a:spLocks noGrp="1"/>
          </p:cNvSpPr>
          <p:nvPr>
            <p:ph idx="1"/>
          </p:nvPr>
        </p:nvSpPr>
        <p:spPr/>
        <p:txBody>
          <a:bodyPr/>
          <a:lstStyle/>
          <a:p>
            <a:r>
              <a:rPr lang="da-DK" dirty="0"/>
              <a:t>Vi skal have styr på vores noter</a:t>
            </a:r>
          </a:p>
          <a:p>
            <a:r>
              <a:rPr lang="da-DK" dirty="0"/>
              <a:t>Derfor opretter vi en mappe der hedder sociologi</a:t>
            </a:r>
          </a:p>
          <a:p>
            <a:r>
              <a:rPr lang="da-DK" dirty="0"/>
              <a:t>Her placerer vi alt der har med dette område at gøre.</a:t>
            </a:r>
          </a:p>
          <a:p>
            <a:r>
              <a:rPr lang="da-DK" dirty="0"/>
              <a:t>Vi har været gennem politik nu sociologi senere økonomi</a:t>
            </a:r>
          </a:p>
          <a:p>
            <a:r>
              <a:rPr lang="da-DK" dirty="0"/>
              <a:t>Det første vi skal snakke om er socialisering</a:t>
            </a:r>
          </a:p>
        </p:txBody>
      </p:sp>
    </p:spTree>
    <p:extLst>
      <p:ext uri="{BB962C8B-B14F-4D97-AF65-F5344CB8AC3E}">
        <p14:creationId xmlns:p14="http://schemas.microsoft.com/office/powerpoint/2010/main" val="307091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D3AF2E-3F13-17E6-9A16-F90F7D1D8B3D}"/>
              </a:ext>
            </a:extLst>
          </p:cNvPr>
          <p:cNvSpPr>
            <a:spLocks noGrp="1"/>
          </p:cNvSpPr>
          <p:nvPr>
            <p:ph type="title"/>
          </p:nvPr>
        </p:nvSpPr>
        <p:spPr/>
        <p:txBody>
          <a:bodyPr/>
          <a:lstStyle/>
          <a:p>
            <a:pPr algn="ctr"/>
            <a:r>
              <a:rPr lang="da-DK" dirty="0"/>
              <a:t>Forforståelse</a:t>
            </a:r>
          </a:p>
        </p:txBody>
      </p:sp>
      <p:sp>
        <p:nvSpPr>
          <p:cNvPr id="3" name="Pladsholder til indhold 2">
            <a:extLst>
              <a:ext uri="{FF2B5EF4-FFF2-40B4-BE49-F238E27FC236}">
                <a16:creationId xmlns:a16="http://schemas.microsoft.com/office/drawing/2014/main" id="{4F59FC2A-4DCB-6B41-BA18-944D4BA43FB5}"/>
              </a:ext>
            </a:extLst>
          </p:cNvPr>
          <p:cNvSpPr>
            <a:spLocks noGrp="1"/>
          </p:cNvSpPr>
          <p:nvPr>
            <p:ph idx="1"/>
          </p:nvPr>
        </p:nvSpPr>
        <p:spPr/>
        <p:txBody>
          <a:bodyPr/>
          <a:lstStyle/>
          <a:p>
            <a:r>
              <a:rPr lang="da-DK" dirty="0"/>
              <a:t>Hvad er identitet?</a:t>
            </a:r>
          </a:p>
          <a:p>
            <a:endParaRPr lang="da-DK" dirty="0"/>
          </a:p>
          <a:p>
            <a:r>
              <a:rPr lang="da-DK" dirty="0"/>
              <a:t>Hvordan bliver vores identitet til?</a:t>
            </a:r>
          </a:p>
          <a:p>
            <a:endParaRPr lang="da-DK" dirty="0"/>
          </a:p>
          <a:p>
            <a:r>
              <a:rPr lang="da-DK" dirty="0"/>
              <a:t>Kan man have mere end en identitet?</a:t>
            </a:r>
          </a:p>
          <a:p>
            <a:endParaRPr lang="da-DK" dirty="0"/>
          </a:p>
          <a:p>
            <a:r>
              <a:rPr lang="da-DK" dirty="0"/>
              <a:t>Hvordan lærer vi at begå os i samfundet?</a:t>
            </a:r>
          </a:p>
        </p:txBody>
      </p:sp>
    </p:spTree>
    <p:extLst>
      <p:ext uri="{BB962C8B-B14F-4D97-AF65-F5344CB8AC3E}">
        <p14:creationId xmlns:p14="http://schemas.microsoft.com/office/powerpoint/2010/main" val="407226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A0060E-60F2-1A18-BBBA-179895878AF2}"/>
              </a:ext>
            </a:extLst>
          </p:cNvPr>
          <p:cNvSpPr>
            <a:spLocks noGrp="1"/>
          </p:cNvSpPr>
          <p:nvPr>
            <p:ph type="title"/>
          </p:nvPr>
        </p:nvSpPr>
        <p:spPr/>
        <p:txBody>
          <a:bodyPr/>
          <a:lstStyle/>
          <a:p>
            <a:pPr algn="ctr"/>
            <a:r>
              <a:rPr lang="da-DK" dirty="0"/>
              <a:t>Socialisering</a:t>
            </a:r>
          </a:p>
        </p:txBody>
      </p:sp>
      <p:sp>
        <p:nvSpPr>
          <p:cNvPr id="3" name="Pladsholder til indhold 2">
            <a:extLst>
              <a:ext uri="{FF2B5EF4-FFF2-40B4-BE49-F238E27FC236}">
                <a16:creationId xmlns:a16="http://schemas.microsoft.com/office/drawing/2014/main" id="{B5E4E61C-CD32-62B2-1C2F-AA453AD75BD6}"/>
              </a:ext>
            </a:extLst>
          </p:cNvPr>
          <p:cNvSpPr>
            <a:spLocks noGrp="1"/>
          </p:cNvSpPr>
          <p:nvPr>
            <p:ph idx="1"/>
          </p:nvPr>
        </p:nvSpPr>
        <p:spPr/>
        <p:txBody>
          <a:bodyPr/>
          <a:lstStyle/>
          <a:p>
            <a:r>
              <a:rPr lang="da-DK" dirty="0"/>
              <a:t>Socialisering er et helt centralt begreb i samfundsfag</a:t>
            </a:r>
          </a:p>
          <a:p>
            <a:r>
              <a:rPr lang="da-DK" dirty="0"/>
              <a:t>Socialisering Er udtryk for den proces, hvor mennesker “opdrages” til at blive en del af samfundet ved at indlære de normer, værdier og færdigheder, som skaber betingelser for, at vi kan integrere os i samfundet.</a:t>
            </a:r>
          </a:p>
          <a:p>
            <a:r>
              <a:rPr lang="da-DK" dirty="0"/>
              <a:t>Barnet gøres således i stand til at blive en del af samfundet</a:t>
            </a:r>
          </a:p>
          <a:p>
            <a:r>
              <a:rPr lang="da-DK" dirty="0"/>
              <a:t>Hvad er en norm og hvilke normer gælder i vores samfund?</a:t>
            </a:r>
          </a:p>
          <a:p>
            <a:r>
              <a:rPr lang="da-DK" dirty="0"/>
              <a:t>Hvilke værdier er vigtige at indlære i vores samfund?</a:t>
            </a:r>
          </a:p>
          <a:p>
            <a:r>
              <a:rPr lang="da-DK" dirty="0"/>
              <a:t>Hvilke færdigheder er vigtige at indlære i vores samfund?</a:t>
            </a:r>
          </a:p>
        </p:txBody>
      </p:sp>
    </p:spTree>
    <p:extLst>
      <p:ext uri="{BB962C8B-B14F-4D97-AF65-F5344CB8AC3E}">
        <p14:creationId xmlns:p14="http://schemas.microsoft.com/office/powerpoint/2010/main" val="166804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48607D-DEA0-3AAE-FA7B-65BF4523E194}"/>
              </a:ext>
            </a:extLst>
          </p:cNvPr>
          <p:cNvSpPr>
            <a:spLocks noGrp="1"/>
          </p:cNvSpPr>
          <p:nvPr>
            <p:ph type="title"/>
          </p:nvPr>
        </p:nvSpPr>
        <p:spPr/>
        <p:txBody>
          <a:bodyPr/>
          <a:lstStyle/>
          <a:p>
            <a:pPr algn="ctr"/>
            <a:r>
              <a:rPr lang="da-DK" dirty="0"/>
              <a:t>Socialisering</a:t>
            </a:r>
          </a:p>
        </p:txBody>
      </p:sp>
      <p:sp>
        <p:nvSpPr>
          <p:cNvPr id="3" name="Pladsholder til indhold 2">
            <a:extLst>
              <a:ext uri="{FF2B5EF4-FFF2-40B4-BE49-F238E27FC236}">
                <a16:creationId xmlns:a16="http://schemas.microsoft.com/office/drawing/2014/main" id="{94298650-31FB-DCF7-E02B-A22DE9E2D234}"/>
              </a:ext>
            </a:extLst>
          </p:cNvPr>
          <p:cNvSpPr>
            <a:spLocks noGrp="1"/>
          </p:cNvSpPr>
          <p:nvPr>
            <p:ph idx="1"/>
          </p:nvPr>
        </p:nvSpPr>
        <p:spPr/>
        <p:txBody>
          <a:bodyPr>
            <a:normAutofit lnSpcReduction="10000"/>
          </a:bodyPr>
          <a:lstStyle/>
          <a:p>
            <a:r>
              <a:rPr lang="da-DK" b="1" dirty="0"/>
              <a:t>Primær socialisering: </a:t>
            </a:r>
            <a:r>
              <a:rPr lang="da-DK" dirty="0"/>
              <a:t>Den socialisering der finder sted i hjemmet og har sit udgangspunkt i den familie man er født ind i. Den er stærkest når barnet er lille og bliver gradvist mindre</a:t>
            </a:r>
          </a:p>
          <a:p>
            <a:r>
              <a:rPr lang="da-DK" b="1" dirty="0"/>
              <a:t>Sekundær socialisering: </a:t>
            </a:r>
            <a:r>
              <a:rPr lang="da-DK" dirty="0"/>
              <a:t>Den socialisering der sker uden for hjemmets fire vægge. Institutioner, skole, venner, uddannelse, fritidsklub osv.</a:t>
            </a:r>
          </a:p>
          <a:p>
            <a:r>
              <a:rPr lang="da-DK" b="1" dirty="0"/>
              <a:t>Dobbeltsocialisering: </a:t>
            </a:r>
            <a:r>
              <a:rPr lang="da-DK" dirty="0"/>
              <a:t>En blanding af de to socialiseringsformer. Handler om, at barnet meget tidligt i livet lærer sig at agere i forskellige sociale arenaer. Det vil sige lærer de normer og værdier at kende, som gør det muligt at være en del af fællesskabet i både hjemmet (primære) og daginstitutionen og skolen (sekundære).</a:t>
            </a:r>
            <a:endParaRPr lang="da-DK" b="1" dirty="0"/>
          </a:p>
        </p:txBody>
      </p:sp>
    </p:spTree>
    <p:extLst>
      <p:ext uri="{BB962C8B-B14F-4D97-AF65-F5344CB8AC3E}">
        <p14:creationId xmlns:p14="http://schemas.microsoft.com/office/powerpoint/2010/main" val="351732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A8C5D3-630B-971E-6900-E07198DDBEA2}"/>
              </a:ext>
            </a:extLst>
          </p:cNvPr>
          <p:cNvSpPr>
            <a:spLocks noGrp="1"/>
          </p:cNvSpPr>
          <p:nvPr>
            <p:ph type="title"/>
          </p:nvPr>
        </p:nvSpPr>
        <p:spPr/>
        <p:txBody>
          <a:bodyPr/>
          <a:lstStyle/>
          <a:p>
            <a:pPr algn="ctr"/>
            <a:r>
              <a:rPr lang="da-DK" dirty="0"/>
              <a:t>Dobbeltsocialisering</a:t>
            </a:r>
          </a:p>
        </p:txBody>
      </p:sp>
      <p:sp>
        <p:nvSpPr>
          <p:cNvPr id="3" name="Pladsholder til indhold 2">
            <a:extLst>
              <a:ext uri="{FF2B5EF4-FFF2-40B4-BE49-F238E27FC236}">
                <a16:creationId xmlns:a16="http://schemas.microsoft.com/office/drawing/2014/main" id="{463BE35E-8D7F-C68C-4C5F-3CB1BBD55C4F}"/>
              </a:ext>
            </a:extLst>
          </p:cNvPr>
          <p:cNvSpPr>
            <a:spLocks noGrp="1"/>
          </p:cNvSpPr>
          <p:nvPr>
            <p:ph idx="1"/>
          </p:nvPr>
        </p:nvSpPr>
        <p:spPr/>
        <p:txBody>
          <a:bodyPr/>
          <a:lstStyle/>
          <a:p>
            <a:r>
              <a:rPr lang="da-DK" dirty="0"/>
              <a:t>Før i tiden var den primære socialisering meget stærk</a:t>
            </a:r>
          </a:p>
          <a:p>
            <a:r>
              <a:rPr lang="da-DK" dirty="0"/>
              <a:t>I takt med begge forældre nu er på arbejdsmarkedet og man ikke bor sammen i generationer er den sekundære socialisering blevet stærkere</a:t>
            </a:r>
          </a:p>
          <a:p>
            <a:endParaRPr lang="da-DK" dirty="0"/>
          </a:p>
        </p:txBody>
      </p:sp>
      <p:pic>
        <p:nvPicPr>
          <p:cNvPr id="5" name="Billede 4" descr="Et billede, der indeholder tekst, skærmbillede, grafisk design, Grafik&#10;&#10;Automatisk genereret beskrivelse">
            <a:extLst>
              <a:ext uri="{FF2B5EF4-FFF2-40B4-BE49-F238E27FC236}">
                <a16:creationId xmlns:a16="http://schemas.microsoft.com/office/drawing/2014/main" id="{2BD236B1-10E4-1C7F-9C86-B26723DAF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4412" y="3166451"/>
            <a:ext cx="6094413" cy="3691549"/>
          </a:xfrm>
          <a:prstGeom prst="rect">
            <a:avLst/>
          </a:prstGeom>
        </p:spPr>
      </p:pic>
    </p:spTree>
    <p:extLst>
      <p:ext uri="{BB962C8B-B14F-4D97-AF65-F5344CB8AC3E}">
        <p14:creationId xmlns:p14="http://schemas.microsoft.com/office/powerpoint/2010/main" val="4022158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1DB0EF-5696-D57E-728E-5F25306D9852}"/>
              </a:ext>
            </a:extLst>
          </p:cNvPr>
          <p:cNvSpPr>
            <a:spLocks noGrp="1"/>
          </p:cNvSpPr>
          <p:nvPr>
            <p:ph type="title"/>
          </p:nvPr>
        </p:nvSpPr>
        <p:spPr/>
        <p:txBody>
          <a:bodyPr/>
          <a:lstStyle/>
          <a:p>
            <a:pPr algn="ctr"/>
            <a:r>
              <a:rPr lang="da-DK" dirty="0"/>
              <a:t>identitet</a:t>
            </a:r>
          </a:p>
        </p:txBody>
      </p:sp>
      <p:pic>
        <p:nvPicPr>
          <p:cNvPr id="7" name="Pladsholder til indhold 6" descr="Et billede, der indeholder tekst, cirkel, skærmbillede, diagram&#10;&#10;Automatisk genereret beskrivelse">
            <a:extLst>
              <a:ext uri="{FF2B5EF4-FFF2-40B4-BE49-F238E27FC236}">
                <a16:creationId xmlns:a16="http://schemas.microsoft.com/office/drawing/2014/main" id="{938FC8AF-0DC9-852E-B9F8-42D26C80D82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61764" y="1626399"/>
            <a:ext cx="5320209" cy="4748202"/>
          </a:xfrm>
        </p:spPr>
      </p:pic>
      <p:sp>
        <p:nvSpPr>
          <p:cNvPr id="5" name="Pladsholder til indhold 4">
            <a:extLst>
              <a:ext uri="{FF2B5EF4-FFF2-40B4-BE49-F238E27FC236}">
                <a16:creationId xmlns:a16="http://schemas.microsoft.com/office/drawing/2014/main" id="{F0761146-EB46-43A6-F571-604D3B4F95DC}"/>
              </a:ext>
            </a:extLst>
          </p:cNvPr>
          <p:cNvSpPr>
            <a:spLocks noGrp="1"/>
          </p:cNvSpPr>
          <p:nvPr>
            <p:ph sz="half" idx="2"/>
          </p:nvPr>
        </p:nvSpPr>
        <p:spPr/>
        <p:txBody>
          <a:bodyPr>
            <a:normAutofit lnSpcReduction="10000"/>
          </a:bodyPr>
          <a:lstStyle/>
          <a:p>
            <a:r>
              <a:rPr lang="da-DK" dirty="0"/>
              <a:t>Jeg-identitet: Ens inderste kerne</a:t>
            </a:r>
          </a:p>
          <a:p>
            <a:r>
              <a:rPr lang="da-DK" dirty="0"/>
              <a:t>Personlig identitet: Hvordan man gerne vil fremstå. Personlig branding.</a:t>
            </a:r>
          </a:p>
          <a:p>
            <a:r>
              <a:rPr lang="da-DK" dirty="0"/>
              <a:t>Social identitet: Hvordan opfatter omgivelserne mig?</a:t>
            </a:r>
          </a:p>
          <a:p>
            <a:r>
              <a:rPr lang="da-DK" dirty="0"/>
              <a:t>Kollektiv identitet: Hvad og hvem tilhører jeg? Rammerne for vores identitet (Konteksten)</a:t>
            </a:r>
          </a:p>
          <a:p>
            <a:endParaRPr lang="da-DK" dirty="0"/>
          </a:p>
        </p:txBody>
      </p:sp>
    </p:spTree>
    <p:extLst>
      <p:ext uri="{BB962C8B-B14F-4D97-AF65-F5344CB8AC3E}">
        <p14:creationId xmlns:p14="http://schemas.microsoft.com/office/powerpoint/2010/main" val="233773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81506F-E02C-BE75-F41B-A42F245C9A41}"/>
              </a:ext>
            </a:extLst>
          </p:cNvPr>
          <p:cNvSpPr>
            <a:spLocks noGrp="1"/>
          </p:cNvSpPr>
          <p:nvPr>
            <p:ph type="title"/>
          </p:nvPr>
        </p:nvSpPr>
        <p:spPr/>
        <p:txBody>
          <a:bodyPr/>
          <a:lstStyle/>
          <a:p>
            <a:pPr algn="ctr"/>
            <a:r>
              <a:rPr lang="da-DK" dirty="0"/>
              <a:t>Kulturelle forskelle og identitet</a:t>
            </a:r>
          </a:p>
        </p:txBody>
      </p:sp>
      <p:sp>
        <p:nvSpPr>
          <p:cNvPr id="5" name="Pladsholder til indhold 4">
            <a:extLst>
              <a:ext uri="{FF2B5EF4-FFF2-40B4-BE49-F238E27FC236}">
                <a16:creationId xmlns:a16="http://schemas.microsoft.com/office/drawing/2014/main" id="{8907515B-2B73-E6BD-678A-784B5057E64B}"/>
              </a:ext>
            </a:extLst>
          </p:cNvPr>
          <p:cNvSpPr>
            <a:spLocks noGrp="1"/>
          </p:cNvSpPr>
          <p:nvPr>
            <p:ph sz="half" idx="1"/>
          </p:nvPr>
        </p:nvSpPr>
        <p:spPr/>
        <p:txBody>
          <a:bodyPr>
            <a:normAutofit fontScale="92500" lnSpcReduction="10000"/>
          </a:bodyPr>
          <a:lstStyle/>
          <a:p>
            <a:r>
              <a:rPr lang="da-DK" dirty="0"/>
              <a:t>I forbindelse med identitetsdannelsen og tilhørsforhold til sociale grupper er der nogle borgere i det danske samfund, som oplever at møde større udfordringer end andre. Det drejer sig blandt andet om indvandrere og efterkommere af indvandrere, som ud over at skulle bøvle med at danne en identitet også skal finde en måde at balancere det at leve mellem to eller flere kulturer.</a:t>
            </a:r>
          </a:p>
          <a:p>
            <a:endParaRPr lang="da-DK" dirty="0"/>
          </a:p>
        </p:txBody>
      </p:sp>
      <p:pic>
        <p:nvPicPr>
          <p:cNvPr id="8" name="Pladsholder til indhold 7" descr="Et billede, der indeholder tekst, skærmbillede, Font/skrifttype, logo&#10;&#10;Automatisk genereret beskrivelse">
            <a:extLst>
              <a:ext uri="{FF2B5EF4-FFF2-40B4-BE49-F238E27FC236}">
                <a16:creationId xmlns:a16="http://schemas.microsoft.com/office/drawing/2014/main" id="{3385EE22-BBD7-2413-D074-25BAD693AB3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62688" y="2094789"/>
            <a:ext cx="4708525" cy="3811421"/>
          </a:xfrm>
        </p:spPr>
      </p:pic>
    </p:spTree>
    <p:extLst>
      <p:ext uri="{BB962C8B-B14F-4D97-AF65-F5344CB8AC3E}">
        <p14:creationId xmlns:p14="http://schemas.microsoft.com/office/powerpoint/2010/main" val="3675984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5DAD66-D9AF-C00A-76AA-90364B8CCF20}"/>
              </a:ext>
            </a:extLst>
          </p:cNvPr>
          <p:cNvSpPr>
            <a:spLocks noGrp="1"/>
          </p:cNvSpPr>
          <p:nvPr>
            <p:ph type="title"/>
          </p:nvPr>
        </p:nvSpPr>
        <p:spPr/>
        <p:txBody>
          <a:bodyPr/>
          <a:lstStyle/>
          <a:p>
            <a:pPr algn="ctr"/>
            <a:r>
              <a:rPr lang="da-DK" dirty="0"/>
              <a:t>Hvad mener danskerne om værdier?</a:t>
            </a:r>
          </a:p>
        </p:txBody>
      </p:sp>
      <p:pic>
        <p:nvPicPr>
          <p:cNvPr id="8" name="Pladsholder til indhold 7" descr="Et billede, der indeholder tekst, skærmbillede, Font/skrifttype, linje/række&#10;&#10;Automatisk genereret beskrivelse">
            <a:extLst>
              <a:ext uri="{FF2B5EF4-FFF2-40B4-BE49-F238E27FC236}">
                <a16:creationId xmlns:a16="http://schemas.microsoft.com/office/drawing/2014/main" id="{7D195629-5408-1986-484F-A9FF347635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4176" y="2123978"/>
            <a:ext cx="6280473" cy="3753043"/>
          </a:xfrm>
        </p:spPr>
      </p:pic>
    </p:spTree>
    <p:extLst>
      <p:ext uri="{BB962C8B-B14F-4D97-AF65-F5344CB8AC3E}">
        <p14:creationId xmlns:p14="http://schemas.microsoft.com/office/powerpoint/2010/main" val="2523061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89E29-375F-DDB3-53DB-BC2DC1700696}"/>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8AD9A12A-9CA4-5A05-D5CE-54B817661901}"/>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18720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DDAC57-DA3E-712A-6868-20EEB8C66AF5}"/>
              </a:ext>
            </a:extLst>
          </p:cNvPr>
          <p:cNvSpPr>
            <a:spLocks noGrp="1"/>
          </p:cNvSpPr>
          <p:nvPr>
            <p:ph type="title"/>
          </p:nvPr>
        </p:nvSpPr>
        <p:spPr/>
        <p:txBody>
          <a:bodyPr/>
          <a:lstStyle/>
          <a:p>
            <a:pPr algn="ctr"/>
            <a:r>
              <a:rPr lang="da-DK" dirty="0"/>
              <a:t>Opgave</a:t>
            </a:r>
          </a:p>
        </p:txBody>
      </p:sp>
      <p:sp>
        <p:nvSpPr>
          <p:cNvPr id="3" name="Pladsholder til indhold 2">
            <a:extLst>
              <a:ext uri="{FF2B5EF4-FFF2-40B4-BE49-F238E27FC236}">
                <a16:creationId xmlns:a16="http://schemas.microsoft.com/office/drawing/2014/main" id="{01674522-1491-DFF2-65CB-703E99CA1FB9}"/>
              </a:ext>
            </a:extLst>
          </p:cNvPr>
          <p:cNvSpPr>
            <a:spLocks noGrp="1"/>
          </p:cNvSpPr>
          <p:nvPr>
            <p:ph idx="1"/>
          </p:nvPr>
        </p:nvSpPr>
        <p:spPr/>
        <p:txBody>
          <a:bodyPr/>
          <a:lstStyle/>
          <a:p>
            <a:r>
              <a:rPr lang="da-DK" dirty="0"/>
              <a:t>Opgave i studiegruppe</a:t>
            </a:r>
          </a:p>
          <a:p>
            <a:r>
              <a:rPr lang="da-DK" dirty="0"/>
              <a:t>Læs artiklen og besvar spørgsmål. </a:t>
            </a:r>
          </a:p>
          <a:p>
            <a:r>
              <a:rPr lang="da-DK" dirty="0"/>
              <a:t>Artikel og spørgsmål er på Lectio</a:t>
            </a:r>
          </a:p>
        </p:txBody>
      </p:sp>
    </p:spTree>
    <p:extLst>
      <p:ext uri="{BB962C8B-B14F-4D97-AF65-F5344CB8AC3E}">
        <p14:creationId xmlns:p14="http://schemas.microsoft.com/office/powerpoint/2010/main" val="240096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12328C-56B0-E5AB-133A-ADDB1F8704E1}"/>
              </a:ext>
            </a:extLst>
          </p:cNvPr>
          <p:cNvSpPr>
            <a:spLocks noGrp="1"/>
          </p:cNvSpPr>
          <p:nvPr>
            <p:ph type="title"/>
          </p:nvPr>
        </p:nvSpPr>
        <p:spPr/>
        <p:txBody>
          <a:bodyPr/>
          <a:lstStyle/>
          <a:p>
            <a:pPr algn="ctr"/>
            <a:r>
              <a:rPr lang="da-DK" dirty="0"/>
              <a:t>Opsamling</a:t>
            </a:r>
          </a:p>
        </p:txBody>
      </p:sp>
      <p:sp>
        <p:nvSpPr>
          <p:cNvPr id="3" name="Pladsholder til indhold 2">
            <a:extLst>
              <a:ext uri="{FF2B5EF4-FFF2-40B4-BE49-F238E27FC236}">
                <a16:creationId xmlns:a16="http://schemas.microsoft.com/office/drawing/2014/main" id="{4A19BC33-A66D-8F32-F554-A753BE3867B1}"/>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93845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68</TotalTime>
  <Words>490</Words>
  <Application>Microsoft Office PowerPoint</Application>
  <PresentationFormat>Brugerdefineret</PresentationFormat>
  <Paragraphs>53</Paragraphs>
  <Slides>13</Slides>
  <Notes>2</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13</vt:i4>
      </vt:variant>
    </vt:vector>
  </HeadingPairs>
  <TitlesOfParts>
    <vt:vector size="16" baseType="lpstr">
      <vt:lpstr>Arial</vt:lpstr>
      <vt:lpstr>Century Gothic</vt:lpstr>
      <vt:lpstr>Præsentation med verden 16x9</vt:lpstr>
      <vt:lpstr>Socialisering</vt:lpstr>
      <vt:lpstr>Dagens program</vt:lpstr>
      <vt:lpstr>Styr på forløbet</vt:lpstr>
      <vt:lpstr>Forforståelse</vt:lpstr>
      <vt:lpstr>Socialisering</vt:lpstr>
      <vt:lpstr>Socialisering</vt:lpstr>
      <vt:lpstr>Dobbeltsocialisering</vt:lpstr>
      <vt:lpstr>identitet</vt:lpstr>
      <vt:lpstr>Kulturelle forskelle og identitet</vt:lpstr>
      <vt:lpstr>Hvad mener danskerne om værdier?</vt:lpstr>
      <vt:lpstr>Pause</vt:lpstr>
      <vt:lpstr>Opgave</vt:lpstr>
      <vt:lpstr>Opsamling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2025-01-04T12:41:03Z</dcterms:created>
  <dcterms:modified xsi:type="dcterms:W3CDTF">2025-01-04T13:49:32Z</dcterms:modified>
</cp:coreProperties>
</file>