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0" r:id="rId17"/>
    <p:sldId id="271" r:id="rId18"/>
    <p:sldId id="273" r:id="rId19"/>
    <p:sldId id="274" r:id="rId20"/>
    <p:sldId id="275" r:id="rId21"/>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886" autoAdjust="0"/>
  </p:normalViewPr>
  <p:slideViewPr>
    <p:cSldViewPr>
      <p:cViewPr varScale="1">
        <p:scale>
          <a:sx n="70" d="100"/>
          <a:sy n="70" d="100"/>
        </p:scale>
        <p:origin x="57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FF6A1B95-1808-41E4-95A5-66A0FD4AED13}"/>
    <pc:docChg chg="modSld">
      <pc:chgData name="Lennart Nelting Keller (LNKE - Underviser - VE - AK)" userId="0f8b2343-f0d9-4667-9071-fe4d1167a82f" providerId="ADAL" clId="{FF6A1B95-1808-41E4-95A5-66A0FD4AED13}" dt="2025-01-08T10:48:07.259" v="49" actId="20577"/>
      <pc:docMkLst>
        <pc:docMk/>
      </pc:docMkLst>
      <pc:sldChg chg="modSp mod">
        <pc:chgData name="Lennart Nelting Keller (LNKE - Underviser - VE - AK)" userId="0f8b2343-f0d9-4667-9071-fe4d1167a82f" providerId="ADAL" clId="{FF6A1B95-1808-41E4-95A5-66A0FD4AED13}" dt="2025-01-08T10:48:07.259" v="49" actId="20577"/>
        <pc:sldMkLst>
          <pc:docMk/>
          <pc:sldMk cId="4025013544" sldId="256"/>
        </pc:sldMkLst>
        <pc:spChg chg="mod">
          <ac:chgData name="Lennart Nelting Keller (LNKE - Underviser - VE - AK)" userId="0f8b2343-f0d9-4667-9071-fe4d1167a82f" providerId="ADAL" clId="{FF6A1B95-1808-41E4-95A5-66A0FD4AED13}" dt="2025-01-08T10:47:57.074" v="5" actId="20577"/>
          <ac:spMkLst>
            <pc:docMk/>
            <pc:sldMk cId="4025013544" sldId="256"/>
            <ac:spMk id="2" creationId="{00000000-0000-0000-0000-000000000000}"/>
          </ac:spMkLst>
        </pc:spChg>
        <pc:spChg chg="mod">
          <ac:chgData name="Lennart Nelting Keller (LNKE - Underviser - VE - AK)" userId="0f8b2343-f0d9-4667-9071-fe4d1167a82f" providerId="ADAL" clId="{FF6A1B95-1808-41E4-95A5-66A0FD4AED13}" dt="2025-01-08T10:48:07.259" v="49" actId="20577"/>
          <ac:spMkLst>
            <pc:docMk/>
            <pc:sldMk cId="4025013544" sldId="25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08-01-2025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08-01-2025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08-01-2025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08-01-2025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08-01-2025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08-01-2025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08-01-2025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08-01-2025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08-01-2025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dr.dk/drtv/se/de-perfekte-piger_5251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Identitet &amp; Goffman</a:t>
            </a:r>
          </a:p>
        </p:txBody>
      </p:sp>
      <p:sp>
        <p:nvSpPr>
          <p:cNvPr id="3" name="Undertitel 2"/>
          <p:cNvSpPr>
            <a:spLocks noGrp="1"/>
          </p:cNvSpPr>
          <p:nvPr>
            <p:ph type="subTitle" idx="1"/>
          </p:nvPr>
        </p:nvSpPr>
        <p:spPr/>
        <p:txBody>
          <a:bodyPr rtlCol="0"/>
          <a:lstStyle/>
          <a:p>
            <a:pPr rtl="0"/>
            <a:r>
              <a:rPr lang="da-DK" dirty="0"/>
              <a:t>Sociale gruppers betydning for individet, og hvordan vi gerne </a:t>
            </a:r>
            <a:r>
              <a:rPr lang="da-DK"/>
              <a:t>vil fremstå.</a:t>
            </a:r>
            <a:endParaRPr lang="da-DK"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91C543-EB54-DA33-0F10-AE0B741AAC8D}"/>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C7080D69-24D7-4682-66A2-DF06F08159E6}"/>
              </a:ext>
            </a:extLst>
          </p:cNvPr>
          <p:cNvSpPr>
            <a:spLocks noGrp="1"/>
          </p:cNvSpPr>
          <p:nvPr>
            <p:ph idx="1"/>
          </p:nvPr>
        </p:nvSpPr>
        <p:spPr/>
        <p:txBody>
          <a:bodyPr/>
          <a:lstStyle/>
          <a:p>
            <a:r>
              <a:rPr lang="da-DK" dirty="0"/>
              <a:t>1) Opsamling fra sidste gang</a:t>
            </a:r>
          </a:p>
          <a:p>
            <a:r>
              <a:rPr lang="da-DK" dirty="0"/>
              <a:t>2) Sociale grupper</a:t>
            </a:r>
          </a:p>
          <a:p>
            <a:r>
              <a:rPr lang="da-DK" dirty="0"/>
              <a:t>3) Teori: Erwin Goffman</a:t>
            </a:r>
          </a:p>
          <a:p>
            <a:r>
              <a:rPr lang="da-DK" dirty="0"/>
              <a:t>4) Pause</a:t>
            </a:r>
          </a:p>
          <a:p>
            <a:r>
              <a:rPr lang="da-DK" dirty="0"/>
              <a:t>5) Identitetsdannelse og sociale medier</a:t>
            </a:r>
          </a:p>
          <a:p>
            <a:r>
              <a:rPr lang="da-DK" dirty="0"/>
              <a:t>6) De perfekte piger</a:t>
            </a:r>
          </a:p>
          <a:p>
            <a:endParaRPr lang="da-DK" dirty="0"/>
          </a:p>
        </p:txBody>
      </p:sp>
    </p:spTree>
    <p:extLst>
      <p:ext uri="{BB962C8B-B14F-4D97-AF65-F5344CB8AC3E}">
        <p14:creationId xmlns:p14="http://schemas.microsoft.com/office/powerpoint/2010/main" val="213609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AA8DB-8CF7-2969-B275-17EB0D3F6E63}"/>
              </a:ext>
            </a:extLst>
          </p:cNvPr>
          <p:cNvSpPr>
            <a:spLocks noGrp="1"/>
          </p:cNvSpPr>
          <p:nvPr>
            <p:ph type="title"/>
          </p:nvPr>
        </p:nvSpPr>
        <p:spPr/>
        <p:txBody>
          <a:bodyPr/>
          <a:lstStyle/>
          <a:p>
            <a:pPr algn="ctr"/>
            <a:r>
              <a:rPr lang="da-DK" dirty="0"/>
              <a:t>Opsamling fra sidste gang</a:t>
            </a:r>
          </a:p>
        </p:txBody>
      </p:sp>
      <p:sp>
        <p:nvSpPr>
          <p:cNvPr id="3" name="Pladsholder til indhold 2">
            <a:extLst>
              <a:ext uri="{FF2B5EF4-FFF2-40B4-BE49-F238E27FC236}">
                <a16:creationId xmlns:a16="http://schemas.microsoft.com/office/drawing/2014/main" id="{5A20620E-83B8-BACE-C999-02F9CE00C1B7}"/>
              </a:ext>
            </a:extLst>
          </p:cNvPr>
          <p:cNvSpPr>
            <a:spLocks noGrp="1"/>
          </p:cNvSpPr>
          <p:nvPr>
            <p:ph idx="1"/>
          </p:nvPr>
        </p:nvSpPr>
        <p:spPr/>
        <p:txBody>
          <a:bodyPr/>
          <a:lstStyle/>
          <a:p>
            <a:r>
              <a:rPr lang="da-DK" dirty="0"/>
              <a:t>Hvad er primær socialisering?</a:t>
            </a:r>
          </a:p>
          <a:p>
            <a:endParaRPr lang="da-DK" dirty="0"/>
          </a:p>
          <a:p>
            <a:r>
              <a:rPr lang="da-DK" dirty="0"/>
              <a:t>Hvad er sekundær socialisering?</a:t>
            </a:r>
          </a:p>
          <a:p>
            <a:endParaRPr lang="da-DK" dirty="0"/>
          </a:p>
          <a:p>
            <a:r>
              <a:rPr lang="da-DK" dirty="0"/>
              <a:t>Hvad er dobbeltsocialisering?</a:t>
            </a:r>
          </a:p>
          <a:p>
            <a:endParaRPr lang="da-DK" dirty="0"/>
          </a:p>
          <a:p>
            <a:r>
              <a:rPr lang="da-DK" dirty="0"/>
              <a:t>Hvad kan være udfordringen hvis man sakker bagud forhold til andre børn?</a:t>
            </a:r>
          </a:p>
          <a:p>
            <a:endParaRPr lang="da-DK" dirty="0"/>
          </a:p>
        </p:txBody>
      </p:sp>
    </p:spTree>
    <p:extLst>
      <p:ext uri="{BB962C8B-B14F-4D97-AF65-F5344CB8AC3E}">
        <p14:creationId xmlns:p14="http://schemas.microsoft.com/office/powerpoint/2010/main" val="2667837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82852F-E56F-3025-60E6-FCA2D822B1E6}"/>
              </a:ext>
            </a:extLst>
          </p:cNvPr>
          <p:cNvSpPr>
            <a:spLocks noGrp="1"/>
          </p:cNvSpPr>
          <p:nvPr>
            <p:ph type="title"/>
          </p:nvPr>
        </p:nvSpPr>
        <p:spPr/>
        <p:txBody>
          <a:bodyPr/>
          <a:lstStyle/>
          <a:p>
            <a:pPr algn="ctr"/>
            <a:r>
              <a:rPr lang="da-DK" dirty="0"/>
              <a:t>Opsamling fra sidste gang</a:t>
            </a:r>
          </a:p>
        </p:txBody>
      </p:sp>
      <p:pic>
        <p:nvPicPr>
          <p:cNvPr id="7" name="Pladsholder til indhold 6" descr="Et billede, der indeholder tekst, cirkel, diagram, Grafik&#10;&#10;Automatisk genereret beskrivelse">
            <a:extLst>
              <a:ext uri="{FF2B5EF4-FFF2-40B4-BE49-F238E27FC236}">
                <a16:creationId xmlns:a16="http://schemas.microsoft.com/office/drawing/2014/main" id="{79B06DAA-5F3C-7B27-7C5E-D4F4B58C0F1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33488" y="1852841"/>
            <a:ext cx="4708525" cy="4295317"/>
          </a:xfrm>
        </p:spPr>
      </p:pic>
      <p:pic>
        <p:nvPicPr>
          <p:cNvPr id="1026" name="Picture 2">
            <a:extLst>
              <a:ext uri="{FF2B5EF4-FFF2-40B4-BE49-F238E27FC236}">
                <a16:creationId xmlns:a16="http://schemas.microsoft.com/office/drawing/2014/main" id="{2AEAB765-25BC-A3BF-D395-282286AA789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83359" y="2316681"/>
            <a:ext cx="5887208" cy="3578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99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B0EDFC-BBBA-5AFA-8273-D2BFF28382E6}"/>
              </a:ext>
            </a:extLst>
          </p:cNvPr>
          <p:cNvSpPr>
            <a:spLocks noGrp="1"/>
          </p:cNvSpPr>
          <p:nvPr>
            <p:ph type="title"/>
          </p:nvPr>
        </p:nvSpPr>
        <p:spPr/>
        <p:txBody>
          <a:bodyPr/>
          <a:lstStyle/>
          <a:p>
            <a:pPr algn="ctr"/>
            <a:r>
              <a:rPr lang="da-DK" dirty="0"/>
              <a:t>Sociale grupper</a:t>
            </a:r>
          </a:p>
        </p:txBody>
      </p:sp>
      <p:sp>
        <p:nvSpPr>
          <p:cNvPr id="5" name="Pladsholder til indhold 4">
            <a:extLst>
              <a:ext uri="{FF2B5EF4-FFF2-40B4-BE49-F238E27FC236}">
                <a16:creationId xmlns:a16="http://schemas.microsoft.com/office/drawing/2014/main" id="{696D3236-3851-CBA5-8B0F-40744F35F09D}"/>
              </a:ext>
            </a:extLst>
          </p:cNvPr>
          <p:cNvSpPr>
            <a:spLocks noGrp="1"/>
          </p:cNvSpPr>
          <p:nvPr>
            <p:ph idx="1"/>
          </p:nvPr>
        </p:nvSpPr>
        <p:spPr/>
        <p:txBody>
          <a:bodyPr/>
          <a:lstStyle/>
          <a:p>
            <a:r>
              <a:rPr lang="da-DK" dirty="0"/>
              <a:t>Noget, som er meget betydningsfuldt for os mennesker, er tilknytningen til forskellige sociale grupper. Det skyldes, at vi i de sociale grupper kan få opfyldt behovet for at blive accepteret og anerkendt som det individuelle menneske, vi hver især er. </a:t>
            </a:r>
          </a:p>
          <a:p>
            <a:r>
              <a:rPr lang="da-DK" dirty="0"/>
              <a:t>Betydningen af de sociale grupper kan også forklares med, at vi mennesker langt hen ad vejen kun "er noget", når andre mennesker ”gør os til noget”.</a:t>
            </a:r>
          </a:p>
          <a:p>
            <a:endParaRPr lang="da-DK" dirty="0"/>
          </a:p>
        </p:txBody>
      </p:sp>
    </p:spTree>
    <p:extLst>
      <p:ext uri="{BB962C8B-B14F-4D97-AF65-F5344CB8AC3E}">
        <p14:creationId xmlns:p14="http://schemas.microsoft.com/office/powerpoint/2010/main" val="200336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8138A1-B0A2-A161-01E2-EF66EC57F86D}"/>
              </a:ext>
            </a:extLst>
          </p:cNvPr>
          <p:cNvSpPr>
            <a:spLocks noGrp="1"/>
          </p:cNvSpPr>
          <p:nvPr>
            <p:ph type="title"/>
          </p:nvPr>
        </p:nvSpPr>
        <p:spPr/>
        <p:txBody>
          <a:bodyPr/>
          <a:lstStyle/>
          <a:p>
            <a:pPr algn="ctr"/>
            <a:r>
              <a:rPr lang="da-DK" dirty="0"/>
              <a:t>Hvornår er det en social gruppe?</a:t>
            </a:r>
          </a:p>
        </p:txBody>
      </p:sp>
      <p:sp>
        <p:nvSpPr>
          <p:cNvPr id="3" name="Pladsholder til indhold 2">
            <a:extLst>
              <a:ext uri="{FF2B5EF4-FFF2-40B4-BE49-F238E27FC236}">
                <a16:creationId xmlns:a16="http://schemas.microsoft.com/office/drawing/2014/main" id="{F04379DF-C9F8-264E-0A84-910A50B0E0B6}"/>
              </a:ext>
            </a:extLst>
          </p:cNvPr>
          <p:cNvSpPr>
            <a:spLocks noGrp="1"/>
          </p:cNvSpPr>
          <p:nvPr>
            <p:ph idx="1"/>
          </p:nvPr>
        </p:nvSpPr>
        <p:spPr/>
        <p:txBody>
          <a:bodyPr/>
          <a:lstStyle/>
          <a:p>
            <a:pPr algn="l">
              <a:buFont typeface="Arial" panose="020B0604020202020204" pitchFamily="34" charset="0"/>
              <a:buChar char="•"/>
            </a:pPr>
            <a:r>
              <a:rPr lang="da-DK" b="1" dirty="0"/>
              <a:t>Interaktion: </a:t>
            </a:r>
            <a:r>
              <a:rPr lang="da-DK" dirty="0"/>
              <a:t>Medlemmerne er sammen med hinanden nogenlunde regelmæssigt over tid.</a:t>
            </a:r>
          </a:p>
          <a:p>
            <a:pPr algn="l">
              <a:buFont typeface="Arial" panose="020B0604020202020204" pitchFamily="34" charset="0"/>
              <a:buChar char="•"/>
            </a:pPr>
            <a:r>
              <a:rPr lang="da-DK" b="1" dirty="0"/>
              <a:t>Normer og værdier: </a:t>
            </a:r>
            <a:r>
              <a:rPr lang="da-DK" dirty="0"/>
              <a:t>Medlemmerne i en gruppe har fælles normer og værdier, der bestemmer, hvordan man er sammen i en gruppe.</a:t>
            </a:r>
          </a:p>
          <a:p>
            <a:pPr algn="l">
              <a:buFont typeface="Arial" panose="020B0604020202020204" pitchFamily="34" charset="0"/>
              <a:buChar char="•"/>
            </a:pPr>
            <a:r>
              <a:rPr lang="da-DK" b="1" dirty="0"/>
              <a:t>Social identitet: </a:t>
            </a:r>
            <a:r>
              <a:rPr lang="da-DK" dirty="0"/>
              <a:t>Medlemmerne har en rimelig klar følelse af at høre til gruppen, som gør det muligt og naturligt at skelne mellem os (gruppens medlemmer) og dem (personer, der står uden for gruppen).</a:t>
            </a:r>
          </a:p>
          <a:p>
            <a:endParaRPr lang="da-DK" dirty="0"/>
          </a:p>
        </p:txBody>
      </p:sp>
    </p:spTree>
    <p:extLst>
      <p:ext uri="{BB962C8B-B14F-4D97-AF65-F5344CB8AC3E}">
        <p14:creationId xmlns:p14="http://schemas.microsoft.com/office/powerpoint/2010/main" val="3861903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605C80-BDD8-77FA-3383-9D07E195FEFF}"/>
              </a:ext>
            </a:extLst>
          </p:cNvPr>
          <p:cNvSpPr>
            <a:spLocks noGrp="1"/>
          </p:cNvSpPr>
          <p:nvPr>
            <p:ph type="title"/>
          </p:nvPr>
        </p:nvSpPr>
        <p:spPr/>
        <p:txBody>
          <a:bodyPr/>
          <a:lstStyle/>
          <a:p>
            <a:pPr algn="ctr"/>
            <a:r>
              <a:rPr lang="da-DK" dirty="0"/>
              <a:t>Sociale grupper</a:t>
            </a:r>
          </a:p>
        </p:txBody>
      </p:sp>
      <p:sp>
        <p:nvSpPr>
          <p:cNvPr id="3" name="Pladsholder til indhold 2">
            <a:extLst>
              <a:ext uri="{FF2B5EF4-FFF2-40B4-BE49-F238E27FC236}">
                <a16:creationId xmlns:a16="http://schemas.microsoft.com/office/drawing/2014/main" id="{776E1CF9-71CA-5522-8A20-6C9B5A3FC6D2}"/>
              </a:ext>
            </a:extLst>
          </p:cNvPr>
          <p:cNvSpPr>
            <a:spLocks noGrp="1"/>
          </p:cNvSpPr>
          <p:nvPr>
            <p:ph idx="1"/>
          </p:nvPr>
        </p:nvSpPr>
        <p:spPr/>
        <p:txBody>
          <a:bodyPr>
            <a:normAutofit fontScale="92500"/>
          </a:bodyPr>
          <a:lstStyle/>
          <a:p>
            <a:r>
              <a:rPr lang="da-DK" dirty="0"/>
              <a:t>I den sociale gruppe oplever vi kort sagt en følelse af at høre til, vi føler os trygge i gruppen, og vi oplever en følelse af fællesskab, samtidig med at vi har en følelse eller oplevelse af at have en position eller status i gruppen. </a:t>
            </a:r>
          </a:p>
          <a:p>
            <a:r>
              <a:rPr lang="da-DK" dirty="0"/>
              <a:t>I gruppen sammenligner vi os med de andre, samtidig med at vi tilbydes identitet, for eksempel gruppens normer og værdier gennem medlemskabet af gruppen. Den sociale gruppe har derfor ofte en stor indflydelse på medlemmernes identitet, fordi den måde, vi mennesker ser og forstår os selv på, tit er stærkt inspireret af den eller de sociale grupper, vi er medlemmer af. </a:t>
            </a:r>
          </a:p>
          <a:p>
            <a:r>
              <a:rPr lang="da-DK" dirty="0"/>
              <a:t>Inden for en social gruppe udøves der social kontrol, ligesom der gøres i samfundet.</a:t>
            </a:r>
          </a:p>
        </p:txBody>
      </p:sp>
    </p:spTree>
    <p:extLst>
      <p:ext uri="{BB962C8B-B14F-4D97-AF65-F5344CB8AC3E}">
        <p14:creationId xmlns:p14="http://schemas.microsoft.com/office/powerpoint/2010/main" val="211309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B31BBF-39CC-947C-8B68-9C9C6F7C7BC7}"/>
              </a:ext>
            </a:extLst>
          </p:cNvPr>
          <p:cNvSpPr>
            <a:spLocks noGrp="1"/>
          </p:cNvSpPr>
          <p:nvPr>
            <p:ph type="title"/>
          </p:nvPr>
        </p:nvSpPr>
        <p:spPr/>
        <p:txBody>
          <a:bodyPr/>
          <a:lstStyle/>
          <a:p>
            <a:pPr algn="ctr"/>
            <a:r>
              <a:rPr lang="da-DK" dirty="0"/>
              <a:t>Sociale grupper</a:t>
            </a:r>
          </a:p>
        </p:txBody>
      </p:sp>
      <p:sp>
        <p:nvSpPr>
          <p:cNvPr id="3" name="Pladsholder til indhold 2">
            <a:extLst>
              <a:ext uri="{FF2B5EF4-FFF2-40B4-BE49-F238E27FC236}">
                <a16:creationId xmlns:a16="http://schemas.microsoft.com/office/drawing/2014/main" id="{713A756B-CFA4-6B8A-D15D-EC26783AE7F6}"/>
              </a:ext>
            </a:extLst>
          </p:cNvPr>
          <p:cNvSpPr>
            <a:spLocks noGrp="1"/>
          </p:cNvSpPr>
          <p:nvPr>
            <p:ph idx="1"/>
          </p:nvPr>
        </p:nvSpPr>
        <p:spPr/>
        <p:txBody>
          <a:bodyPr>
            <a:normAutofit lnSpcReduction="10000"/>
          </a:bodyPr>
          <a:lstStyle/>
          <a:p>
            <a:r>
              <a:rPr lang="da-DK" dirty="0"/>
              <a:t>Før i tiden var sociale grupper noget der kun fandtes i virkeligheden ved fysisk interaktion mellem individerne</a:t>
            </a:r>
          </a:p>
          <a:p>
            <a:r>
              <a:rPr lang="da-DK" dirty="0"/>
              <a:t>Som konsekvens af den teknologiske udvikling kan vi nu gennem sociale medier bringe vores identitet i spil alle døgnets 24 timer. ”Vi kan være sammen hver for sig”</a:t>
            </a:r>
          </a:p>
          <a:p>
            <a:r>
              <a:rPr lang="da-DK" dirty="0"/>
              <a:t>Via de sociale medier kan vi hele tiden kreere, ændre, fjerne, lægge til, slette, lægge nye statusopdateringer og nye billeder ud, fortællinger om hvor vi er, hvad vi spiser osv. – alt sammen i et forsøg på at synliggøre over for vores sociale omgivelser, at ”Hey, jeg er til, og det kører totalt for mig!”</a:t>
            </a:r>
          </a:p>
          <a:p>
            <a:r>
              <a:rPr lang="da-DK" dirty="0"/>
              <a:t>Mange computerspil tilbyder også identiteter i form af fiktive karakterer som vi kan forbedre hele tiden</a:t>
            </a:r>
          </a:p>
          <a:p>
            <a:endParaRPr lang="da-DK" dirty="0"/>
          </a:p>
          <a:p>
            <a:endParaRPr lang="da-DK" dirty="0"/>
          </a:p>
          <a:p>
            <a:endParaRPr lang="da-DK" dirty="0"/>
          </a:p>
        </p:txBody>
      </p:sp>
    </p:spTree>
    <p:extLst>
      <p:ext uri="{BB962C8B-B14F-4D97-AF65-F5344CB8AC3E}">
        <p14:creationId xmlns:p14="http://schemas.microsoft.com/office/powerpoint/2010/main" val="361961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D3789F-D770-840E-0C99-B5C565A3A8E1}"/>
              </a:ext>
            </a:extLst>
          </p:cNvPr>
          <p:cNvSpPr>
            <a:spLocks noGrp="1"/>
          </p:cNvSpPr>
          <p:nvPr>
            <p:ph type="title"/>
          </p:nvPr>
        </p:nvSpPr>
        <p:spPr/>
        <p:txBody>
          <a:bodyPr/>
          <a:lstStyle/>
          <a:p>
            <a:pPr algn="ctr"/>
            <a:r>
              <a:rPr lang="da-DK" dirty="0"/>
              <a:t>Teori: Erwin Goffman</a:t>
            </a:r>
          </a:p>
        </p:txBody>
      </p:sp>
      <p:sp>
        <p:nvSpPr>
          <p:cNvPr id="3" name="Pladsholder til indhold 2">
            <a:extLst>
              <a:ext uri="{FF2B5EF4-FFF2-40B4-BE49-F238E27FC236}">
                <a16:creationId xmlns:a16="http://schemas.microsoft.com/office/drawing/2014/main" id="{A9F148C6-6329-3C72-0819-A0C4DA36A02A}"/>
              </a:ext>
            </a:extLst>
          </p:cNvPr>
          <p:cNvSpPr>
            <a:spLocks noGrp="1"/>
          </p:cNvSpPr>
          <p:nvPr>
            <p:ph idx="1"/>
          </p:nvPr>
        </p:nvSpPr>
        <p:spPr/>
        <p:txBody>
          <a:bodyPr/>
          <a:lstStyle/>
          <a:p>
            <a:r>
              <a:rPr lang="da-DK" dirty="0"/>
              <a:t>I samfundsfag skal vi bruge kloge teoretikere og deres teorier til at forklare de samfundsmæssige problemstillinger vi møder.-</a:t>
            </a:r>
          </a:p>
          <a:p>
            <a:r>
              <a:rPr lang="da-DK" dirty="0"/>
              <a:t>Erwin Goffman er en af de teoretiker vi skal kunne anvende.</a:t>
            </a:r>
          </a:p>
          <a:p>
            <a:r>
              <a:rPr lang="da-DK" dirty="0"/>
              <a:t>De fire centrale begreber er:</a:t>
            </a:r>
          </a:p>
          <a:p>
            <a:pPr marL="731520" lvl="1" indent="-457200">
              <a:buFont typeface="+mj-lt"/>
              <a:buAutoNum type="arabicPeriod"/>
            </a:pPr>
            <a:r>
              <a:rPr lang="da-DK" dirty="0"/>
              <a:t>Face</a:t>
            </a:r>
          </a:p>
          <a:p>
            <a:pPr marL="731520" lvl="1" indent="-457200">
              <a:buFont typeface="+mj-lt"/>
              <a:buAutoNum type="arabicPeriod"/>
            </a:pPr>
            <a:r>
              <a:rPr lang="da-DK" dirty="0" err="1"/>
              <a:t>Setting</a:t>
            </a:r>
            <a:endParaRPr lang="da-DK" dirty="0"/>
          </a:p>
          <a:p>
            <a:pPr marL="731520" lvl="1" indent="-457200">
              <a:buFont typeface="+mj-lt"/>
              <a:buAutoNum type="arabicPeriod"/>
            </a:pPr>
            <a:r>
              <a:rPr lang="da-DK" dirty="0"/>
              <a:t>Frontstage</a:t>
            </a:r>
          </a:p>
          <a:p>
            <a:pPr marL="731520" lvl="1" indent="-457200">
              <a:buFont typeface="+mj-lt"/>
              <a:buAutoNum type="arabicPeriod"/>
            </a:pPr>
            <a:r>
              <a:rPr lang="da-DK" dirty="0"/>
              <a:t>Backstage</a:t>
            </a:r>
          </a:p>
          <a:p>
            <a:pPr marL="45720" indent="0">
              <a:buNone/>
            </a:pPr>
            <a:endParaRPr lang="da-DK" dirty="0"/>
          </a:p>
        </p:txBody>
      </p:sp>
    </p:spTree>
    <p:extLst>
      <p:ext uri="{BB962C8B-B14F-4D97-AF65-F5344CB8AC3E}">
        <p14:creationId xmlns:p14="http://schemas.microsoft.com/office/powerpoint/2010/main" val="19441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55F0DF-D387-92EA-D602-33311EE84466}"/>
              </a:ext>
            </a:extLst>
          </p:cNvPr>
          <p:cNvSpPr>
            <a:spLocks noGrp="1"/>
          </p:cNvSpPr>
          <p:nvPr>
            <p:ph type="title"/>
          </p:nvPr>
        </p:nvSpPr>
        <p:spPr/>
        <p:txBody>
          <a:bodyPr/>
          <a:lstStyle/>
          <a:p>
            <a:pPr algn="ctr"/>
            <a:r>
              <a:rPr lang="da-DK" dirty="0"/>
              <a:t>Goffmans teori</a:t>
            </a:r>
          </a:p>
        </p:txBody>
      </p:sp>
      <p:sp>
        <p:nvSpPr>
          <p:cNvPr id="3" name="Pladsholder til indhold 2">
            <a:extLst>
              <a:ext uri="{FF2B5EF4-FFF2-40B4-BE49-F238E27FC236}">
                <a16:creationId xmlns:a16="http://schemas.microsoft.com/office/drawing/2014/main" id="{52F3641B-299F-7F7F-5617-DF67E98D40A3}"/>
              </a:ext>
            </a:extLst>
          </p:cNvPr>
          <p:cNvSpPr>
            <a:spLocks noGrp="1"/>
          </p:cNvSpPr>
          <p:nvPr>
            <p:ph idx="1"/>
          </p:nvPr>
        </p:nvSpPr>
        <p:spPr/>
        <p:txBody>
          <a:bodyPr/>
          <a:lstStyle/>
          <a:p>
            <a:r>
              <a:rPr lang="da-DK" dirty="0"/>
              <a:t>Goffmans teori har fokus på hvordan vi mennesker møder og præsenterer os selv for hinanden i forskellige sociale situationer</a:t>
            </a:r>
          </a:p>
          <a:p>
            <a:r>
              <a:rPr lang="da-DK" dirty="0"/>
              <a:t>Men også hvordan vi forsøger at styre den anden persons oplevelse af, hvad han eller hun synes om os</a:t>
            </a:r>
          </a:p>
          <a:p>
            <a:r>
              <a:rPr lang="da-DK" dirty="0"/>
              <a:t>Goffman nåede gennem sin forskning frem til, at identitet er noget, det enkelte individ forsøger at opsætte eller konstruere og afspille som en form for teaterforestilling. Det med teaterforestillingen skal vi her tage ret bogstaveligt, idet Goffmans teori tager afsæt i en forståelse af, at vi mennesker spiller roller over for hinanden, som stod vi på en scene og fremførte et skuespil foran publikum.</a:t>
            </a:r>
          </a:p>
        </p:txBody>
      </p:sp>
    </p:spTree>
    <p:extLst>
      <p:ext uri="{BB962C8B-B14F-4D97-AF65-F5344CB8AC3E}">
        <p14:creationId xmlns:p14="http://schemas.microsoft.com/office/powerpoint/2010/main" val="203351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555989-41EF-431E-5E5E-A69D85B1F107}"/>
              </a:ext>
            </a:extLst>
          </p:cNvPr>
          <p:cNvSpPr>
            <a:spLocks noGrp="1"/>
          </p:cNvSpPr>
          <p:nvPr>
            <p:ph type="title"/>
          </p:nvPr>
        </p:nvSpPr>
        <p:spPr/>
        <p:txBody>
          <a:bodyPr/>
          <a:lstStyle/>
          <a:p>
            <a:pPr algn="ctr"/>
            <a:r>
              <a:rPr lang="da-DK" dirty="0"/>
              <a:t>Goffmans teori</a:t>
            </a:r>
          </a:p>
        </p:txBody>
      </p:sp>
      <p:sp>
        <p:nvSpPr>
          <p:cNvPr id="3" name="Pladsholder til indhold 2">
            <a:extLst>
              <a:ext uri="{FF2B5EF4-FFF2-40B4-BE49-F238E27FC236}">
                <a16:creationId xmlns:a16="http://schemas.microsoft.com/office/drawing/2014/main" id="{554F4068-2E93-6AC6-2768-628671B43F5D}"/>
              </a:ext>
            </a:extLst>
          </p:cNvPr>
          <p:cNvSpPr>
            <a:spLocks noGrp="1"/>
          </p:cNvSpPr>
          <p:nvPr>
            <p:ph idx="1"/>
          </p:nvPr>
        </p:nvSpPr>
        <p:spPr/>
        <p:txBody>
          <a:bodyPr>
            <a:normAutofit lnSpcReduction="10000"/>
          </a:bodyPr>
          <a:lstStyle/>
          <a:p>
            <a:r>
              <a:rPr lang="da-DK" b="1" dirty="0"/>
              <a:t>Face: </a:t>
            </a:r>
            <a:r>
              <a:rPr lang="da-DK" dirty="0"/>
              <a:t>Den sociale ”maske” som vi tager på i mødet med andre. Vi vil altid forsøge at præsentere os selv så sympatisk og venlig over for andre som muligt fordi vi gerne vil have andre har et positivt indtryk af os.</a:t>
            </a:r>
          </a:p>
          <a:p>
            <a:r>
              <a:rPr lang="da-DK" dirty="0"/>
              <a:t>Betyder det så vi alle går rundt og er ”falske” over for hinanden?</a:t>
            </a:r>
          </a:p>
          <a:p>
            <a:r>
              <a:rPr lang="da-DK" b="1" dirty="0" err="1"/>
              <a:t>Setting</a:t>
            </a:r>
            <a:r>
              <a:rPr lang="da-DK" b="1" dirty="0"/>
              <a:t>: </a:t>
            </a:r>
            <a:r>
              <a:rPr lang="da-DK" dirty="0"/>
              <a:t>De forskellige sociale arenaer og situationer vi befinder os i. Frikvarter, undervisning, på fodboldbanen, til fredagscafe, i fitnesscenteret osv.</a:t>
            </a:r>
          </a:p>
          <a:p>
            <a:r>
              <a:rPr lang="da-DK" dirty="0"/>
              <a:t>For at kunne navigere i de forskellige </a:t>
            </a:r>
            <a:r>
              <a:rPr lang="da-DK" b="1" dirty="0" err="1"/>
              <a:t>settings</a:t>
            </a:r>
            <a:r>
              <a:rPr lang="da-DK" dirty="0"/>
              <a:t> benytter vi vores </a:t>
            </a:r>
            <a:r>
              <a:rPr lang="da-DK" b="1" dirty="0"/>
              <a:t>face</a:t>
            </a:r>
            <a:r>
              <a:rPr lang="da-DK" dirty="0"/>
              <a:t> som en </a:t>
            </a:r>
            <a:r>
              <a:rPr lang="da-DK" dirty="0" err="1"/>
              <a:t>tilpasningsmekansime</a:t>
            </a:r>
            <a:endParaRPr lang="da-DK" dirty="0"/>
          </a:p>
          <a:p>
            <a:endParaRPr lang="da-DK" dirty="0"/>
          </a:p>
        </p:txBody>
      </p:sp>
    </p:spTree>
    <p:extLst>
      <p:ext uri="{BB962C8B-B14F-4D97-AF65-F5344CB8AC3E}">
        <p14:creationId xmlns:p14="http://schemas.microsoft.com/office/powerpoint/2010/main" val="291009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5508ED-33A4-8ED7-BEF5-FC301872FC9D}"/>
              </a:ext>
            </a:extLst>
          </p:cNvPr>
          <p:cNvSpPr>
            <a:spLocks noGrp="1"/>
          </p:cNvSpPr>
          <p:nvPr>
            <p:ph type="title"/>
          </p:nvPr>
        </p:nvSpPr>
        <p:spPr/>
        <p:txBody>
          <a:bodyPr/>
          <a:lstStyle/>
          <a:p>
            <a:pPr algn="ctr"/>
            <a:r>
              <a:rPr lang="da-DK" dirty="0"/>
              <a:t>Goffmans teori</a:t>
            </a:r>
          </a:p>
        </p:txBody>
      </p:sp>
      <p:sp>
        <p:nvSpPr>
          <p:cNvPr id="3" name="Pladsholder til indhold 2">
            <a:extLst>
              <a:ext uri="{FF2B5EF4-FFF2-40B4-BE49-F238E27FC236}">
                <a16:creationId xmlns:a16="http://schemas.microsoft.com/office/drawing/2014/main" id="{B74118FE-DC8A-0484-63AD-C5354174C79A}"/>
              </a:ext>
            </a:extLst>
          </p:cNvPr>
          <p:cNvSpPr>
            <a:spLocks noGrp="1"/>
          </p:cNvSpPr>
          <p:nvPr>
            <p:ph idx="1"/>
          </p:nvPr>
        </p:nvSpPr>
        <p:spPr/>
        <p:txBody>
          <a:bodyPr>
            <a:normAutofit lnSpcReduction="10000"/>
          </a:bodyPr>
          <a:lstStyle/>
          <a:p>
            <a:r>
              <a:rPr lang="da-DK" dirty="0"/>
              <a:t>Goffman peger på vores identitet enten kan befinde sig frontstage eller backstage</a:t>
            </a:r>
          </a:p>
          <a:p>
            <a:r>
              <a:rPr lang="da-DK" b="1" dirty="0"/>
              <a:t>Frontstage </a:t>
            </a:r>
            <a:r>
              <a:rPr lang="da-DK" dirty="0"/>
              <a:t>– Det er når individet deltager i sociale situationer i en gruppe. Her forsøger vi at afkode og tillære os de normer og værdier der er gældende i gruppen. Det gør vi for at passe ind fordi vi er opmærksomme på publikummet (de andre mennesker) holder øje med os og vores adfærd.</a:t>
            </a:r>
          </a:p>
          <a:p>
            <a:r>
              <a:rPr lang="da-DK" dirty="0"/>
              <a:t>Uanset </a:t>
            </a:r>
            <a:r>
              <a:rPr lang="da-DK" b="1" dirty="0" err="1"/>
              <a:t>setting</a:t>
            </a:r>
            <a:r>
              <a:rPr lang="da-DK" dirty="0"/>
              <a:t> er vi mennesker ifølge Goffman meget bevidste om, hvad andre mennesker forventer af os, og hvordan de opfatter os, og det er netop denne bevidsthed, som vi tager med os, eller rettere det </a:t>
            </a:r>
            <a:r>
              <a:rPr lang="da-DK" b="1" dirty="0"/>
              <a:t>face</a:t>
            </a:r>
            <a:r>
              <a:rPr lang="da-DK" dirty="0"/>
              <a:t>, som vi tager på og optræder med (performer), når vi går </a:t>
            </a:r>
            <a:r>
              <a:rPr lang="da-DK" b="1" dirty="0"/>
              <a:t>frontstage</a:t>
            </a:r>
            <a:r>
              <a:rPr lang="da-DK" dirty="0"/>
              <a:t>.</a:t>
            </a:r>
          </a:p>
        </p:txBody>
      </p:sp>
    </p:spTree>
    <p:extLst>
      <p:ext uri="{BB962C8B-B14F-4D97-AF65-F5344CB8AC3E}">
        <p14:creationId xmlns:p14="http://schemas.microsoft.com/office/powerpoint/2010/main" val="11121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B106FE-61E3-EF15-B84D-5EF821CF3974}"/>
              </a:ext>
            </a:extLst>
          </p:cNvPr>
          <p:cNvSpPr>
            <a:spLocks noGrp="1"/>
          </p:cNvSpPr>
          <p:nvPr>
            <p:ph type="title"/>
          </p:nvPr>
        </p:nvSpPr>
        <p:spPr/>
        <p:txBody>
          <a:bodyPr/>
          <a:lstStyle/>
          <a:p>
            <a:pPr algn="ctr"/>
            <a:r>
              <a:rPr lang="da-DK" dirty="0"/>
              <a:t>Goffmans teori</a:t>
            </a:r>
          </a:p>
        </p:txBody>
      </p:sp>
      <p:sp>
        <p:nvSpPr>
          <p:cNvPr id="3" name="Pladsholder til indhold 2">
            <a:extLst>
              <a:ext uri="{FF2B5EF4-FFF2-40B4-BE49-F238E27FC236}">
                <a16:creationId xmlns:a16="http://schemas.microsoft.com/office/drawing/2014/main" id="{8605AE4D-3188-D770-D554-50EEBA2C6515}"/>
              </a:ext>
            </a:extLst>
          </p:cNvPr>
          <p:cNvSpPr>
            <a:spLocks noGrp="1"/>
          </p:cNvSpPr>
          <p:nvPr>
            <p:ph idx="1"/>
          </p:nvPr>
        </p:nvSpPr>
        <p:spPr/>
        <p:txBody>
          <a:bodyPr>
            <a:normAutofit fontScale="92500" lnSpcReduction="10000"/>
          </a:bodyPr>
          <a:lstStyle/>
          <a:p>
            <a:r>
              <a:rPr lang="da-DK" dirty="0"/>
              <a:t>Vi kan dog også befinde os backstage.</a:t>
            </a:r>
          </a:p>
          <a:p>
            <a:r>
              <a:rPr lang="da-DK" b="1" dirty="0"/>
              <a:t>Backstage </a:t>
            </a:r>
            <a:r>
              <a:rPr lang="da-DK" dirty="0"/>
              <a:t>- Med backstage er der tale om, at vi mennesker trækker os tilbage fra scenen, tilbage til den private sfære for at finde ro og lade vores batterier op, til vi igen bevæger os frontstage. </a:t>
            </a:r>
          </a:p>
          <a:p>
            <a:r>
              <a:rPr lang="da-DK" b="1" dirty="0"/>
              <a:t>Backstage</a:t>
            </a:r>
            <a:r>
              <a:rPr lang="da-DK" dirty="0"/>
              <a:t> er det sted (</a:t>
            </a:r>
            <a:r>
              <a:rPr lang="da-DK" dirty="0" err="1"/>
              <a:t>Setting</a:t>
            </a:r>
            <a:r>
              <a:rPr lang="da-DK" dirty="0"/>
              <a:t>), hvor vi kan være i fred fra hele tiden at føle os betragtet, vi kan være os selv uden hele tiden at skulle leve op til andres forventninger om, hvordan vi skal være, hvilket ifølge Goffman ofte betyder, at vi mennesker føler os mere afslappede og i balance, når vi er backstage.</a:t>
            </a:r>
          </a:p>
          <a:p>
            <a:r>
              <a:rPr lang="da-DK" dirty="0"/>
              <a:t>Backstage fungerer også som forberedelse til at skulle frontstage igen. Vi arbejder på at forbedre vores </a:t>
            </a:r>
            <a:r>
              <a:rPr lang="da-DK" b="1" dirty="0" err="1"/>
              <a:t>Faces</a:t>
            </a:r>
            <a:r>
              <a:rPr lang="da-DK" b="1" dirty="0"/>
              <a:t> </a:t>
            </a:r>
            <a:r>
              <a:rPr lang="da-DK" dirty="0"/>
              <a:t>til vi skal bruge dem igen.</a:t>
            </a:r>
          </a:p>
        </p:txBody>
      </p:sp>
    </p:spTree>
    <p:extLst>
      <p:ext uri="{BB962C8B-B14F-4D97-AF65-F5344CB8AC3E}">
        <p14:creationId xmlns:p14="http://schemas.microsoft.com/office/powerpoint/2010/main" val="105509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F75CB1-7657-CB23-AEC2-F21DE855FB11}"/>
              </a:ext>
            </a:extLst>
          </p:cNvPr>
          <p:cNvSpPr>
            <a:spLocks noGrp="1"/>
          </p:cNvSpPr>
          <p:nvPr>
            <p:ph type="title"/>
          </p:nvPr>
        </p:nvSpPr>
        <p:spPr/>
        <p:txBody>
          <a:bodyPr/>
          <a:lstStyle/>
          <a:p>
            <a:pPr algn="ctr"/>
            <a:r>
              <a:rPr lang="da-DK" dirty="0"/>
              <a:t>Illustreret</a:t>
            </a:r>
          </a:p>
        </p:txBody>
      </p:sp>
      <p:pic>
        <p:nvPicPr>
          <p:cNvPr id="5" name="Pladsholder til indhold 4" descr="Et billede, der indeholder tekst, skærmbillede, tøj, tegneserie&#10;&#10;Automatisk genereret beskrivelse">
            <a:extLst>
              <a:ext uri="{FF2B5EF4-FFF2-40B4-BE49-F238E27FC236}">
                <a16:creationId xmlns:a16="http://schemas.microsoft.com/office/drawing/2014/main" id="{36C2F623-F8F5-6B62-DF95-59BEC75517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834" y="2348880"/>
            <a:ext cx="9347058" cy="4245851"/>
          </a:xfrm>
        </p:spPr>
      </p:pic>
    </p:spTree>
    <p:extLst>
      <p:ext uri="{BB962C8B-B14F-4D97-AF65-F5344CB8AC3E}">
        <p14:creationId xmlns:p14="http://schemas.microsoft.com/office/powerpoint/2010/main" val="2891025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648736-A683-C98F-6BA1-55D52DA4C2C1}"/>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0D5AFF1A-A179-D665-424C-1821EC66D41F}"/>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81781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C86DD-EB4B-E6BE-19C0-821C310C493F}"/>
              </a:ext>
            </a:extLst>
          </p:cNvPr>
          <p:cNvSpPr>
            <a:spLocks noGrp="1"/>
          </p:cNvSpPr>
          <p:nvPr>
            <p:ph type="title"/>
          </p:nvPr>
        </p:nvSpPr>
        <p:spPr/>
        <p:txBody>
          <a:bodyPr/>
          <a:lstStyle/>
          <a:p>
            <a:pPr algn="ctr"/>
            <a:r>
              <a:rPr lang="da-DK" dirty="0"/>
              <a:t>Eksperiment</a:t>
            </a:r>
          </a:p>
        </p:txBody>
      </p:sp>
      <p:sp>
        <p:nvSpPr>
          <p:cNvPr id="3" name="Pladsholder til indhold 2">
            <a:extLst>
              <a:ext uri="{FF2B5EF4-FFF2-40B4-BE49-F238E27FC236}">
                <a16:creationId xmlns:a16="http://schemas.microsoft.com/office/drawing/2014/main" id="{8CD08892-D934-95F5-9E16-23C5CB07906B}"/>
              </a:ext>
            </a:extLst>
          </p:cNvPr>
          <p:cNvSpPr>
            <a:spLocks noGrp="1"/>
          </p:cNvSpPr>
          <p:nvPr>
            <p:ph idx="1"/>
          </p:nvPr>
        </p:nvSpPr>
        <p:spPr/>
        <p:txBody>
          <a:bodyPr/>
          <a:lstStyle/>
          <a:p>
            <a:r>
              <a:rPr lang="da-DK" dirty="0"/>
              <a:t>Alle skal have deres telefon og lægge den på bordet foran sig.</a:t>
            </a:r>
          </a:p>
          <a:p>
            <a:r>
              <a:rPr lang="da-DK" dirty="0"/>
              <a:t>Slå lyden til så vi kan høre hvis man modtager en besked eller notifikation.</a:t>
            </a:r>
          </a:p>
          <a:p>
            <a:r>
              <a:rPr lang="da-DK" dirty="0"/>
              <a:t>Skal vi prøve at lade den køre et minut og høre hvad der sker?</a:t>
            </a:r>
          </a:p>
          <a:p>
            <a:r>
              <a:rPr lang="da-DK" dirty="0"/>
              <a:t>Hvem kan hurtigst få et svar eller en snap tilbage?</a:t>
            </a:r>
          </a:p>
          <a:p>
            <a:r>
              <a:rPr lang="da-DK" dirty="0"/>
              <a:t>Hvorfor tror I skolen har besluttet telefoner skal lægges i et skab?</a:t>
            </a:r>
          </a:p>
          <a:p>
            <a:endParaRPr lang="da-DK" dirty="0"/>
          </a:p>
        </p:txBody>
      </p:sp>
    </p:spTree>
    <p:extLst>
      <p:ext uri="{BB962C8B-B14F-4D97-AF65-F5344CB8AC3E}">
        <p14:creationId xmlns:p14="http://schemas.microsoft.com/office/powerpoint/2010/main" val="70937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F42599-EC02-3D5C-43AF-BB3A707514C7}"/>
              </a:ext>
            </a:extLst>
          </p:cNvPr>
          <p:cNvSpPr>
            <a:spLocks noGrp="1"/>
          </p:cNvSpPr>
          <p:nvPr>
            <p:ph type="title"/>
          </p:nvPr>
        </p:nvSpPr>
        <p:spPr/>
        <p:txBody>
          <a:bodyPr/>
          <a:lstStyle/>
          <a:p>
            <a:pPr algn="ctr"/>
            <a:r>
              <a:rPr lang="da-DK" dirty="0"/>
              <a:t>Sociale medier og identitet</a:t>
            </a:r>
          </a:p>
        </p:txBody>
      </p:sp>
      <p:sp>
        <p:nvSpPr>
          <p:cNvPr id="3" name="Pladsholder til indhold 2">
            <a:extLst>
              <a:ext uri="{FF2B5EF4-FFF2-40B4-BE49-F238E27FC236}">
                <a16:creationId xmlns:a16="http://schemas.microsoft.com/office/drawing/2014/main" id="{C3E59305-8419-7968-087D-7B28FFAE7965}"/>
              </a:ext>
            </a:extLst>
          </p:cNvPr>
          <p:cNvSpPr>
            <a:spLocks noGrp="1"/>
          </p:cNvSpPr>
          <p:nvPr>
            <p:ph idx="1"/>
          </p:nvPr>
        </p:nvSpPr>
        <p:spPr/>
        <p:txBody>
          <a:bodyPr/>
          <a:lstStyle/>
          <a:p>
            <a:r>
              <a:rPr lang="da-DK" dirty="0"/>
              <a:t>De sociale medier har skabt en helt ny </a:t>
            </a:r>
            <a:r>
              <a:rPr lang="da-DK" dirty="0" err="1"/>
              <a:t>setting</a:t>
            </a:r>
            <a:r>
              <a:rPr lang="da-DK" dirty="0"/>
              <a:t> (social arena) for identitetsdannelse</a:t>
            </a:r>
          </a:p>
          <a:p>
            <a:r>
              <a:rPr lang="da-DK" dirty="0"/>
              <a:t>Her man kan man vise sin personlige identitet, altså vise hvem man er.</a:t>
            </a:r>
          </a:p>
          <a:p>
            <a:r>
              <a:rPr lang="da-DK" dirty="0"/>
              <a:t>Den sociale identitet er også i spil. For det er ikke tilfældigt hvad vi lægger på de sociale medier. Vores face vil gerne fremstå på en bestemt måde. Vi vil gerne have likes, anerkendelse, interaktioner</a:t>
            </a:r>
          </a:p>
          <a:p>
            <a:r>
              <a:rPr lang="da-DK" dirty="0"/>
              <a:t>Hvordan er der forskel i det face man kan have på i forhold til snapchat, instagram og evt. andre platforme?</a:t>
            </a:r>
          </a:p>
        </p:txBody>
      </p:sp>
    </p:spTree>
    <p:extLst>
      <p:ext uri="{BB962C8B-B14F-4D97-AF65-F5344CB8AC3E}">
        <p14:creationId xmlns:p14="http://schemas.microsoft.com/office/powerpoint/2010/main" val="2348264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936BAB-D43E-F282-488A-FB42AAF2E7A9}"/>
              </a:ext>
            </a:extLst>
          </p:cNvPr>
          <p:cNvSpPr>
            <a:spLocks noGrp="1"/>
          </p:cNvSpPr>
          <p:nvPr>
            <p:ph type="title"/>
          </p:nvPr>
        </p:nvSpPr>
        <p:spPr/>
        <p:txBody>
          <a:bodyPr/>
          <a:lstStyle/>
          <a:p>
            <a:pPr algn="ctr"/>
            <a:r>
              <a:rPr lang="da-DK" dirty="0"/>
              <a:t>Branding og imagepleje</a:t>
            </a:r>
          </a:p>
        </p:txBody>
      </p:sp>
      <p:sp>
        <p:nvSpPr>
          <p:cNvPr id="3" name="Pladsholder til indhold 2">
            <a:extLst>
              <a:ext uri="{FF2B5EF4-FFF2-40B4-BE49-F238E27FC236}">
                <a16:creationId xmlns:a16="http://schemas.microsoft.com/office/drawing/2014/main" id="{45581394-2E94-79B4-1967-569B0618AF49}"/>
              </a:ext>
            </a:extLst>
          </p:cNvPr>
          <p:cNvSpPr>
            <a:spLocks noGrp="1"/>
          </p:cNvSpPr>
          <p:nvPr>
            <p:ph idx="1"/>
          </p:nvPr>
        </p:nvSpPr>
        <p:spPr/>
        <p:txBody>
          <a:bodyPr/>
          <a:lstStyle/>
          <a:p>
            <a:pPr algn="l"/>
            <a:r>
              <a:rPr lang="da-DK" dirty="0"/>
              <a:t>Identitetsarbejdet på de sociale medier kan også omformuleres til spørgsmål om henholdsvis branding og imagepleje. Det vil sige, at den måde, vi gerne vil fremstå på, er et spørgsmål om at brande os selv over for venner og bekendte og de sociale omgivelser, som ”ser os”.</a:t>
            </a:r>
          </a:p>
          <a:p>
            <a:pPr algn="l"/>
            <a:r>
              <a:rPr lang="da-DK" dirty="0"/>
              <a:t>Branding er et udtryk for den personlige identitet, og det minder på samme tid om Goffmans begreb frontstage, for gennem branding ønsker det enkelte individ at fremstille sig selv på en bestemt måde, der bunder i de forventninger, som individet regner med, at de sociale omgivelser har, for eksempel hvordan man skal se ud, være og gøre, samt hvordan man viser det eller spiller rollen over for omverdenen.</a:t>
            </a:r>
          </a:p>
          <a:p>
            <a:endParaRPr lang="da-DK" dirty="0"/>
          </a:p>
        </p:txBody>
      </p:sp>
    </p:spTree>
    <p:extLst>
      <p:ext uri="{BB962C8B-B14F-4D97-AF65-F5344CB8AC3E}">
        <p14:creationId xmlns:p14="http://schemas.microsoft.com/office/powerpoint/2010/main" val="108298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B73BA-DD9F-7BF3-AE3C-314A226B2A43}"/>
              </a:ext>
            </a:extLst>
          </p:cNvPr>
          <p:cNvSpPr>
            <a:spLocks noGrp="1"/>
          </p:cNvSpPr>
          <p:nvPr>
            <p:ph type="title"/>
          </p:nvPr>
        </p:nvSpPr>
        <p:spPr/>
        <p:txBody>
          <a:bodyPr/>
          <a:lstStyle/>
          <a:p>
            <a:pPr algn="ctr"/>
            <a:r>
              <a:rPr lang="da-DK" dirty="0"/>
              <a:t>Branding og imagepleje</a:t>
            </a:r>
          </a:p>
        </p:txBody>
      </p:sp>
      <p:sp>
        <p:nvSpPr>
          <p:cNvPr id="3" name="Pladsholder til indhold 2">
            <a:extLst>
              <a:ext uri="{FF2B5EF4-FFF2-40B4-BE49-F238E27FC236}">
                <a16:creationId xmlns:a16="http://schemas.microsoft.com/office/drawing/2014/main" id="{050F9D2E-AF42-2506-9F03-401D9397288D}"/>
              </a:ext>
            </a:extLst>
          </p:cNvPr>
          <p:cNvSpPr>
            <a:spLocks noGrp="1"/>
          </p:cNvSpPr>
          <p:nvPr>
            <p:ph idx="1"/>
          </p:nvPr>
        </p:nvSpPr>
        <p:spPr/>
        <p:txBody>
          <a:bodyPr>
            <a:normAutofit fontScale="92500" lnSpcReduction="20000"/>
          </a:bodyPr>
          <a:lstStyle/>
          <a:p>
            <a:r>
              <a:rPr lang="da-DK" dirty="0"/>
              <a:t>Vi kan dog også tale om image-tilstedeværelse på de sociale medier, fordi image handler om de sociale omgivelsers opfattelse af en, i dette tilfælde Facebook, Instagram, Snapchat- eller YouTube-venner/følgeres bestemte opfattelse af, hvem man er på godt og ondt. Der kan derfor være risiko forbundet med det heftige identitetsarbejde på de sociale medier, for det kan jo være, at det ”brand”, man forsøger at sælge til omverdenen – det face, man forsøger at </a:t>
            </a:r>
            <a:r>
              <a:rPr lang="da-DK" dirty="0" err="1"/>
              <a:t>performe</a:t>
            </a:r>
            <a:r>
              <a:rPr lang="da-DK" dirty="0"/>
              <a:t> frontstage – ikke bliver opfattet på den måde, man ønsker, men snarere bekræfter det image, man gerne vil væk fra. </a:t>
            </a:r>
          </a:p>
          <a:p>
            <a:r>
              <a:rPr lang="da-DK" dirty="0"/>
              <a:t>Det er ofte sådan, at der ikke er overensstemmelse mellem den enkeltes brand (den opfattelse, man gerne vil have, at andre har af ens person) og det image, der klæber til en (de sociale omgivelsers opfattelse af en). Derfor kræver den enkeltes identitetsarbejde en løbende vedligeholdelse, hvor personen forsøger at forfine sin fortælling eller rolle/face om, ”hvem jeg er”, og hurtigt kommunikerer den ud til andre.</a:t>
            </a:r>
          </a:p>
        </p:txBody>
      </p:sp>
    </p:spTree>
    <p:extLst>
      <p:ext uri="{BB962C8B-B14F-4D97-AF65-F5344CB8AC3E}">
        <p14:creationId xmlns:p14="http://schemas.microsoft.com/office/powerpoint/2010/main" val="79118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274055-EA7F-3ABB-5B08-3AC8A955918F}"/>
              </a:ext>
            </a:extLst>
          </p:cNvPr>
          <p:cNvSpPr>
            <a:spLocks noGrp="1"/>
          </p:cNvSpPr>
          <p:nvPr>
            <p:ph type="title"/>
          </p:nvPr>
        </p:nvSpPr>
        <p:spPr/>
        <p:txBody>
          <a:bodyPr/>
          <a:lstStyle/>
          <a:p>
            <a:pPr algn="ctr"/>
            <a:r>
              <a:rPr lang="da-DK" dirty="0"/>
              <a:t>De perfekte piger</a:t>
            </a:r>
          </a:p>
        </p:txBody>
      </p:sp>
      <p:sp>
        <p:nvSpPr>
          <p:cNvPr id="3" name="Pladsholder til indhold 2">
            <a:extLst>
              <a:ext uri="{FF2B5EF4-FFF2-40B4-BE49-F238E27FC236}">
                <a16:creationId xmlns:a16="http://schemas.microsoft.com/office/drawing/2014/main" id="{804F2299-27E5-4D16-E777-AFC515E11065}"/>
              </a:ext>
            </a:extLst>
          </p:cNvPr>
          <p:cNvSpPr>
            <a:spLocks noGrp="1"/>
          </p:cNvSpPr>
          <p:nvPr>
            <p:ph idx="1"/>
          </p:nvPr>
        </p:nvSpPr>
        <p:spPr/>
        <p:txBody>
          <a:bodyPr/>
          <a:lstStyle/>
          <a:p>
            <a:r>
              <a:rPr lang="da-DK" dirty="0">
                <a:hlinkClick r:id="rId2"/>
              </a:rPr>
              <a:t>https://www.dr.dk/drtv/se/de-perfekte-piger_52514</a:t>
            </a:r>
            <a:endParaRPr lang="da-DK" dirty="0"/>
          </a:p>
          <a:p>
            <a:endParaRPr lang="da-DK" dirty="0"/>
          </a:p>
          <a:p>
            <a:r>
              <a:rPr lang="da-DK" dirty="0"/>
              <a:t>Nu skal vi forsøge at anvende de fagbegreber vi har lært i dag og sidste gang.</a:t>
            </a:r>
          </a:p>
          <a:p>
            <a:r>
              <a:rPr lang="da-DK" dirty="0"/>
              <a:t>Hvordan ser vi frontstage og backstage i afsnittet?</a:t>
            </a:r>
          </a:p>
          <a:p>
            <a:r>
              <a:rPr lang="da-DK" dirty="0"/>
              <a:t>Hvordan forholder pigerne sig til deres identitet og face i forskellige sociale arenaer?</a:t>
            </a:r>
          </a:p>
          <a:p>
            <a:r>
              <a:rPr lang="da-DK" dirty="0"/>
              <a:t>Hvor kommer de udfordringer fra som pigerne har?</a:t>
            </a:r>
          </a:p>
        </p:txBody>
      </p:sp>
    </p:spTree>
    <p:extLst>
      <p:ext uri="{BB962C8B-B14F-4D97-AF65-F5344CB8AC3E}">
        <p14:creationId xmlns:p14="http://schemas.microsoft.com/office/powerpoint/2010/main" val="341533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92</TotalTime>
  <Words>1611</Words>
  <Application>Microsoft Office PowerPoint</Application>
  <PresentationFormat>Brugerdefineret</PresentationFormat>
  <Paragraphs>88</Paragraphs>
  <Slides>20</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20</vt:i4>
      </vt:variant>
    </vt:vector>
  </HeadingPairs>
  <TitlesOfParts>
    <vt:vector size="23" baseType="lpstr">
      <vt:lpstr>Arial</vt:lpstr>
      <vt:lpstr>Century Gothic</vt:lpstr>
      <vt:lpstr>Præsentation med verden 16x9</vt:lpstr>
      <vt:lpstr>Identitet &amp; Goffman</vt:lpstr>
      <vt:lpstr>Dagens program</vt:lpstr>
      <vt:lpstr>Opsamling fra sidste gang</vt:lpstr>
      <vt:lpstr>Opsamling fra sidste gang</vt:lpstr>
      <vt:lpstr>Sociale grupper</vt:lpstr>
      <vt:lpstr>Hvornår er det en social gruppe?</vt:lpstr>
      <vt:lpstr>Sociale grupper</vt:lpstr>
      <vt:lpstr>Sociale grupper</vt:lpstr>
      <vt:lpstr>Teori: Erwin Goffman</vt:lpstr>
      <vt:lpstr>Goffmans teori</vt:lpstr>
      <vt:lpstr>Goffmans teori</vt:lpstr>
      <vt:lpstr>Goffmans teori</vt:lpstr>
      <vt:lpstr>Goffmans teori</vt:lpstr>
      <vt:lpstr>Illustreret</vt:lpstr>
      <vt:lpstr>Pause</vt:lpstr>
      <vt:lpstr>Eksperiment</vt:lpstr>
      <vt:lpstr>Sociale medier og identitet</vt:lpstr>
      <vt:lpstr>Branding og imagepleje</vt:lpstr>
      <vt:lpstr>Branding og imagepleje</vt:lpstr>
      <vt:lpstr>De perfekte piger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2025-01-08T09:15:52Z</dcterms:created>
  <dcterms:modified xsi:type="dcterms:W3CDTF">2025-01-08T10:48:10Z</dcterms:modified>
</cp:coreProperties>
</file>