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886" autoAdjust="0"/>
  </p:normalViewPr>
  <p:slideViewPr>
    <p:cSldViewPr>
      <p:cViewPr>
        <p:scale>
          <a:sx n="69" d="100"/>
          <a:sy n="69" d="100"/>
        </p:scale>
        <p:origin x="564" y="6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08-01-2025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08-01-2025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08-01-2025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08-01-2025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08-01-2025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08-01-2025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08-01-2025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08-01-2025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08-01-2025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08-01-2025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08-01-2025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08-01-2025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08-01-2025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Skuddet i Sarajevo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Hvad var årsagerne til 1.vk startede?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57DFA1-B4C2-C52D-BA00-872B993B0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498D48D-B41D-95C4-0D04-7ACD27A85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Opsamling fra sidst</a:t>
            </a:r>
          </a:p>
          <a:p>
            <a:r>
              <a:rPr lang="da-DK" dirty="0"/>
              <a:t>2) Skuddet i Sarajevo</a:t>
            </a:r>
          </a:p>
          <a:p>
            <a:r>
              <a:rPr lang="da-DK" dirty="0"/>
              <a:t>3) Krigserklæringer </a:t>
            </a:r>
          </a:p>
          <a:p>
            <a:r>
              <a:rPr lang="da-DK" dirty="0"/>
              <a:t>4) Hvorfor startede 1.Verdenskrig?</a:t>
            </a:r>
          </a:p>
        </p:txBody>
      </p:sp>
    </p:spTree>
    <p:extLst>
      <p:ext uri="{BB962C8B-B14F-4D97-AF65-F5344CB8AC3E}">
        <p14:creationId xmlns:p14="http://schemas.microsoft.com/office/powerpoint/2010/main" val="220071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8DD59C-2232-73B7-B4E0-AC7170362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Opsamling fra sidst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6F2FAE-6A75-6E23-07A5-8F8695254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Tripelalliancen: Tyskland, Østrig-Ungarn, Italien</a:t>
            </a:r>
          </a:p>
          <a:p>
            <a:r>
              <a:rPr lang="da-DK" dirty="0" err="1"/>
              <a:t>Tripelententen</a:t>
            </a:r>
            <a:r>
              <a:rPr lang="da-DK" dirty="0"/>
              <a:t>: Frankrig, England, Rusland</a:t>
            </a:r>
          </a:p>
          <a:p>
            <a:r>
              <a:rPr lang="da-DK" dirty="0"/>
              <a:t>Italien har en hemmelig ikke-angrebspagt med Frankrig og skifter alliance undervejs….</a:t>
            </a:r>
          </a:p>
          <a:p>
            <a:r>
              <a:rPr lang="da-DK" dirty="0"/>
              <a:t>Englands generelle udenrigspolitik var at sikre en magtbalance i Europa således intet land på kontinentet blev for stærkt</a:t>
            </a:r>
          </a:p>
          <a:p>
            <a:r>
              <a:rPr lang="da-DK" dirty="0"/>
              <a:t>Frygten for et stærkt og samlet Tyskland tog til i Frankrig og England</a:t>
            </a:r>
          </a:p>
        </p:txBody>
      </p:sp>
    </p:spTree>
    <p:extLst>
      <p:ext uri="{BB962C8B-B14F-4D97-AF65-F5344CB8AC3E}">
        <p14:creationId xmlns:p14="http://schemas.microsoft.com/office/powerpoint/2010/main" val="144227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75E17C-96CD-0505-48F6-DB276EBEA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Skuddet i Sarajevo</a:t>
            </a:r>
          </a:p>
        </p:txBody>
      </p:sp>
      <p:pic>
        <p:nvPicPr>
          <p:cNvPr id="7" name="Pladsholder til indhold 6" descr="Et billede, der indeholder hjul, køretøj, Landkøretøj, udendørs&#10;&#10;Automatisk genereret beskrivelse">
            <a:extLst>
              <a:ext uri="{FF2B5EF4-FFF2-40B4-BE49-F238E27FC236}">
                <a16:creationId xmlns:a16="http://schemas.microsoft.com/office/drawing/2014/main" id="{8B0EC083-4BC8-CC25-A78C-5552DCC4326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52" y="1828800"/>
            <a:ext cx="3680511" cy="4343400"/>
          </a:xfrm>
        </p:spPr>
      </p:pic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6436AE0B-37C9-130E-41D1-788DDE27F8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D. 28. juni 1914 blev den østrig-ungarske tronfølger, Franz Ferdinand, og hans hustru dræbt ved et attentat i Bosniens hovedstad Sarajevo. De dræbende skud var blevet affyret af en ung serbisk bosnier, </a:t>
            </a:r>
            <a:r>
              <a:rPr lang="da-DK" dirty="0" err="1"/>
              <a:t>Gavrilo</a:t>
            </a:r>
            <a:r>
              <a:rPr lang="da-DK" dirty="0"/>
              <a:t> Princip. </a:t>
            </a:r>
          </a:p>
          <a:p>
            <a:r>
              <a:rPr lang="da-DK" dirty="0"/>
              <a:t>Men hvorfor skød en serbisk nationalist kongeparret?</a:t>
            </a:r>
          </a:p>
        </p:txBody>
      </p:sp>
    </p:spTree>
    <p:extLst>
      <p:ext uri="{BB962C8B-B14F-4D97-AF65-F5344CB8AC3E}">
        <p14:creationId xmlns:p14="http://schemas.microsoft.com/office/powerpoint/2010/main" val="421006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E84760-B0F2-971D-12F5-CDB5C1E81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Hvad udløste skuddet i </a:t>
            </a:r>
            <a:r>
              <a:rPr lang="da-DK" dirty="0" err="1"/>
              <a:t>sarajevo</a:t>
            </a:r>
            <a:r>
              <a:rPr lang="da-DK" dirty="0"/>
              <a:t>?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0BADACD5-6C78-6EB1-2615-64543BD7D1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 err="1"/>
              <a:t>Gavrilo</a:t>
            </a:r>
            <a:r>
              <a:rPr lang="da-DK" dirty="0"/>
              <a:t> Princip var medlem af ”sorte hånd” en serbisk nationalistisk bevægelse der ønskede at frigøre Bosnien fra </a:t>
            </a:r>
            <a:r>
              <a:rPr lang="da-DK" dirty="0" err="1"/>
              <a:t>Østrig-Ungarsk</a:t>
            </a:r>
            <a:r>
              <a:rPr lang="da-DK" dirty="0"/>
              <a:t> styre og samle et Storserbien for slaverne.</a:t>
            </a:r>
          </a:p>
          <a:p>
            <a:r>
              <a:rPr lang="da-DK" dirty="0"/>
              <a:t>Serbien var blevet en selvstændig stat, men Bosnien, hvis befolkning bestod af serbere og andre sydslaviske folk, var blevet besat af Østrig-Ungarn. Det var Serbiens drøm at skabe et Storserbien, som skulle omfatte de sydslaviske folk. </a:t>
            </a:r>
          </a:p>
          <a:p>
            <a:r>
              <a:rPr lang="da-DK" dirty="0"/>
              <a:t>Østrig-Ungarn så dette som en mulighed for at få skovlen under Serbien</a:t>
            </a:r>
          </a:p>
        </p:txBody>
      </p:sp>
      <p:pic>
        <p:nvPicPr>
          <p:cNvPr id="8" name="Pladsholder til indhold 7" descr="Et billede, der indeholder kort, tekst, atlas&#10;&#10;Automatisk genereret beskrivelse">
            <a:extLst>
              <a:ext uri="{FF2B5EF4-FFF2-40B4-BE49-F238E27FC236}">
                <a16:creationId xmlns:a16="http://schemas.microsoft.com/office/drawing/2014/main" id="{FB948204-8378-22E8-1B7A-EB9E8B9218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460" y="1828800"/>
            <a:ext cx="4458980" cy="4343400"/>
          </a:xfrm>
        </p:spPr>
      </p:pic>
    </p:spTree>
    <p:extLst>
      <p:ext uri="{BB962C8B-B14F-4D97-AF65-F5344CB8AC3E}">
        <p14:creationId xmlns:p14="http://schemas.microsoft.com/office/powerpoint/2010/main" val="146046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4E3836-5F22-DC13-AF40-21CF8E822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Krisen løber løbsk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5491809-550E-4CB7-11DF-A5AEC6265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Østrig-Ungarn stiller en lang række krav til Serbien herunder blandt andet</a:t>
            </a:r>
          </a:p>
          <a:p>
            <a:r>
              <a:rPr lang="da-DK" dirty="0"/>
              <a:t>Serbien skulle slå hårdt ned mod alt kritisk propaganda rettet mod Østrig-Ungarn</a:t>
            </a:r>
          </a:p>
          <a:p>
            <a:r>
              <a:rPr lang="da-DK" dirty="0"/>
              <a:t>Østrig-Ungarn skulle have lov til at deltage i efterforskning af attentatet i Serbien</a:t>
            </a:r>
          </a:p>
          <a:p>
            <a:r>
              <a:rPr lang="da-DK" dirty="0"/>
              <a:t>Sorte hånd og lignende organisationer skulle forbydes</a:t>
            </a:r>
          </a:p>
          <a:p>
            <a:r>
              <a:rPr lang="da-DK" dirty="0"/>
              <a:t>Serbiske embedsmænd og officerer som Østrig-Ungarn mente havde deltaget i planlægningen skulle afskediges og straffes</a:t>
            </a:r>
          </a:p>
        </p:txBody>
      </p:sp>
    </p:spTree>
    <p:extLst>
      <p:ext uri="{BB962C8B-B14F-4D97-AF65-F5344CB8AC3E}">
        <p14:creationId xmlns:p14="http://schemas.microsoft.com/office/powerpoint/2010/main" val="37620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F98846-67F2-4182-D103-6E6F6C91E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Krisen løber løbsk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519433-8C5E-365C-0B42-AB4A90E1A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Kravene krænkede klart Serbiens suverænitet og derfor kunne Serbien ikke accepterer alle kravene</a:t>
            </a:r>
          </a:p>
          <a:p>
            <a:r>
              <a:rPr lang="da-DK" dirty="0"/>
              <a:t>Det vidste Østrig-Ungarn godt. Vores tolkning i dag må derfor klart være, at kravene nok mere skal ses som et påskud for at starte en reel konflikt med Serbien for at få mere kontrol i Balkan.</a:t>
            </a:r>
          </a:p>
          <a:p>
            <a:r>
              <a:rPr lang="da-DK" dirty="0"/>
              <a:t>Derfor erklærer Østrig-Ungarn krig mod Serbien d. 28 juli 1914.</a:t>
            </a:r>
          </a:p>
          <a:p>
            <a:r>
              <a:rPr lang="da-DK" dirty="0"/>
              <a:t>Rusland lavede en fuld mobilisering af sin hær dagen efter for at beskytte Serbien.</a:t>
            </a:r>
          </a:p>
          <a:p>
            <a:r>
              <a:rPr lang="da-DK" dirty="0"/>
              <a:t>Tyskland krævede den mobilisering indstillet. Det nægtede russerne og 1. August erklærede Tyskland krig mod Rusland.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8757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DEA124-1A2B-71FC-4AE7-6E4897406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Tyske krigsforberedelser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01A18CE-9CA5-460E-B03D-11CB43988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Tyskerne havde længe forberedt sig på krig som et scenarie</a:t>
            </a:r>
          </a:p>
          <a:p>
            <a:r>
              <a:rPr lang="da-DK" dirty="0"/>
              <a:t>Allerede i 1905 havde general Alfred von </a:t>
            </a:r>
            <a:r>
              <a:rPr lang="da-DK" dirty="0" err="1"/>
              <a:t>Schlieffen</a:t>
            </a:r>
            <a:r>
              <a:rPr lang="da-DK" dirty="0"/>
              <a:t> lavet en plan for en eventuel krig i Europa.</a:t>
            </a:r>
          </a:p>
          <a:p>
            <a:r>
              <a:rPr lang="da-DK" b="1" dirty="0" err="1"/>
              <a:t>Schlieffenplanen</a:t>
            </a:r>
            <a:r>
              <a:rPr lang="da-DK" b="1" dirty="0"/>
              <a:t>: </a:t>
            </a:r>
            <a:r>
              <a:rPr lang="da-DK" dirty="0"/>
              <a:t>For at undgå en krig på to fronter (mod Rusland og Frankrig) var planen at Tyskland hurtigt skulle angribe Frankrig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34387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EB33934-CBD3-27CF-02E9-A5B1C0B17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Schlieffenplanen</a:t>
            </a:r>
            <a:endParaRPr lang="da-DK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1A29FD5-B39F-52AB-487F-92349879D68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Angrebet skulle ske gennem Belgien således at man kunne omringe den franske hær og indtage Paris</a:t>
            </a:r>
          </a:p>
          <a:p>
            <a:r>
              <a:rPr lang="da-DK" dirty="0"/>
              <a:t>Det mente </a:t>
            </a:r>
            <a:r>
              <a:rPr lang="da-DK" dirty="0" err="1"/>
              <a:t>Schlieffen</a:t>
            </a:r>
            <a:r>
              <a:rPr lang="da-DK" dirty="0"/>
              <a:t> kunne klares på seks uger og det var den tid Rusland skulle bruge på at mobilisere</a:t>
            </a:r>
          </a:p>
          <a:p>
            <a:r>
              <a:rPr lang="da-DK" dirty="0"/>
              <a:t>Derfor erklærede Tyskland krig mod Frankrig d. 3 August</a:t>
            </a:r>
          </a:p>
        </p:txBody>
      </p:sp>
      <p:pic>
        <p:nvPicPr>
          <p:cNvPr id="1026" name="Picture 2" descr="Der Schlieffen-Plan">
            <a:extLst>
              <a:ext uri="{FF2B5EF4-FFF2-40B4-BE49-F238E27FC236}">
                <a16:creationId xmlns:a16="http://schemas.microsoft.com/office/drawing/2014/main" id="{5F33174C-FEC9-F332-D9C6-9D6A6F5FC42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47" y="1828800"/>
            <a:ext cx="3936206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93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E186CD-85E0-8104-B639-C97F97A90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England drages ind i krigen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6201041B-66E0-083C-4E15-6FA49365E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England havde garanteret Belgiens neutralitet og status som selvstændigt land siden 1839 (Londontraktaten)</a:t>
            </a:r>
          </a:p>
          <a:p>
            <a:r>
              <a:rPr lang="da-DK" dirty="0"/>
              <a:t>Derfor meddelte englænderne tyskerne at de ville erklære krig mod dem, hvis de ikke trak sig fra Belgien.</a:t>
            </a:r>
          </a:p>
          <a:p>
            <a:r>
              <a:rPr lang="da-DK" dirty="0"/>
              <a:t>Det skete ikke og 4. August erklærede England krig mod Tyskland.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6942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A2146B-60D7-2D81-71A8-6DE8F32C8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Konsekvenser: Spoiler Alert!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4BE050-4319-0CC1-B49E-5E784C5A70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Dermed var det europæiske kontinent kastet ud i en krig, der kom til at vare fire år og tre måneder. Den kostede millioner af mennesker – mest unge mænd – livet. </a:t>
            </a:r>
          </a:p>
          <a:p>
            <a:r>
              <a:rPr lang="da-DK" dirty="0"/>
              <a:t>Den bragte undergang til tre kejserriger: Det tyske, det russiske og det østrig-ungarske. Den muliggjorde den kommunistiske revolution i Rusland i 1917. </a:t>
            </a:r>
          </a:p>
          <a:p>
            <a:r>
              <a:rPr lang="da-DK" dirty="0"/>
              <a:t>Og den førte til en mærkbar svækkelse af Europas dominerende stilling i verden.</a:t>
            </a:r>
          </a:p>
        </p:txBody>
      </p:sp>
    </p:spTree>
    <p:extLst>
      <p:ext uri="{BB962C8B-B14F-4D97-AF65-F5344CB8AC3E}">
        <p14:creationId xmlns:p14="http://schemas.microsoft.com/office/powerpoint/2010/main" val="210294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96D950-5CD4-B68E-CD6F-D8F894823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Men hvorfor startede 1.VK?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F995A9-FD84-5F87-14A1-0FC79F43D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Var det fordi en serbisk nationalist skød den østrigske tronfølger Franz Ferdinand?</a:t>
            </a:r>
          </a:p>
          <a:p>
            <a:r>
              <a:rPr lang="da-DK" dirty="0"/>
              <a:t>Eller er historien en smule mere kompliceret end bare det????</a:t>
            </a:r>
          </a:p>
          <a:p>
            <a:r>
              <a:rPr lang="da-DK" dirty="0"/>
              <a:t>Derfor repeterer vi lige aktør/struktur forklaringer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45498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386E03-C05C-C8FA-82B2-AF7DE6CD8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Aktør/struktur forklaringer</a:t>
            </a:r>
          </a:p>
        </p:txBody>
      </p:sp>
      <p:pic>
        <p:nvPicPr>
          <p:cNvPr id="17" name="Pladsholder til indhold 16" descr="Et billede, der indeholder tekst, skærmbillede, Font/skrifttype&#10;&#10;Automatisk genereret beskrivelse">
            <a:extLst>
              <a:ext uri="{FF2B5EF4-FFF2-40B4-BE49-F238E27FC236}">
                <a16:creationId xmlns:a16="http://schemas.microsoft.com/office/drawing/2014/main" id="{29E87B24-5EE6-E97A-2FB1-7EEBAFFA46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15" y="2636912"/>
            <a:ext cx="5824197" cy="2893065"/>
          </a:xfrm>
        </p:spPr>
      </p:pic>
      <p:pic>
        <p:nvPicPr>
          <p:cNvPr id="19" name="Pladsholder til indhold 18" descr="Et billede, der indeholder tekst, Font/skrifttype, skærmbillede, dokument&#10;&#10;Automatisk genereret beskrivelse">
            <a:extLst>
              <a:ext uri="{FF2B5EF4-FFF2-40B4-BE49-F238E27FC236}">
                <a16:creationId xmlns:a16="http://schemas.microsoft.com/office/drawing/2014/main" id="{BAF99E6C-A3F1-5E68-F681-A0587ACCF9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911" y="2996952"/>
            <a:ext cx="5675189" cy="1961092"/>
          </a:xfrm>
        </p:spPr>
      </p:pic>
    </p:spTree>
    <p:extLst>
      <p:ext uri="{BB962C8B-B14F-4D97-AF65-F5344CB8AC3E}">
        <p14:creationId xmlns:p14="http://schemas.microsoft.com/office/powerpoint/2010/main" val="36698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5B9509D-7C24-181C-4BC8-B931FC590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Hvorfor startede 1.VK?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4C02D3F-62C4-2732-48FE-2240A8DEE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kan spørge os selv – Var 1.vk startet hvis ikke </a:t>
            </a:r>
            <a:r>
              <a:rPr lang="da-DK" dirty="0" err="1"/>
              <a:t>Gavrilo</a:t>
            </a:r>
            <a:r>
              <a:rPr lang="da-DK" dirty="0"/>
              <a:t> Princip havde dræbt Franz Ferdinand?</a:t>
            </a:r>
          </a:p>
          <a:p>
            <a:r>
              <a:rPr lang="da-DK" dirty="0"/>
              <a:t>Eller var krigen startet alligevel fordi den var uundgåelig af andre årsager, og attentatet var blot den endelige udløsende faktor?</a:t>
            </a:r>
          </a:p>
          <a:p>
            <a:r>
              <a:rPr lang="da-DK" dirty="0"/>
              <a:t>Der findes ikke noget endegyldigt korrekt svar på disse spørgsmål, men historikere forsøger at sandsynliggøre svarene på disse spørgsmål</a:t>
            </a:r>
          </a:p>
          <a:p>
            <a:r>
              <a:rPr lang="da-DK" dirty="0"/>
              <a:t>Derfor skal vi nu læse nogle bud på årsagerne til krigens udbrud der fjerner fokus fra attentatet.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2524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134DCE-E456-95A8-0F8A-03C0F21D5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Vi skal se på tre fortolkninger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B4A2222-75FD-4DAA-E57D-1F7FA60CD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02920" indent="-457200">
              <a:buFont typeface="+mj-lt"/>
              <a:buAutoNum type="arabicPeriod"/>
            </a:pPr>
            <a:r>
              <a:rPr lang="da-DK" dirty="0"/>
              <a:t>Var det Tyskland der var skyld i krigen?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Var krigen uundgåelig som følge af verdenssituationen?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Var krigen et produkt af en række uheldige fejltagelser?</a:t>
            </a:r>
          </a:p>
          <a:p>
            <a:pPr marL="502920" indent="-457200">
              <a:buFont typeface="+mj-lt"/>
              <a:buAutoNum type="arabicPeriod"/>
            </a:pPr>
            <a:endParaRPr lang="da-DK" dirty="0"/>
          </a:p>
          <a:p>
            <a:r>
              <a:rPr lang="da-DK" dirty="0"/>
              <a:t>Vi laver nogle grupper der får hver sin fortolkning. Dernæst læser man afsnittet i bogen om sin fortolkning og sætter sig grundigt ind i de afgørende argumenter </a:t>
            </a:r>
          </a:p>
          <a:p>
            <a:r>
              <a:rPr lang="da-DK" dirty="0"/>
              <a:t>Anvend dernæst AI til at hjælpe jer med at forfine jeres argumenter for netop jeres tolkning af historien er den rigtige.</a:t>
            </a:r>
          </a:p>
          <a:p>
            <a:r>
              <a:rPr lang="da-DK" dirty="0"/>
              <a:t>Forbered et minut hvor i fremlægger jeres synspunkt mundtligt og vær klar til at indgå i </a:t>
            </a:r>
            <a:r>
              <a:rPr lang="da-DK"/>
              <a:t>en diskussion.</a:t>
            </a:r>
            <a:endParaRPr lang="da-DK" dirty="0"/>
          </a:p>
          <a:p>
            <a:pPr marL="4572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7982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468</TotalTime>
  <Words>861</Words>
  <Application>Microsoft Office PowerPoint</Application>
  <PresentationFormat>Brugerdefineret</PresentationFormat>
  <Paragraphs>67</Paragraphs>
  <Slides>15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18" baseType="lpstr">
      <vt:lpstr>Arial</vt:lpstr>
      <vt:lpstr>Century Gothic</vt:lpstr>
      <vt:lpstr>Præsentation med verden 16x9</vt:lpstr>
      <vt:lpstr>Skuddet i Sarajevo</vt:lpstr>
      <vt:lpstr>Dagens program</vt:lpstr>
      <vt:lpstr>Opsamling fra sidst</vt:lpstr>
      <vt:lpstr>Skuddet i Sarajevo</vt:lpstr>
      <vt:lpstr>Hvad udløste skuddet i sarajevo?</vt:lpstr>
      <vt:lpstr>Krisen løber løbsk</vt:lpstr>
      <vt:lpstr>Krisen løber løbsk</vt:lpstr>
      <vt:lpstr>Tyske krigsforberedelser</vt:lpstr>
      <vt:lpstr>Schlieffenplanen</vt:lpstr>
      <vt:lpstr>England drages ind i krigen</vt:lpstr>
      <vt:lpstr>Konsekvenser: Spoiler Alert!</vt:lpstr>
      <vt:lpstr>Men hvorfor startede 1.VK?</vt:lpstr>
      <vt:lpstr>Aktør/struktur forklaringer</vt:lpstr>
      <vt:lpstr>Hvorfor startede 1.VK?</vt:lpstr>
      <vt:lpstr>Vi skal se på tre fortolkninger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2025-01-08T11:56:54Z</dcterms:created>
  <dcterms:modified xsi:type="dcterms:W3CDTF">2025-01-08T19:45:16Z</dcterms:modified>
</cp:coreProperties>
</file>