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dirty="0"/>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10-01-2025</a:t>
            </a:fld>
            <a:endParaRPr lang="da-DK" dirty="0"/>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dirty="0"/>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dirty="0"/>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dirty="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10-01-2025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dirty="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dirty="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dirty="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dirty="0"/>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dirty="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dirty="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10-01-2025</a:t>
            </a:fld>
            <a:endParaRPr lang="da-DK" noProof="0" dirty="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dirty="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10-01-2025</a:t>
            </a:fld>
            <a:endParaRPr lang="da-DK" noProof="0" dirty="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dirty="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10-01-2025</a:t>
            </a:fld>
            <a:endParaRPr lang="da-DK" noProof="0" dirty="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dirty="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10-01-2025</a:t>
            </a:fld>
            <a:endParaRPr lang="da-DK" noProof="0" dirty="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dirty="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10-01-2025</a:t>
            </a:fld>
            <a:endParaRPr lang="da-DK" noProof="0" dirty="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dirty="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10-01-2025</a:t>
            </a:fld>
            <a:endParaRPr lang="da-DK" noProof="0" dirty="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dirty="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dirty="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10-01-2025</a:t>
            </a:fld>
            <a:endParaRPr lang="da-DK" noProof="0" dirty="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dirty="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dirty="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dirty="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10-01-2025</a:t>
            </a:fld>
            <a:endParaRPr lang="da-DK" noProof="0" dirty="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dirty="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10-01-2025</a:t>
            </a:fld>
            <a:endParaRPr lang="da-DK" noProof="0" dirty="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dirty="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10-01-2025</a:t>
            </a:fld>
            <a:endParaRPr lang="da-DK" noProof="0" dirty="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dirty="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dirty="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10-01-2025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dirty="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Til kilderne!</a:t>
            </a:r>
          </a:p>
        </p:txBody>
      </p:sp>
      <p:sp>
        <p:nvSpPr>
          <p:cNvPr id="3" name="Undertitel 2"/>
          <p:cNvSpPr>
            <a:spLocks noGrp="1"/>
          </p:cNvSpPr>
          <p:nvPr>
            <p:ph type="subTitle" idx="1"/>
          </p:nvPr>
        </p:nvSpPr>
        <p:spPr/>
        <p:txBody>
          <a:bodyPr rtlCol="0"/>
          <a:lstStyle/>
          <a:p>
            <a:pPr rtl="0"/>
            <a:r>
              <a:rPr lang="da-DK" dirty="0"/>
              <a:t>Hvordan skal vi gå til kilderne?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71FE5F-04FE-C7C8-B27D-A6418FFDFEC2}"/>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4BEA1717-C705-9E77-746A-78B415E0090E}"/>
              </a:ext>
            </a:extLst>
          </p:cNvPr>
          <p:cNvSpPr>
            <a:spLocks noGrp="1"/>
          </p:cNvSpPr>
          <p:nvPr>
            <p:ph idx="1"/>
          </p:nvPr>
        </p:nvSpPr>
        <p:spPr/>
        <p:txBody>
          <a:bodyPr/>
          <a:lstStyle/>
          <a:p>
            <a:r>
              <a:rPr lang="da-DK" dirty="0"/>
              <a:t>1) Eksamen</a:t>
            </a:r>
          </a:p>
          <a:p>
            <a:r>
              <a:rPr lang="da-DK" dirty="0"/>
              <a:t>2) Guide til eksamen</a:t>
            </a:r>
          </a:p>
          <a:p>
            <a:r>
              <a:rPr lang="da-DK" dirty="0"/>
              <a:t>3) Kildeøvelse</a:t>
            </a:r>
          </a:p>
        </p:txBody>
      </p:sp>
    </p:spTree>
    <p:extLst>
      <p:ext uri="{BB962C8B-B14F-4D97-AF65-F5344CB8AC3E}">
        <p14:creationId xmlns:p14="http://schemas.microsoft.com/office/powerpoint/2010/main" val="357926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319F23-98FC-F5AD-8985-88D8B7471BD4}"/>
              </a:ext>
            </a:extLst>
          </p:cNvPr>
          <p:cNvSpPr>
            <a:spLocks noGrp="1"/>
          </p:cNvSpPr>
          <p:nvPr>
            <p:ph type="title"/>
          </p:nvPr>
        </p:nvSpPr>
        <p:spPr/>
        <p:txBody>
          <a:bodyPr/>
          <a:lstStyle/>
          <a:p>
            <a:pPr algn="ctr"/>
            <a:r>
              <a:rPr lang="da-DK" dirty="0"/>
              <a:t>Eksamen</a:t>
            </a:r>
          </a:p>
        </p:txBody>
      </p:sp>
      <p:sp>
        <p:nvSpPr>
          <p:cNvPr id="3" name="Pladsholder til indhold 2">
            <a:extLst>
              <a:ext uri="{FF2B5EF4-FFF2-40B4-BE49-F238E27FC236}">
                <a16:creationId xmlns:a16="http://schemas.microsoft.com/office/drawing/2014/main" id="{F585085A-9AFE-B449-D706-CEEABFDD8A6D}"/>
              </a:ext>
            </a:extLst>
          </p:cNvPr>
          <p:cNvSpPr>
            <a:spLocks noGrp="1"/>
          </p:cNvSpPr>
          <p:nvPr>
            <p:ph idx="1"/>
          </p:nvPr>
        </p:nvSpPr>
        <p:spPr/>
        <p:txBody>
          <a:bodyPr/>
          <a:lstStyle/>
          <a:p>
            <a:r>
              <a:rPr lang="da-DK" dirty="0"/>
              <a:t>Man eksamineres i et emne – det vil sige man trækker et kildesæt inden for et område</a:t>
            </a:r>
          </a:p>
          <a:p>
            <a:r>
              <a:rPr lang="da-DK" dirty="0"/>
              <a:t>Kildesættet har typisk tre kilder. (Både tekst, billeder, statistisk)</a:t>
            </a:r>
          </a:p>
          <a:p>
            <a:r>
              <a:rPr lang="da-DK" dirty="0"/>
              <a:t>90 minutters forberedelse – hvor man skal opstille og besvare 2-3 historiske problemstillinger. </a:t>
            </a:r>
            <a:r>
              <a:rPr lang="da-DK" b="1" dirty="0"/>
              <a:t>Vi tager lige en beslutning om, at vi altid opstiller 2 problemstillinger.</a:t>
            </a:r>
          </a:p>
          <a:p>
            <a:r>
              <a:rPr lang="da-DK" dirty="0"/>
              <a:t>30 minutters eksamination – 10 minutter hvor i præsenterer. 12-15 minutters dialog. 5-8 minutter votering, karaktergivning og ny person trækker. </a:t>
            </a:r>
          </a:p>
          <a:p>
            <a:r>
              <a:rPr lang="da-DK" dirty="0"/>
              <a:t>Jeg har sjældent oplevet nogen holde de 10 minutters oplæg</a:t>
            </a:r>
          </a:p>
        </p:txBody>
      </p:sp>
    </p:spTree>
    <p:extLst>
      <p:ext uri="{BB962C8B-B14F-4D97-AF65-F5344CB8AC3E}">
        <p14:creationId xmlns:p14="http://schemas.microsoft.com/office/powerpoint/2010/main" val="304594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21E1F5-669F-405A-CEC9-A9E2051D6FEB}"/>
              </a:ext>
            </a:extLst>
          </p:cNvPr>
          <p:cNvSpPr>
            <a:spLocks noGrp="1"/>
          </p:cNvSpPr>
          <p:nvPr>
            <p:ph type="title"/>
          </p:nvPr>
        </p:nvSpPr>
        <p:spPr/>
        <p:txBody>
          <a:bodyPr/>
          <a:lstStyle/>
          <a:p>
            <a:pPr algn="ctr"/>
            <a:r>
              <a:rPr lang="da-DK" dirty="0"/>
              <a:t>Det funktionelle kildebegreb</a:t>
            </a:r>
          </a:p>
        </p:txBody>
      </p:sp>
      <p:sp>
        <p:nvSpPr>
          <p:cNvPr id="3" name="Pladsholder til indhold 2">
            <a:extLst>
              <a:ext uri="{FF2B5EF4-FFF2-40B4-BE49-F238E27FC236}">
                <a16:creationId xmlns:a16="http://schemas.microsoft.com/office/drawing/2014/main" id="{FF598463-BDF0-12B7-F547-78F50B73D44B}"/>
              </a:ext>
            </a:extLst>
          </p:cNvPr>
          <p:cNvSpPr>
            <a:spLocks noGrp="1"/>
          </p:cNvSpPr>
          <p:nvPr>
            <p:ph idx="1"/>
          </p:nvPr>
        </p:nvSpPr>
        <p:spPr/>
        <p:txBody>
          <a:bodyPr>
            <a:normAutofit fontScale="92500" lnSpcReduction="20000"/>
          </a:bodyPr>
          <a:lstStyle/>
          <a:p>
            <a:r>
              <a:rPr lang="da-DK" dirty="0"/>
              <a:t>Teorien om det funktionelle kildebegreb går ud på, at </a:t>
            </a:r>
            <a:r>
              <a:rPr lang="da-DK" b="1" dirty="0"/>
              <a:t>historikeren tager udgangspunkt i de spørgsmål, han/hun har til fortiden</a:t>
            </a:r>
            <a:r>
              <a:rPr lang="da-DK" dirty="0"/>
              <a:t>. Først </a:t>
            </a:r>
            <a:r>
              <a:rPr lang="da-DK" b="1" dirty="0"/>
              <a:t>derefter vurderes og udvælges – på baggrund af kildekritisk analyse – de kilder, der er kvalificerede til at besvare spørgsmålene. </a:t>
            </a:r>
            <a:r>
              <a:rPr lang="da-DK" dirty="0"/>
              <a:t>Kildernes værdi er helt afhængig af de spørgsmål, historikeren ønsker besvaret i sin undersøgelse.</a:t>
            </a:r>
          </a:p>
          <a:p>
            <a:r>
              <a:rPr lang="da-DK" dirty="0"/>
              <a:t>Udfordringen er lidt til eksamen, at det jo er mig der har udvalgt de kvalificerede kilder til at besvare nogle spørgsmål.</a:t>
            </a:r>
          </a:p>
          <a:p>
            <a:r>
              <a:rPr lang="da-DK" dirty="0"/>
              <a:t>Så i skal gøre det lidt i omvendt rækkefølge – Læse kilderne og så vurdere hvilke problemstillinger (Spørgsmål) de kan besvare.</a:t>
            </a:r>
          </a:p>
          <a:p>
            <a:r>
              <a:rPr lang="da-DK" dirty="0"/>
              <a:t>Til eksamen: Tænk over hvilke problemstillinger vi har arbejdet med i undervisningen. F.eks. ”Hvorfor startede 1.verdenskrig?” er der nogle kilder der peger i den retning og hvor i kan supplere med viden fra det daglige arbejde</a:t>
            </a:r>
          </a:p>
        </p:txBody>
      </p:sp>
    </p:spTree>
    <p:extLst>
      <p:ext uri="{BB962C8B-B14F-4D97-AF65-F5344CB8AC3E}">
        <p14:creationId xmlns:p14="http://schemas.microsoft.com/office/powerpoint/2010/main" val="25831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D07D5-91E0-9681-1827-729932110C6B}"/>
              </a:ext>
            </a:extLst>
          </p:cNvPr>
          <p:cNvSpPr>
            <a:spLocks noGrp="1"/>
          </p:cNvSpPr>
          <p:nvPr>
            <p:ph type="title"/>
          </p:nvPr>
        </p:nvSpPr>
        <p:spPr/>
        <p:txBody>
          <a:bodyPr/>
          <a:lstStyle/>
          <a:p>
            <a:pPr algn="ctr"/>
            <a:r>
              <a:rPr lang="da-DK" dirty="0"/>
              <a:t>Det funktionelle kildebegreb</a:t>
            </a:r>
          </a:p>
        </p:txBody>
      </p:sp>
      <p:sp>
        <p:nvSpPr>
          <p:cNvPr id="3" name="Pladsholder til indhold 2">
            <a:extLst>
              <a:ext uri="{FF2B5EF4-FFF2-40B4-BE49-F238E27FC236}">
                <a16:creationId xmlns:a16="http://schemas.microsoft.com/office/drawing/2014/main" id="{EE5CE9E6-FA43-314B-A8B4-89E967E99038}"/>
              </a:ext>
            </a:extLst>
          </p:cNvPr>
          <p:cNvSpPr>
            <a:spLocks noGrp="1"/>
          </p:cNvSpPr>
          <p:nvPr>
            <p:ph idx="1"/>
          </p:nvPr>
        </p:nvSpPr>
        <p:spPr/>
        <p:txBody>
          <a:bodyPr>
            <a:normAutofit fontScale="92500" lnSpcReduction="20000"/>
          </a:bodyPr>
          <a:lstStyle/>
          <a:p>
            <a:r>
              <a:rPr lang="da-DK" dirty="0"/>
              <a:t>Teorien om det funktionelle kildebegreb går ud på, at historikeren tager udgangspunkt i de spørgsmål, han/hun har til fortiden. Først derefter vurderes og udvælges – på baggrund af kildekritisk analyse – de kilder, der er kvalificerede til at besvare spørgsmålene. Kildernes værdi er helt afhængig af de spørgsmål, historikeren ønsker besvaret i sin undersøgelse.</a:t>
            </a:r>
          </a:p>
          <a:p>
            <a:pPr algn="l"/>
            <a:r>
              <a:rPr lang="da-DK" dirty="0"/>
              <a:t>Man må derfor overveje forholdet mellem tekst (kilde) og kontekst (din egen forhåndsviden og problemstilling):</a:t>
            </a:r>
          </a:p>
          <a:p>
            <a:pPr algn="l">
              <a:buFont typeface="+mj-lt"/>
              <a:buAutoNum type="arabicPeriod"/>
            </a:pPr>
            <a:r>
              <a:rPr lang="da-DK" dirty="0"/>
              <a:t>Hvad er din problemstilling? Hvad søger du helt præcist svar på i din undersøgelse?</a:t>
            </a:r>
          </a:p>
          <a:p>
            <a:pPr algn="l">
              <a:buFont typeface="+mj-lt"/>
              <a:buAutoNum type="arabicPeriod"/>
            </a:pPr>
            <a:r>
              <a:rPr lang="da-DK" dirty="0"/>
              <a:t>Hvad ved du på forhånd om den historiske periode, som kilden er en del af (konteksten) – herunder kildens ophavssituation? Hvem står bag kilden?</a:t>
            </a:r>
          </a:p>
          <a:p>
            <a:pPr algn="l">
              <a:buFont typeface="+mj-lt"/>
              <a:buAutoNum type="arabicPeriod"/>
            </a:pPr>
            <a:r>
              <a:rPr lang="da-DK" dirty="0"/>
              <a:t>Hvorfor er kilden (teksten) egnet til at besvare problemstillingen?</a:t>
            </a:r>
          </a:p>
          <a:p>
            <a:endParaRPr lang="da-DK" dirty="0"/>
          </a:p>
        </p:txBody>
      </p:sp>
    </p:spTree>
    <p:extLst>
      <p:ext uri="{BB962C8B-B14F-4D97-AF65-F5344CB8AC3E}">
        <p14:creationId xmlns:p14="http://schemas.microsoft.com/office/powerpoint/2010/main" val="356136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E0698-B896-0320-F15D-3F846E218EA3}"/>
              </a:ext>
            </a:extLst>
          </p:cNvPr>
          <p:cNvSpPr>
            <a:spLocks noGrp="1"/>
          </p:cNvSpPr>
          <p:nvPr>
            <p:ph type="title"/>
          </p:nvPr>
        </p:nvSpPr>
        <p:spPr/>
        <p:txBody>
          <a:bodyPr/>
          <a:lstStyle/>
          <a:p>
            <a:pPr algn="ctr"/>
            <a:r>
              <a:rPr lang="da-DK" dirty="0"/>
              <a:t>Guide til eksamen</a:t>
            </a:r>
          </a:p>
        </p:txBody>
      </p:sp>
      <p:sp>
        <p:nvSpPr>
          <p:cNvPr id="3" name="Pladsholder til indhold 2">
            <a:extLst>
              <a:ext uri="{FF2B5EF4-FFF2-40B4-BE49-F238E27FC236}">
                <a16:creationId xmlns:a16="http://schemas.microsoft.com/office/drawing/2014/main" id="{991EC87B-F978-6016-09C8-A66A7FA3A13C}"/>
              </a:ext>
            </a:extLst>
          </p:cNvPr>
          <p:cNvSpPr>
            <a:spLocks noGrp="1"/>
          </p:cNvSpPr>
          <p:nvPr>
            <p:ph idx="1"/>
          </p:nvPr>
        </p:nvSpPr>
        <p:spPr/>
        <p:txBody>
          <a:bodyPr/>
          <a:lstStyle/>
          <a:p>
            <a:r>
              <a:rPr lang="da-DK" dirty="0"/>
              <a:t>1) Start med at bruge 5-10 minutter på at sætte jer ind i det område i har trukket. </a:t>
            </a:r>
          </a:p>
          <a:p>
            <a:pPr lvl="1"/>
            <a:r>
              <a:rPr lang="da-DK" dirty="0"/>
              <a:t>Hvad er vigtig viden indenfor dette område?</a:t>
            </a:r>
          </a:p>
          <a:p>
            <a:pPr lvl="1"/>
            <a:r>
              <a:rPr lang="da-DK" dirty="0"/>
              <a:t>Er der vigtige begivenheder i denne periode?</a:t>
            </a:r>
          </a:p>
          <a:p>
            <a:pPr lvl="1"/>
            <a:r>
              <a:rPr lang="da-DK" dirty="0"/>
              <a:t>Hvilke problemstillinger har vi arbejdet med på timerne</a:t>
            </a:r>
          </a:p>
          <a:p>
            <a:r>
              <a:rPr lang="da-DK" dirty="0"/>
              <a:t>I aktiverer jeres (for)forståelse af området og er nu klar til at gå til kilderne.</a:t>
            </a:r>
          </a:p>
        </p:txBody>
      </p:sp>
    </p:spTree>
    <p:extLst>
      <p:ext uri="{BB962C8B-B14F-4D97-AF65-F5344CB8AC3E}">
        <p14:creationId xmlns:p14="http://schemas.microsoft.com/office/powerpoint/2010/main" val="89496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9A8F05-4097-9C36-C065-30B1C50D974A}"/>
              </a:ext>
            </a:extLst>
          </p:cNvPr>
          <p:cNvSpPr>
            <a:spLocks noGrp="1"/>
          </p:cNvSpPr>
          <p:nvPr>
            <p:ph type="title"/>
          </p:nvPr>
        </p:nvSpPr>
        <p:spPr/>
        <p:txBody>
          <a:bodyPr/>
          <a:lstStyle/>
          <a:p>
            <a:pPr algn="ctr"/>
            <a:r>
              <a:rPr lang="da-DK" dirty="0"/>
              <a:t>Til kilderne</a:t>
            </a:r>
          </a:p>
        </p:txBody>
      </p:sp>
      <p:sp>
        <p:nvSpPr>
          <p:cNvPr id="3" name="Pladsholder til indhold 2">
            <a:extLst>
              <a:ext uri="{FF2B5EF4-FFF2-40B4-BE49-F238E27FC236}">
                <a16:creationId xmlns:a16="http://schemas.microsoft.com/office/drawing/2014/main" id="{65230206-8355-2312-D6D3-79649E9A003E}"/>
              </a:ext>
            </a:extLst>
          </p:cNvPr>
          <p:cNvSpPr>
            <a:spLocks noGrp="1"/>
          </p:cNvSpPr>
          <p:nvPr>
            <p:ph idx="1"/>
          </p:nvPr>
        </p:nvSpPr>
        <p:spPr/>
        <p:txBody>
          <a:bodyPr>
            <a:normAutofit fontScale="92500" lnSpcReduction="10000"/>
          </a:bodyPr>
          <a:lstStyle/>
          <a:p>
            <a:r>
              <a:rPr lang="da-DK" dirty="0"/>
              <a:t>De fleste kilder i præsenteres for vil have en introduktion der sætter lidt fokus på ophavssituation, kildetype, afsender og modtagere og måske lidt lækre informationer</a:t>
            </a:r>
          </a:p>
          <a:p>
            <a:r>
              <a:rPr lang="da-DK" dirty="0"/>
              <a:t>Få kategoriseret hver kilde. </a:t>
            </a:r>
          </a:p>
          <a:p>
            <a:r>
              <a:rPr lang="da-DK" dirty="0"/>
              <a:t>Hvilken kildetype er det? Første/anden- håndskilde, hemmelig/offentlig, hvem er kilden til, Skriftlig/billede/statistisk, Kronologi (placer kilderne i rækkefølge fra hvornår de er blevet til). </a:t>
            </a:r>
          </a:p>
          <a:p>
            <a:r>
              <a:rPr lang="da-DK" dirty="0"/>
              <a:t>Hvem er afsender? Kunne han/hun have en tendens. (Tendens er det være farvet eller have bestemte holdninger). Er afsenderen troværdig? (faglighed). Det er ikke nødvendigvis et problem at kilden er farvet. Det kommer jo an på problemstillingen. </a:t>
            </a:r>
          </a:p>
          <a:p>
            <a:r>
              <a:rPr lang="da-DK" dirty="0"/>
              <a:t>Det kan også bare være officielle dokumenter</a:t>
            </a:r>
          </a:p>
          <a:p>
            <a:endParaRPr lang="da-DK" dirty="0"/>
          </a:p>
        </p:txBody>
      </p:sp>
    </p:spTree>
    <p:extLst>
      <p:ext uri="{BB962C8B-B14F-4D97-AF65-F5344CB8AC3E}">
        <p14:creationId xmlns:p14="http://schemas.microsoft.com/office/powerpoint/2010/main" val="373840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026330-80BD-8889-C304-7B74CEE49FD6}"/>
              </a:ext>
            </a:extLst>
          </p:cNvPr>
          <p:cNvSpPr>
            <a:spLocks noGrp="1"/>
          </p:cNvSpPr>
          <p:nvPr>
            <p:ph type="title"/>
          </p:nvPr>
        </p:nvSpPr>
        <p:spPr/>
        <p:txBody>
          <a:bodyPr/>
          <a:lstStyle/>
          <a:p>
            <a:pPr algn="ctr"/>
            <a:r>
              <a:rPr lang="da-DK" dirty="0"/>
              <a:t>Guide til eksamen</a:t>
            </a:r>
          </a:p>
        </p:txBody>
      </p:sp>
      <p:sp>
        <p:nvSpPr>
          <p:cNvPr id="3" name="Pladsholder til indhold 2">
            <a:extLst>
              <a:ext uri="{FF2B5EF4-FFF2-40B4-BE49-F238E27FC236}">
                <a16:creationId xmlns:a16="http://schemas.microsoft.com/office/drawing/2014/main" id="{D5C3444A-9771-1F45-C92B-830B47F895B6}"/>
              </a:ext>
            </a:extLst>
          </p:cNvPr>
          <p:cNvSpPr>
            <a:spLocks noGrp="1"/>
          </p:cNvSpPr>
          <p:nvPr>
            <p:ph idx="1"/>
          </p:nvPr>
        </p:nvSpPr>
        <p:spPr/>
        <p:txBody>
          <a:bodyPr/>
          <a:lstStyle/>
          <a:p>
            <a:r>
              <a:rPr lang="da-DK" dirty="0"/>
              <a:t>1) Start med at bruge 5-10 minutter på at sætte jer ind i det område i har trukket. </a:t>
            </a:r>
          </a:p>
          <a:p>
            <a:r>
              <a:rPr lang="da-DK" dirty="0"/>
              <a:t>2) Læs kildeintroduktionen til hver kilde og få et overblik over kildernes ophavssituation og om der er noget vi skal være særligt opmærksomme på her. </a:t>
            </a:r>
          </a:p>
        </p:txBody>
      </p:sp>
    </p:spTree>
    <p:extLst>
      <p:ext uri="{BB962C8B-B14F-4D97-AF65-F5344CB8AC3E}">
        <p14:creationId xmlns:p14="http://schemas.microsoft.com/office/powerpoint/2010/main" val="14984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3E8C3-F498-5EBB-0D24-11E31631F53D}"/>
              </a:ext>
            </a:extLst>
          </p:cNvPr>
          <p:cNvSpPr>
            <a:spLocks noGrp="1"/>
          </p:cNvSpPr>
          <p:nvPr>
            <p:ph type="title"/>
          </p:nvPr>
        </p:nvSpPr>
        <p:spPr/>
        <p:txBody>
          <a:bodyPr/>
          <a:lstStyle/>
          <a:p>
            <a:pPr algn="ctr"/>
            <a:r>
              <a:rPr lang="da-DK" dirty="0"/>
              <a:t>Til kilderne</a:t>
            </a:r>
          </a:p>
        </p:txBody>
      </p:sp>
      <p:sp>
        <p:nvSpPr>
          <p:cNvPr id="3" name="Pladsholder til indhold 2">
            <a:extLst>
              <a:ext uri="{FF2B5EF4-FFF2-40B4-BE49-F238E27FC236}">
                <a16:creationId xmlns:a16="http://schemas.microsoft.com/office/drawing/2014/main" id="{2249E6A0-477D-9A7D-B952-7EA706CCD47E}"/>
              </a:ext>
            </a:extLst>
          </p:cNvPr>
          <p:cNvSpPr>
            <a:spLocks noGrp="1"/>
          </p:cNvSpPr>
          <p:nvPr>
            <p:ph idx="1"/>
          </p:nvPr>
        </p:nvSpPr>
        <p:spPr/>
        <p:txBody>
          <a:bodyPr>
            <a:normAutofit fontScale="85000" lnSpcReduction="20000"/>
          </a:bodyPr>
          <a:lstStyle/>
          <a:p>
            <a:r>
              <a:rPr lang="da-DK" dirty="0"/>
              <a:t>Nu skal kilderne læses og fortolkes.</a:t>
            </a:r>
          </a:p>
          <a:p>
            <a:r>
              <a:rPr lang="da-DK" dirty="0"/>
              <a:t>Læs kilderne igennem og noter vigtige pointer ned fra kilderne.</a:t>
            </a:r>
          </a:p>
          <a:p>
            <a:r>
              <a:rPr lang="da-DK" dirty="0"/>
              <a:t>Hvad er vigtigt? Ja, det kan vi ikke vide endnu, men forhåbentligt kan vi matche nogle informationer med vores forforståelse af området.</a:t>
            </a:r>
          </a:p>
          <a:p>
            <a:r>
              <a:rPr lang="da-DK" dirty="0"/>
              <a:t>Se om du undervejs kan formulere nogle </a:t>
            </a:r>
            <a:r>
              <a:rPr lang="da-DK" dirty="0" err="1"/>
              <a:t>hv</a:t>
            </a:r>
            <a:r>
              <a:rPr lang="da-DK" dirty="0"/>
              <a:t>-spørgsmål.</a:t>
            </a:r>
          </a:p>
          <a:p>
            <a:r>
              <a:rPr lang="da-DK" dirty="0"/>
              <a:t>Særligt nogle spørgsmål der starter med: Hvorfor, Hvad var årsagerne til..., Hvordan, Hvad var X syn på….</a:t>
            </a:r>
          </a:p>
          <a:p>
            <a:r>
              <a:rPr lang="da-DK" dirty="0"/>
              <a:t>Spørgsmål der ikke kan svares ja/nej på, men kræver uddybning og nuancere svar. Der behøver ikke findes et endegyldigt svar på jeres problemstilling.</a:t>
            </a:r>
          </a:p>
          <a:p>
            <a:r>
              <a:rPr lang="da-DK" dirty="0"/>
              <a:t>Hvad var årsagen til 1.verdenskrig startede? Dette findes der ikke ET svar på.</a:t>
            </a:r>
          </a:p>
          <a:p>
            <a:endParaRPr lang="da-DK" dirty="0"/>
          </a:p>
        </p:txBody>
      </p:sp>
    </p:spTree>
    <p:extLst>
      <p:ext uri="{BB962C8B-B14F-4D97-AF65-F5344CB8AC3E}">
        <p14:creationId xmlns:p14="http://schemas.microsoft.com/office/powerpoint/2010/main" val="259503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1B2C6E-A593-5F86-87B2-05536ABB82F2}"/>
              </a:ext>
            </a:extLst>
          </p:cNvPr>
          <p:cNvSpPr>
            <a:spLocks noGrp="1"/>
          </p:cNvSpPr>
          <p:nvPr>
            <p:ph type="title"/>
          </p:nvPr>
        </p:nvSpPr>
        <p:spPr/>
        <p:txBody>
          <a:bodyPr/>
          <a:lstStyle/>
          <a:p>
            <a:pPr algn="ctr"/>
            <a:r>
              <a:rPr lang="da-DK" dirty="0"/>
              <a:t>Guide til eksamen</a:t>
            </a:r>
          </a:p>
        </p:txBody>
      </p:sp>
      <p:sp>
        <p:nvSpPr>
          <p:cNvPr id="3" name="Pladsholder til indhold 2">
            <a:extLst>
              <a:ext uri="{FF2B5EF4-FFF2-40B4-BE49-F238E27FC236}">
                <a16:creationId xmlns:a16="http://schemas.microsoft.com/office/drawing/2014/main" id="{B7015E42-C417-126B-3977-FFC0BCFD5BA9}"/>
              </a:ext>
            </a:extLst>
          </p:cNvPr>
          <p:cNvSpPr>
            <a:spLocks noGrp="1"/>
          </p:cNvSpPr>
          <p:nvPr>
            <p:ph idx="1"/>
          </p:nvPr>
        </p:nvSpPr>
        <p:spPr/>
        <p:txBody>
          <a:bodyPr/>
          <a:lstStyle/>
          <a:p>
            <a:r>
              <a:rPr lang="da-DK" dirty="0"/>
              <a:t>1) Start med at bruge 5-10 minutter på at sætte jer ind i det område i har trukket. </a:t>
            </a:r>
          </a:p>
          <a:p>
            <a:r>
              <a:rPr lang="da-DK" dirty="0"/>
              <a:t>2) Læs kildeintroduktionen til hver kilde og få et overblik over kildernes ophavssituation og om der er noget vi skal være særligt opmærksomme på her. </a:t>
            </a:r>
          </a:p>
          <a:p>
            <a:r>
              <a:rPr lang="da-DK" dirty="0"/>
              <a:t>3) Læs kilderne igennem og se om det er muligt at stille nogle </a:t>
            </a:r>
            <a:r>
              <a:rPr lang="da-DK" dirty="0" err="1"/>
              <a:t>hv</a:t>
            </a:r>
            <a:r>
              <a:rPr lang="da-DK" dirty="0"/>
              <a:t>-spørgsmål som kilderne vil være gode til at besvare</a:t>
            </a:r>
          </a:p>
        </p:txBody>
      </p:sp>
    </p:spTree>
    <p:extLst>
      <p:ext uri="{BB962C8B-B14F-4D97-AF65-F5344CB8AC3E}">
        <p14:creationId xmlns:p14="http://schemas.microsoft.com/office/powerpoint/2010/main" val="91279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50F0FD-F012-2A41-4555-63AB01A68A47}"/>
              </a:ext>
            </a:extLst>
          </p:cNvPr>
          <p:cNvSpPr>
            <a:spLocks noGrp="1"/>
          </p:cNvSpPr>
          <p:nvPr>
            <p:ph type="title"/>
          </p:nvPr>
        </p:nvSpPr>
        <p:spPr/>
        <p:txBody>
          <a:bodyPr/>
          <a:lstStyle/>
          <a:p>
            <a:pPr algn="ctr"/>
            <a:r>
              <a:rPr lang="da-DK" dirty="0"/>
              <a:t>Til kilderne</a:t>
            </a:r>
          </a:p>
        </p:txBody>
      </p:sp>
      <p:sp>
        <p:nvSpPr>
          <p:cNvPr id="3" name="Pladsholder til indhold 2">
            <a:extLst>
              <a:ext uri="{FF2B5EF4-FFF2-40B4-BE49-F238E27FC236}">
                <a16:creationId xmlns:a16="http://schemas.microsoft.com/office/drawing/2014/main" id="{63226A62-5DFD-8B1D-4450-20681E2E601D}"/>
              </a:ext>
            </a:extLst>
          </p:cNvPr>
          <p:cNvSpPr>
            <a:spLocks noGrp="1"/>
          </p:cNvSpPr>
          <p:nvPr>
            <p:ph idx="1"/>
          </p:nvPr>
        </p:nvSpPr>
        <p:spPr/>
        <p:txBody>
          <a:bodyPr/>
          <a:lstStyle/>
          <a:p>
            <a:r>
              <a:rPr lang="da-DK" dirty="0"/>
              <a:t>Udvælg 2-3 spørgsmål som du tænker der er mest kød på. Hvis du har mere end 2, så skal du mens du læser kilderne igen fjerne de(n) svageste.</a:t>
            </a:r>
          </a:p>
          <a:p>
            <a:r>
              <a:rPr lang="da-DK" dirty="0"/>
              <a:t>Læs nu kilderne igennem igen og svar på spørgsmålene med udgangspunkt i indhold fra forløbet og de informationer der er i kilderne</a:t>
            </a:r>
          </a:p>
          <a:p>
            <a:r>
              <a:rPr lang="da-DK" dirty="0"/>
              <a:t>Tilføj i besvarelsen nogle kildekritiske overvejelser. (Den her kilde er god til at svare på dette spørgsmål fordi…..)</a:t>
            </a:r>
          </a:p>
        </p:txBody>
      </p:sp>
    </p:spTree>
    <p:extLst>
      <p:ext uri="{BB962C8B-B14F-4D97-AF65-F5344CB8AC3E}">
        <p14:creationId xmlns:p14="http://schemas.microsoft.com/office/powerpoint/2010/main" val="321021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003D1-5DEA-EDD3-E901-098C9306E8CA}"/>
              </a:ext>
            </a:extLst>
          </p:cNvPr>
          <p:cNvSpPr>
            <a:spLocks noGrp="1"/>
          </p:cNvSpPr>
          <p:nvPr>
            <p:ph type="title"/>
          </p:nvPr>
        </p:nvSpPr>
        <p:spPr/>
        <p:txBody>
          <a:bodyPr/>
          <a:lstStyle/>
          <a:p>
            <a:pPr algn="ctr"/>
            <a:r>
              <a:rPr lang="da-DK" dirty="0"/>
              <a:t>Guide til eksamen</a:t>
            </a:r>
          </a:p>
        </p:txBody>
      </p:sp>
      <p:sp>
        <p:nvSpPr>
          <p:cNvPr id="3" name="Pladsholder til indhold 2">
            <a:extLst>
              <a:ext uri="{FF2B5EF4-FFF2-40B4-BE49-F238E27FC236}">
                <a16:creationId xmlns:a16="http://schemas.microsoft.com/office/drawing/2014/main" id="{0DB578D2-6AD5-91FB-18FC-BD4F76CAA8BE}"/>
              </a:ext>
            </a:extLst>
          </p:cNvPr>
          <p:cNvSpPr>
            <a:spLocks noGrp="1"/>
          </p:cNvSpPr>
          <p:nvPr>
            <p:ph idx="1"/>
          </p:nvPr>
        </p:nvSpPr>
        <p:spPr/>
        <p:txBody>
          <a:bodyPr/>
          <a:lstStyle/>
          <a:p>
            <a:r>
              <a:rPr lang="da-DK" dirty="0"/>
              <a:t>1) Start med at bruge 5-10 minutter på at sætte jer ind i det område i har trukket. </a:t>
            </a:r>
          </a:p>
          <a:p>
            <a:r>
              <a:rPr lang="da-DK" dirty="0"/>
              <a:t>2) Læs kildeintroduktionen til hver kilde og få et overblik over kildernes ophavssituation og om der er noget vi skal være særligt opmærksomme på her. </a:t>
            </a:r>
          </a:p>
          <a:p>
            <a:r>
              <a:rPr lang="da-DK" dirty="0"/>
              <a:t>3) Læs kilderne igennem og se om det er muligt at stille nogle </a:t>
            </a:r>
            <a:r>
              <a:rPr lang="da-DK" dirty="0" err="1"/>
              <a:t>hv</a:t>
            </a:r>
            <a:r>
              <a:rPr lang="da-DK" dirty="0"/>
              <a:t>-spørgsmål som kilderne vil være gode til at besvare</a:t>
            </a:r>
          </a:p>
          <a:p>
            <a:r>
              <a:rPr lang="da-DK" dirty="0"/>
              <a:t>4) Læs kilderne igennem igen, hvor du forsøger at svare på spørgsmålene. Inddrag kildekritiske overvejelser. (Hvorfor er kilden god/dårlig til at besvare problemstillingen) </a:t>
            </a:r>
          </a:p>
        </p:txBody>
      </p:sp>
    </p:spTree>
    <p:extLst>
      <p:ext uri="{BB962C8B-B14F-4D97-AF65-F5344CB8AC3E}">
        <p14:creationId xmlns:p14="http://schemas.microsoft.com/office/powerpoint/2010/main" val="19874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ADDAFA-FD9F-9360-5031-2F8C4814FFB9}"/>
              </a:ext>
            </a:extLst>
          </p:cNvPr>
          <p:cNvSpPr>
            <a:spLocks noGrp="1"/>
          </p:cNvSpPr>
          <p:nvPr>
            <p:ph type="title"/>
          </p:nvPr>
        </p:nvSpPr>
        <p:spPr/>
        <p:txBody>
          <a:bodyPr/>
          <a:lstStyle/>
          <a:p>
            <a:pPr algn="ctr"/>
            <a:r>
              <a:rPr lang="da-DK" dirty="0"/>
              <a:t>Kildekritiske overvejelser</a:t>
            </a:r>
          </a:p>
        </p:txBody>
      </p:sp>
      <p:sp>
        <p:nvSpPr>
          <p:cNvPr id="3" name="Pladsholder til indhold 2">
            <a:extLst>
              <a:ext uri="{FF2B5EF4-FFF2-40B4-BE49-F238E27FC236}">
                <a16:creationId xmlns:a16="http://schemas.microsoft.com/office/drawing/2014/main" id="{EA355BF6-B29C-9002-9E27-F1FABCB1A1F5}"/>
              </a:ext>
            </a:extLst>
          </p:cNvPr>
          <p:cNvSpPr>
            <a:spLocks noGrp="1"/>
          </p:cNvSpPr>
          <p:nvPr>
            <p:ph idx="1"/>
          </p:nvPr>
        </p:nvSpPr>
        <p:spPr/>
        <p:txBody>
          <a:bodyPr/>
          <a:lstStyle/>
          <a:p>
            <a:r>
              <a:rPr lang="da-DK" dirty="0"/>
              <a:t>Var det Tyskland der var skyld i 1.verdenskrig startede? </a:t>
            </a:r>
          </a:p>
          <a:p>
            <a:r>
              <a:rPr lang="da-DK" dirty="0"/>
              <a:t>Hvis i nu har to kilder til eksamen der peger på dette, så undersøg lige hvad årsagerne er til de siger dette (tendens).</a:t>
            </a:r>
          </a:p>
          <a:p>
            <a:r>
              <a:rPr lang="da-DK" dirty="0"/>
              <a:t>Suppler dernæst med det vi har arbejdet med på timerne og peg på at der også kan være andre årsager. </a:t>
            </a:r>
          </a:p>
          <a:p>
            <a:r>
              <a:rPr lang="da-DK" dirty="0"/>
              <a:t>Det gode svar på det spørgsmål rummer altså overvejelser om hvorfor de kilder i kildesættet peger på dette, men også i viser i har styr på pensum og ved der findes flere svar på det spørgsmål.</a:t>
            </a:r>
          </a:p>
        </p:txBody>
      </p:sp>
    </p:spTree>
    <p:extLst>
      <p:ext uri="{BB962C8B-B14F-4D97-AF65-F5344CB8AC3E}">
        <p14:creationId xmlns:p14="http://schemas.microsoft.com/office/powerpoint/2010/main" val="237599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51D006-D7CC-172A-5ED5-639E53DA30D3}"/>
              </a:ext>
            </a:extLst>
          </p:cNvPr>
          <p:cNvSpPr>
            <a:spLocks noGrp="1"/>
          </p:cNvSpPr>
          <p:nvPr>
            <p:ph type="title"/>
          </p:nvPr>
        </p:nvSpPr>
        <p:spPr/>
        <p:txBody>
          <a:bodyPr/>
          <a:lstStyle/>
          <a:p>
            <a:pPr algn="ctr"/>
            <a:r>
              <a:rPr lang="da-DK" dirty="0"/>
              <a:t>Kildekritiske overvejelser</a:t>
            </a:r>
          </a:p>
        </p:txBody>
      </p:sp>
      <p:sp>
        <p:nvSpPr>
          <p:cNvPr id="3" name="Pladsholder til indhold 2">
            <a:extLst>
              <a:ext uri="{FF2B5EF4-FFF2-40B4-BE49-F238E27FC236}">
                <a16:creationId xmlns:a16="http://schemas.microsoft.com/office/drawing/2014/main" id="{44197786-34E3-CEBD-D142-FD1D2FBF7E9D}"/>
              </a:ext>
            </a:extLst>
          </p:cNvPr>
          <p:cNvSpPr>
            <a:spLocks noGrp="1"/>
          </p:cNvSpPr>
          <p:nvPr>
            <p:ph idx="1"/>
          </p:nvPr>
        </p:nvSpPr>
        <p:spPr/>
        <p:txBody>
          <a:bodyPr>
            <a:normAutofit fontScale="92500" lnSpcReduction="10000"/>
          </a:bodyPr>
          <a:lstStyle/>
          <a:p>
            <a:r>
              <a:rPr lang="da-DK" dirty="0"/>
              <a:t>Offentlige og hemmelige kilder</a:t>
            </a:r>
          </a:p>
          <a:p>
            <a:r>
              <a:rPr lang="da-DK" dirty="0"/>
              <a:t>Tit når stater eller personer udtaler sig offentligt er det ikke nødvendigvis sikkert at det er et udtryk for reelle holdninger.</a:t>
            </a:r>
          </a:p>
          <a:p>
            <a:r>
              <a:rPr lang="da-DK" dirty="0"/>
              <a:t>En klassiker til eksamen er vi har et styre der melder noget ud og begrunder det offentligt på en bestemt måde, men internt (hemmeligt) har nogle andre bevæggrunde.</a:t>
            </a:r>
          </a:p>
          <a:p>
            <a:r>
              <a:rPr lang="da-DK" dirty="0"/>
              <a:t>Her skal vi selvfølgelig stole på det hemmelige udsagn, det de internt snakker om.</a:t>
            </a:r>
          </a:p>
          <a:p>
            <a:r>
              <a:rPr lang="da-DK" dirty="0"/>
              <a:t>En klassiker: Hvorfor blev Berlinmuren opført? Kommunisterne siger det er fordi vesten spionerer i Østberlin. Problemet er i virkeligheden at alle flygter fra Østberlin til Vestberlin, det ved de godt men det kan de jo ikke give som offentlig begrundelse. </a:t>
            </a:r>
          </a:p>
        </p:txBody>
      </p:sp>
    </p:spTree>
    <p:extLst>
      <p:ext uri="{BB962C8B-B14F-4D97-AF65-F5344CB8AC3E}">
        <p14:creationId xmlns:p14="http://schemas.microsoft.com/office/powerpoint/2010/main" val="391197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4C9406-1CE5-5D1C-37A0-A6A0BB179368}"/>
              </a:ext>
            </a:extLst>
          </p:cNvPr>
          <p:cNvSpPr>
            <a:spLocks noGrp="1"/>
          </p:cNvSpPr>
          <p:nvPr>
            <p:ph type="title"/>
          </p:nvPr>
        </p:nvSpPr>
        <p:spPr/>
        <p:txBody>
          <a:bodyPr/>
          <a:lstStyle/>
          <a:p>
            <a:pPr algn="ctr"/>
            <a:r>
              <a:rPr lang="da-DK" dirty="0"/>
              <a:t>Guide til eksamen</a:t>
            </a:r>
          </a:p>
        </p:txBody>
      </p:sp>
      <p:sp>
        <p:nvSpPr>
          <p:cNvPr id="3" name="Pladsholder til indhold 2">
            <a:extLst>
              <a:ext uri="{FF2B5EF4-FFF2-40B4-BE49-F238E27FC236}">
                <a16:creationId xmlns:a16="http://schemas.microsoft.com/office/drawing/2014/main" id="{A4A234E7-0EE3-49D2-FCD7-107D4474FD21}"/>
              </a:ext>
            </a:extLst>
          </p:cNvPr>
          <p:cNvSpPr>
            <a:spLocks noGrp="1"/>
          </p:cNvSpPr>
          <p:nvPr>
            <p:ph idx="1"/>
          </p:nvPr>
        </p:nvSpPr>
        <p:spPr/>
        <p:txBody>
          <a:bodyPr>
            <a:normAutofit lnSpcReduction="10000"/>
          </a:bodyPr>
          <a:lstStyle/>
          <a:p>
            <a:r>
              <a:rPr lang="da-DK" dirty="0"/>
              <a:t>1) Start med at bruge 5-10 minutter på at sætte jer ind i det område i har trukket. </a:t>
            </a:r>
          </a:p>
          <a:p>
            <a:r>
              <a:rPr lang="da-DK" dirty="0"/>
              <a:t>2) Læs kildeintroduktionen til hver kilde og få et overblik over kildernes ophavssituation og om der er noget vi skal være særligt opmærksomme på her. </a:t>
            </a:r>
          </a:p>
          <a:p>
            <a:r>
              <a:rPr lang="da-DK" dirty="0"/>
              <a:t>3) Læs kilderne igennem og se om det er muligt at stille nogle </a:t>
            </a:r>
            <a:r>
              <a:rPr lang="da-DK" dirty="0" err="1"/>
              <a:t>hv</a:t>
            </a:r>
            <a:r>
              <a:rPr lang="da-DK" dirty="0"/>
              <a:t>-spørgsmål som kilderne vil være gode til at besvare</a:t>
            </a:r>
          </a:p>
          <a:p>
            <a:r>
              <a:rPr lang="da-DK" dirty="0"/>
              <a:t>4) Læs kilderne igennem igen, hvor du forsøger at svare på spørgsmålene. Inddrag kildekritiske overvejelser. (Hvorfor er kilden god/dårlig til at besvare problemstillingen) </a:t>
            </a:r>
          </a:p>
          <a:p>
            <a:r>
              <a:rPr lang="da-DK" dirty="0"/>
              <a:t>5) Forbered dit oplæg</a:t>
            </a:r>
          </a:p>
          <a:p>
            <a:endParaRPr lang="da-DK" dirty="0"/>
          </a:p>
        </p:txBody>
      </p:sp>
    </p:spTree>
    <p:extLst>
      <p:ext uri="{BB962C8B-B14F-4D97-AF65-F5344CB8AC3E}">
        <p14:creationId xmlns:p14="http://schemas.microsoft.com/office/powerpoint/2010/main" val="73539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545ED-B4C3-0E82-0C65-EEA862B71E79}"/>
              </a:ext>
            </a:extLst>
          </p:cNvPr>
          <p:cNvSpPr>
            <a:spLocks noGrp="1"/>
          </p:cNvSpPr>
          <p:nvPr>
            <p:ph type="title"/>
          </p:nvPr>
        </p:nvSpPr>
        <p:spPr/>
        <p:txBody>
          <a:bodyPr/>
          <a:lstStyle/>
          <a:p>
            <a:pPr algn="ctr"/>
            <a:r>
              <a:rPr lang="da-DK" dirty="0"/>
              <a:t>Forbered dit oplæg</a:t>
            </a:r>
          </a:p>
        </p:txBody>
      </p:sp>
      <p:sp>
        <p:nvSpPr>
          <p:cNvPr id="3" name="Pladsholder til indhold 2">
            <a:extLst>
              <a:ext uri="{FF2B5EF4-FFF2-40B4-BE49-F238E27FC236}">
                <a16:creationId xmlns:a16="http://schemas.microsoft.com/office/drawing/2014/main" id="{E61ADE71-A88B-E21F-F201-A9A749376AE0}"/>
              </a:ext>
            </a:extLst>
          </p:cNvPr>
          <p:cNvSpPr>
            <a:spLocks noGrp="1"/>
          </p:cNvSpPr>
          <p:nvPr>
            <p:ph idx="1"/>
          </p:nvPr>
        </p:nvSpPr>
        <p:spPr/>
        <p:txBody>
          <a:bodyPr/>
          <a:lstStyle/>
          <a:p>
            <a:r>
              <a:rPr lang="da-DK" b="1" dirty="0"/>
              <a:t>Fra lærerplanen:  </a:t>
            </a:r>
            <a:r>
              <a:rPr lang="da-DK" dirty="0"/>
              <a:t>Der er intet krav om, at eksaminandens præsentation skal ledsages af visuelt materiale som fx en PowerPoint. Det kan dog give en tryghed for eksaminanden at have noget visuelt at støtte sig til. På den anden side er det vigtigt, at form ikke kommer til at skygge for indhold, og at forberedelsestiden ikke opleves ekstra stressende, fordi der skal produceres en visuel præsentation. </a:t>
            </a:r>
          </a:p>
          <a:p>
            <a:r>
              <a:rPr lang="da-DK" dirty="0"/>
              <a:t>Jeg synes som udgangspunkt ikke i skal bruge tid på en PowerPoint – men det bestemmer i selv. </a:t>
            </a:r>
          </a:p>
        </p:txBody>
      </p:sp>
    </p:spTree>
    <p:extLst>
      <p:ext uri="{BB962C8B-B14F-4D97-AF65-F5344CB8AC3E}">
        <p14:creationId xmlns:p14="http://schemas.microsoft.com/office/powerpoint/2010/main" val="40566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B346B-4AC2-23C2-4A27-C2F0975FD206}"/>
              </a:ext>
            </a:extLst>
          </p:cNvPr>
          <p:cNvSpPr>
            <a:spLocks noGrp="1"/>
          </p:cNvSpPr>
          <p:nvPr>
            <p:ph type="title"/>
          </p:nvPr>
        </p:nvSpPr>
        <p:spPr/>
        <p:txBody>
          <a:bodyPr/>
          <a:lstStyle/>
          <a:p>
            <a:pPr algn="ctr"/>
            <a:r>
              <a:rPr lang="da-DK" dirty="0"/>
              <a:t>Forbered dit oplæg</a:t>
            </a:r>
          </a:p>
        </p:txBody>
      </p:sp>
      <p:sp>
        <p:nvSpPr>
          <p:cNvPr id="3" name="Pladsholder til indhold 2">
            <a:extLst>
              <a:ext uri="{FF2B5EF4-FFF2-40B4-BE49-F238E27FC236}">
                <a16:creationId xmlns:a16="http://schemas.microsoft.com/office/drawing/2014/main" id="{388F75FA-9341-9C78-1DF2-E99760547DE9}"/>
              </a:ext>
            </a:extLst>
          </p:cNvPr>
          <p:cNvSpPr>
            <a:spLocks noGrp="1"/>
          </p:cNvSpPr>
          <p:nvPr>
            <p:ph idx="1"/>
          </p:nvPr>
        </p:nvSpPr>
        <p:spPr/>
        <p:txBody>
          <a:bodyPr/>
          <a:lstStyle/>
          <a:p>
            <a:r>
              <a:rPr lang="da-DK" dirty="0"/>
              <a:t>Meget kort introduktion til området. Her må du gerne lige rammesætte hvad vi skal igennem.</a:t>
            </a:r>
          </a:p>
          <a:p>
            <a:r>
              <a:rPr lang="da-DK" dirty="0"/>
              <a:t>”Jeg har trukket imperialismen og 1.verdenskrig. Periodisk er den placeret i sidste halvdel af 1800-tallet og frem til 1.VK afslutning i 1918. Det var en perioden hvor Europa nærmest havde underlagt sig hele verden og som kulminerede med en stor krig i Europa mellem de europæiske stormagter. De kilder jeg har trukket drejer sig primært om 1.verdenskrig, derfor vil mit fokus være der i mit oplæg”</a:t>
            </a:r>
          </a:p>
          <a:p>
            <a:r>
              <a:rPr lang="da-DK" dirty="0"/>
              <a:t>Gennemgå hernæst først en og dernæst den anden problemstilling</a:t>
            </a:r>
          </a:p>
        </p:txBody>
      </p:sp>
    </p:spTree>
    <p:extLst>
      <p:ext uri="{BB962C8B-B14F-4D97-AF65-F5344CB8AC3E}">
        <p14:creationId xmlns:p14="http://schemas.microsoft.com/office/powerpoint/2010/main" val="276941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A5851-12D7-EED7-D23B-A62EF7B1E547}"/>
              </a:ext>
            </a:extLst>
          </p:cNvPr>
          <p:cNvSpPr>
            <a:spLocks noGrp="1"/>
          </p:cNvSpPr>
          <p:nvPr>
            <p:ph type="title"/>
          </p:nvPr>
        </p:nvSpPr>
        <p:spPr/>
        <p:txBody>
          <a:bodyPr/>
          <a:lstStyle/>
          <a:p>
            <a:pPr algn="ctr"/>
            <a:r>
              <a:rPr lang="da-DK" dirty="0"/>
              <a:t>Guide til eksamen</a:t>
            </a:r>
          </a:p>
        </p:txBody>
      </p:sp>
      <p:sp>
        <p:nvSpPr>
          <p:cNvPr id="3" name="Pladsholder til indhold 2">
            <a:extLst>
              <a:ext uri="{FF2B5EF4-FFF2-40B4-BE49-F238E27FC236}">
                <a16:creationId xmlns:a16="http://schemas.microsoft.com/office/drawing/2014/main" id="{75D9D7C5-1440-5B9B-F6CA-BDD91C69D9A8}"/>
              </a:ext>
            </a:extLst>
          </p:cNvPr>
          <p:cNvSpPr>
            <a:spLocks noGrp="1"/>
          </p:cNvSpPr>
          <p:nvPr>
            <p:ph idx="1"/>
          </p:nvPr>
        </p:nvSpPr>
        <p:spPr/>
        <p:txBody>
          <a:bodyPr>
            <a:normAutofit fontScale="92500" lnSpcReduction="20000"/>
          </a:bodyPr>
          <a:lstStyle/>
          <a:p>
            <a:r>
              <a:rPr lang="da-DK" dirty="0"/>
              <a:t>1) Start med at bruge 5-10 minutter på at sætte jer ind i det område i har trukket. </a:t>
            </a:r>
          </a:p>
          <a:p>
            <a:r>
              <a:rPr lang="da-DK" dirty="0"/>
              <a:t>2) Læs kildeintroduktionen til hver kilde og få et overblik over kildernes ophavssituation og om der er noget vi skal være særligt opmærksomme på her. </a:t>
            </a:r>
          </a:p>
          <a:p>
            <a:r>
              <a:rPr lang="da-DK" dirty="0"/>
              <a:t>3) Læs kilderne igennem og se om det er muligt at stille nogle </a:t>
            </a:r>
            <a:r>
              <a:rPr lang="da-DK" dirty="0" err="1"/>
              <a:t>hv</a:t>
            </a:r>
            <a:r>
              <a:rPr lang="da-DK" dirty="0"/>
              <a:t>-spørgsmål som kilderne vil være gode til at besvare</a:t>
            </a:r>
          </a:p>
          <a:p>
            <a:r>
              <a:rPr lang="da-DK" dirty="0"/>
              <a:t>4) Læs kilderne igennem igen, hvor du forsøger at svare på spørgsmålene. Inddrag kildekritiske overvejelser. (Hvorfor er kilden god/dårlig til at besvare problemstillingen) </a:t>
            </a:r>
          </a:p>
          <a:p>
            <a:r>
              <a:rPr lang="da-DK" dirty="0"/>
              <a:t>5) Forbered dit oplæg</a:t>
            </a:r>
          </a:p>
          <a:p>
            <a:r>
              <a:rPr lang="da-DK" dirty="0"/>
              <a:t>6) Dialog</a:t>
            </a:r>
          </a:p>
          <a:p>
            <a:endParaRPr lang="da-DK" dirty="0"/>
          </a:p>
        </p:txBody>
      </p:sp>
    </p:spTree>
    <p:extLst>
      <p:ext uri="{BB962C8B-B14F-4D97-AF65-F5344CB8AC3E}">
        <p14:creationId xmlns:p14="http://schemas.microsoft.com/office/powerpoint/2010/main" val="1756219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E91326-A9FA-2693-C799-607379873D1B}"/>
              </a:ext>
            </a:extLst>
          </p:cNvPr>
          <p:cNvSpPr>
            <a:spLocks noGrp="1"/>
          </p:cNvSpPr>
          <p:nvPr>
            <p:ph type="title"/>
          </p:nvPr>
        </p:nvSpPr>
        <p:spPr/>
        <p:txBody>
          <a:bodyPr/>
          <a:lstStyle/>
          <a:p>
            <a:pPr algn="ctr"/>
            <a:r>
              <a:rPr lang="da-DK" dirty="0" err="1"/>
              <a:t>Dont’s</a:t>
            </a:r>
            <a:r>
              <a:rPr lang="da-DK" dirty="0"/>
              <a:t> i dit oplæg</a:t>
            </a:r>
          </a:p>
        </p:txBody>
      </p:sp>
      <p:sp>
        <p:nvSpPr>
          <p:cNvPr id="3" name="Pladsholder til indhold 2">
            <a:extLst>
              <a:ext uri="{FF2B5EF4-FFF2-40B4-BE49-F238E27FC236}">
                <a16:creationId xmlns:a16="http://schemas.microsoft.com/office/drawing/2014/main" id="{F7D4386B-299D-1608-02EE-4E6D4B820119}"/>
              </a:ext>
            </a:extLst>
          </p:cNvPr>
          <p:cNvSpPr>
            <a:spLocks noGrp="1"/>
          </p:cNvSpPr>
          <p:nvPr>
            <p:ph idx="1"/>
          </p:nvPr>
        </p:nvSpPr>
        <p:spPr/>
        <p:txBody>
          <a:bodyPr/>
          <a:lstStyle/>
          <a:p>
            <a:r>
              <a:rPr lang="da-DK" dirty="0"/>
              <a:t>Du må IKKE gennemgå hver kilde slavisk som var det en opskrift du følger.</a:t>
            </a:r>
          </a:p>
          <a:p>
            <a:r>
              <a:rPr lang="da-DK" dirty="0"/>
              <a:t>Kilde 1: Siger </a:t>
            </a:r>
            <a:r>
              <a:rPr lang="da-DK" dirty="0" err="1"/>
              <a:t>bla</a:t>
            </a:r>
            <a:r>
              <a:rPr lang="da-DK" dirty="0"/>
              <a:t> </a:t>
            </a:r>
            <a:r>
              <a:rPr lang="da-DK" dirty="0" err="1"/>
              <a:t>bla</a:t>
            </a:r>
            <a:r>
              <a:rPr lang="da-DK" dirty="0"/>
              <a:t> </a:t>
            </a:r>
            <a:r>
              <a:rPr lang="da-DK" dirty="0" err="1"/>
              <a:t>bla</a:t>
            </a:r>
            <a:r>
              <a:rPr lang="da-DK" dirty="0"/>
              <a:t>…</a:t>
            </a:r>
          </a:p>
          <a:p>
            <a:r>
              <a:rPr lang="da-DK" dirty="0"/>
              <a:t>Kilde 2: Siger </a:t>
            </a:r>
            <a:r>
              <a:rPr lang="da-DK" dirty="0" err="1"/>
              <a:t>bla</a:t>
            </a:r>
            <a:r>
              <a:rPr lang="da-DK" dirty="0"/>
              <a:t> </a:t>
            </a:r>
            <a:r>
              <a:rPr lang="da-DK" dirty="0" err="1"/>
              <a:t>bla</a:t>
            </a:r>
            <a:r>
              <a:rPr lang="da-DK" dirty="0"/>
              <a:t> </a:t>
            </a:r>
            <a:r>
              <a:rPr lang="da-DK" dirty="0" err="1"/>
              <a:t>bla</a:t>
            </a:r>
            <a:r>
              <a:rPr lang="da-DK" dirty="0"/>
              <a:t>…</a:t>
            </a:r>
          </a:p>
          <a:p>
            <a:r>
              <a:rPr lang="da-DK" dirty="0"/>
              <a:t>Kilde 3: Siger </a:t>
            </a:r>
            <a:r>
              <a:rPr lang="da-DK" dirty="0" err="1"/>
              <a:t>bla</a:t>
            </a:r>
            <a:r>
              <a:rPr lang="da-DK" dirty="0"/>
              <a:t> </a:t>
            </a:r>
            <a:r>
              <a:rPr lang="da-DK" dirty="0" err="1"/>
              <a:t>bla</a:t>
            </a:r>
            <a:r>
              <a:rPr lang="da-DK" dirty="0"/>
              <a:t> </a:t>
            </a:r>
            <a:r>
              <a:rPr lang="da-DK" dirty="0" err="1"/>
              <a:t>bla</a:t>
            </a:r>
            <a:r>
              <a:rPr lang="da-DK" dirty="0"/>
              <a:t>….</a:t>
            </a:r>
          </a:p>
          <a:p>
            <a:r>
              <a:rPr lang="da-DK" dirty="0"/>
              <a:t>Det er du har gjort i din forberedelse – vi vil høre hvad du har </a:t>
            </a:r>
            <a:r>
              <a:rPr lang="da-DK" dirty="0" err="1"/>
              <a:t>cooket</a:t>
            </a:r>
            <a:r>
              <a:rPr lang="da-DK" dirty="0"/>
              <a:t> frem på baggrund af det arbejde. </a:t>
            </a:r>
          </a:p>
          <a:p>
            <a:endParaRPr lang="da-DK" dirty="0"/>
          </a:p>
        </p:txBody>
      </p:sp>
    </p:spTree>
    <p:extLst>
      <p:ext uri="{BB962C8B-B14F-4D97-AF65-F5344CB8AC3E}">
        <p14:creationId xmlns:p14="http://schemas.microsoft.com/office/powerpoint/2010/main" val="212492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5C987-C879-32BE-A32C-11D2D73BC82A}"/>
              </a:ext>
            </a:extLst>
          </p:cNvPr>
          <p:cNvSpPr>
            <a:spLocks noGrp="1"/>
          </p:cNvSpPr>
          <p:nvPr>
            <p:ph type="title"/>
          </p:nvPr>
        </p:nvSpPr>
        <p:spPr/>
        <p:txBody>
          <a:bodyPr/>
          <a:lstStyle/>
          <a:p>
            <a:pPr algn="ctr"/>
            <a:r>
              <a:rPr lang="da-DK" dirty="0" err="1"/>
              <a:t>DO’s</a:t>
            </a:r>
            <a:r>
              <a:rPr lang="da-DK" dirty="0"/>
              <a:t> i dit oplæg</a:t>
            </a:r>
          </a:p>
        </p:txBody>
      </p:sp>
      <p:sp>
        <p:nvSpPr>
          <p:cNvPr id="3" name="Pladsholder til indhold 2">
            <a:extLst>
              <a:ext uri="{FF2B5EF4-FFF2-40B4-BE49-F238E27FC236}">
                <a16:creationId xmlns:a16="http://schemas.microsoft.com/office/drawing/2014/main" id="{378913BA-F3D8-D4B8-4FB6-E8E5B526DAF8}"/>
              </a:ext>
            </a:extLst>
          </p:cNvPr>
          <p:cNvSpPr>
            <a:spLocks noGrp="1"/>
          </p:cNvSpPr>
          <p:nvPr>
            <p:ph idx="1"/>
          </p:nvPr>
        </p:nvSpPr>
        <p:spPr/>
        <p:txBody>
          <a:bodyPr>
            <a:normAutofit fontScale="92500" lnSpcReduction="20000"/>
          </a:bodyPr>
          <a:lstStyle/>
          <a:p>
            <a:r>
              <a:rPr lang="da-DK" dirty="0"/>
              <a:t>”På baggrund af min viden på området og kilderne har jeg valgt opstille problemstillingen: XXXXXXX”</a:t>
            </a:r>
          </a:p>
          <a:p>
            <a:r>
              <a:rPr lang="da-DK" dirty="0"/>
              <a:t>”Svaret på problemstillingen kan på den ene side være dette, hvis man bruger kilde 1 som siger følgende……”</a:t>
            </a:r>
          </a:p>
          <a:p>
            <a:r>
              <a:rPr lang="da-DK" dirty="0"/>
              <a:t>”Et andet svar kunne være det som kilde 2 peger på, hvor den siger……”</a:t>
            </a:r>
          </a:p>
          <a:p>
            <a:r>
              <a:rPr lang="da-DK" dirty="0"/>
              <a:t>”I forhold til de to svar skal man være opmærksom på følgende kildekritiske vurderinger…..” – ”Derfor skal man være en smule påpasselig med konklusionerne” </a:t>
            </a:r>
          </a:p>
          <a:p>
            <a:r>
              <a:rPr lang="da-DK" dirty="0"/>
              <a:t>Eller: ”Vi kan faktisk ikke bruge kilde 2 som et godt svar på spørgsmålet, af følgende grunde….”</a:t>
            </a:r>
          </a:p>
          <a:p>
            <a:r>
              <a:rPr lang="da-DK" dirty="0"/>
              <a:t>Anvend kontekst og viden fra timerne. ”Selvom de to kilder peger på dette, så kunne et svar på spørgsmålet også være….”</a:t>
            </a:r>
          </a:p>
          <a:p>
            <a:endParaRPr lang="da-DK" dirty="0"/>
          </a:p>
        </p:txBody>
      </p:sp>
    </p:spTree>
    <p:extLst>
      <p:ext uri="{BB962C8B-B14F-4D97-AF65-F5344CB8AC3E}">
        <p14:creationId xmlns:p14="http://schemas.microsoft.com/office/powerpoint/2010/main" val="425933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815EC-B703-EB87-AE5E-7D9F28014AF6}"/>
              </a:ext>
            </a:extLst>
          </p:cNvPr>
          <p:cNvSpPr>
            <a:spLocks noGrp="1"/>
          </p:cNvSpPr>
          <p:nvPr>
            <p:ph type="title"/>
          </p:nvPr>
        </p:nvSpPr>
        <p:spPr/>
        <p:txBody>
          <a:bodyPr/>
          <a:lstStyle/>
          <a:p>
            <a:pPr algn="ctr"/>
            <a:r>
              <a:rPr lang="da-DK" dirty="0"/>
              <a:t>Kilder til eksamen</a:t>
            </a:r>
          </a:p>
        </p:txBody>
      </p:sp>
      <p:sp>
        <p:nvSpPr>
          <p:cNvPr id="3" name="Pladsholder til indhold 2">
            <a:extLst>
              <a:ext uri="{FF2B5EF4-FFF2-40B4-BE49-F238E27FC236}">
                <a16:creationId xmlns:a16="http://schemas.microsoft.com/office/drawing/2014/main" id="{61F5DC11-3F22-C53E-FDF8-2678DA8C1F48}"/>
              </a:ext>
            </a:extLst>
          </p:cNvPr>
          <p:cNvSpPr>
            <a:spLocks noGrp="1"/>
          </p:cNvSpPr>
          <p:nvPr>
            <p:ph idx="1"/>
          </p:nvPr>
        </p:nvSpPr>
        <p:spPr/>
        <p:txBody>
          <a:bodyPr/>
          <a:lstStyle/>
          <a:p>
            <a:r>
              <a:rPr lang="da-DK" dirty="0"/>
              <a:t>Der kan sagtens være kilder til eksamen der er ”dårlige” eller ”dårligere” til at besvare en problemstilling end andre</a:t>
            </a:r>
          </a:p>
          <a:p>
            <a:r>
              <a:rPr lang="da-DK" dirty="0"/>
              <a:t>Men det kommer jo an på jeres problemstilling. </a:t>
            </a:r>
          </a:p>
          <a:p>
            <a:r>
              <a:rPr lang="da-DK" dirty="0"/>
              <a:t>Det er super godt hvis i kan rangere kilderne og komme med kildekritiske overvejelser om hvorfor i rangerer dem som i gør.</a:t>
            </a:r>
          </a:p>
          <a:p>
            <a:endParaRPr lang="da-DK" dirty="0"/>
          </a:p>
        </p:txBody>
      </p:sp>
    </p:spTree>
    <p:extLst>
      <p:ext uri="{BB962C8B-B14F-4D97-AF65-F5344CB8AC3E}">
        <p14:creationId xmlns:p14="http://schemas.microsoft.com/office/powerpoint/2010/main" val="203091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932A27-3A6F-433F-2490-96B6A6737C2B}"/>
              </a:ext>
            </a:extLst>
          </p:cNvPr>
          <p:cNvSpPr>
            <a:spLocks noGrp="1"/>
          </p:cNvSpPr>
          <p:nvPr>
            <p:ph type="title"/>
          </p:nvPr>
        </p:nvSpPr>
        <p:spPr/>
        <p:txBody>
          <a:bodyPr/>
          <a:lstStyle/>
          <a:p>
            <a:pPr algn="ctr"/>
            <a:r>
              <a:rPr lang="da-DK" dirty="0"/>
              <a:t>Forberedelse til eksamen</a:t>
            </a:r>
          </a:p>
        </p:txBody>
      </p:sp>
      <p:sp>
        <p:nvSpPr>
          <p:cNvPr id="3" name="Pladsholder til indhold 2">
            <a:extLst>
              <a:ext uri="{FF2B5EF4-FFF2-40B4-BE49-F238E27FC236}">
                <a16:creationId xmlns:a16="http://schemas.microsoft.com/office/drawing/2014/main" id="{96207D62-8FAA-13A4-D6F9-49BDE1B880E6}"/>
              </a:ext>
            </a:extLst>
          </p:cNvPr>
          <p:cNvSpPr>
            <a:spLocks noGrp="1"/>
          </p:cNvSpPr>
          <p:nvPr>
            <p:ph idx="1"/>
          </p:nvPr>
        </p:nvSpPr>
        <p:spPr/>
        <p:txBody>
          <a:bodyPr/>
          <a:lstStyle/>
          <a:p>
            <a:r>
              <a:rPr lang="da-DK" dirty="0"/>
              <a:t>Hvis jeg skulle til historie i eksamen ville jeg gøre følgende:</a:t>
            </a:r>
          </a:p>
          <a:p>
            <a:r>
              <a:rPr lang="da-DK" dirty="0"/>
              <a:t>For hvert emne i har haft ville jeg samle mine noter og skabe et systematisk overblik.</a:t>
            </a:r>
          </a:p>
          <a:p>
            <a:r>
              <a:rPr lang="da-DK" dirty="0"/>
              <a:t>Som oplæsning ville jeg genlæse grundbøgerne og mine noter for at være klar</a:t>
            </a:r>
          </a:p>
          <a:p>
            <a:r>
              <a:rPr lang="da-DK" dirty="0"/>
              <a:t>Så ville jeg brug kunstig intelligens helt vildt. Spørge den om vigtig ting inden for hver periode og så ville jeg bede den komme med ekstremt mange historiske problemstillinger, som jeg ville lægge i mine noter.</a:t>
            </a:r>
          </a:p>
        </p:txBody>
      </p:sp>
    </p:spTree>
    <p:extLst>
      <p:ext uri="{BB962C8B-B14F-4D97-AF65-F5344CB8AC3E}">
        <p14:creationId xmlns:p14="http://schemas.microsoft.com/office/powerpoint/2010/main" val="315204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79FA1-54EF-FB10-672E-52FC3CA802F7}"/>
              </a:ext>
            </a:extLst>
          </p:cNvPr>
          <p:cNvSpPr>
            <a:spLocks noGrp="1"/>
          </p:cNvSpPr>
          <p:nvPr>
            <p:ph type="title"/>
          </p:nvPr>
        </p:nvSpPr>
        <p:spPr/>
        <p:txBody>
          <a:bodyPr/>
          <a:lstStyle/>
          <a:p>
            <a:pPr algn="ctr"/>
            <a:r>
              <a:rPr lang="da-DK" dirty="0"/>
              <a:t>Kunstig intelligens</a:t>
            </a:r>
          </a:p>
        </p:txBody>
      </p:sp>
      <p:pic>
        <p:nvPicPr>
          <p:cNvPr id="5" name="Pladsholder til indhold 4" descr="Et billede, der indeholder tekst, skærmbillede, Font/skrifttype&#10;&#10;Automatisk genereret beskrivelse">
            <a:extLst>
              <a:ext uri="{FF2B5EF4-FFF2-40B4-BE49-F238E27FC236}">
                <a16:creationId xmlns:a16="http://schemas.microsoft.com/office/drawing/2014/main" id="{D13EDA36-CAC1-9242-82F9-6A67BF0D16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4666" y="1844824"/>
            <a:ext cx="8528488" cy="1473276"/>
          </a:xfrm>
        </p:spPr>
      </p:pic>
      <p:pic>
        <p:nvPicPr>
          <p:cNvPr id="7" name="Billede 6" descr="Et billede, der indeholder tekst, skærmbillede, Font/skrifttype, dokument&#10;&#10;Automatisk genereret beskrivelse">
            <a:extLst>
              <a:ext uri="{FF2B5EF4-FFF2-40B4-BE49-F238E27FC236}">
                <a16:creationId xmlns:a16="http://schemas.microsoft.com/office/drawing/2014/main" id="{D7EB2FC5-5328-7F87-C6B5-6F0C17177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884" y="3861048"/>
            <a:ext cx="6801200" cy="2438525"/>
          </a:xfrm>
          <a:prstGeom prst="rect">
            <a:avLst/>
          </a:prstGeom>
        </p:spPr>
      </p:pic>
    </p:spTree>
    <p:extLst>
      <p:ext uri="{BB962C8B-B14F-4D97-AF65-F5344CB8AC3E}">
        <p14:creationId xmlns:p14="http://schemas.microsoft.com/office/powerpoint/2010/main" val="109310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1C9D1-2382-3A7B-92B1-26DA64239F52}"/>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9A40BE78-F1E9-76B6-757E-A66E063F80B0}"/>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406700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DB55FD-97B1-2B1D-7209-12C6F382B331}"/>
              </a:ext>
            </a:extLst>
          </p:cNvPr>
          <p:cNvSpPr>
            <a:spLocks noGrp="1"/>
          </p:cNvSpPr>
          <p:nvPr>
            <p:ph type="title"/>
          </p:nvPr>
        </p:nvSpPr>
        <p:spPr/>
        <p:txBody>
          <a:bodyPr/>
          <a:lstStyle/>
          <a:p>
            <a:pPr algn="ctr"/>
            <a:r>
              <a:rPr lang="da-DK" dirty="0" err="1"/>
              <a:t>Kildesætøvelse</a:t>
            </a:r>
            <a:endParaRPr lang="da-DK" dirty="0"/>
          </a:p>
        </p:txBody>
      </p:sp>
      <p:sp>
        <p:nvSpPr>
          <p:cNvPr id="3" name="Pladsholder til indhold 2">
            <a:extLst>
              <a:ext uri="{FF2B5EF4-FFF2-40B4-BE49-F238E27FC236}">
                <a16:creationId xmlns:a16="http://schemas.microsoft.com/office/drawing/2014/main" id="{826339EB-5F1E-2D0B-7150-6D4282416BD8}"/>
              </a:ext>
            </a:extLst>
          </p:cNvPr>
          <p:cNvSpPr>
            <a:spLocks noGrp="1"/>
          </p:cNvSpPr>
          <p:nvPr>
            <p:ph idx="1"/>
          </p:nvPr>
        </p:nvSpPr>
        <p:spPr/>
        <p:txBody>
          <a:bodyPr/>
          <a:lstStyle/>
          <a:p>
            <a:r>
              <a:rPr lang="da-DK" dirty="0"/>
              <a:t>Følg fremgangsmetoden vi netop har gennemgået.</a:t>
            </a:r>
          </a:p>
          <a:p>
            <a:r>
              <a:rPr lang="da-DK" dirty="0"/>
              <a:t>Tag tid på: Hvor lang tid tog det før du var klar til at opstille problemstillinger, altså du har læst kildesættet igennem EN gang.</a:t>
            </a:r>
          </a:p>
          <a:p>
            <a:r>
              <a:rPr lang="da-DK" dirty="0"/>
              <a:t>Noter gerne lige tiden ned, så har du et pejlemærke i forhold til eksamen</a:t>
            </a:r>
          </a:p>
          <a:p>
            <a:r>
              <a:rPr lang="da-DK" dirty="0"/>
              <a:t>Forsøg så at opstille 2 problemstillinger – og tænk over hvad du vil inddrage i din besvarelse</a:t>
            </a:r>
          </a:p>
        </p:txBody>
      </p:sp>
    </p:spTree>
    <p:extLst>
      <p:ext uri="{BB962C8B-B14F-4D97-AF65-F5344CB8AC3E}">
        <p14:creationId xmlns:p14="http://schemas.microsoft.com/office/powerpoint/2010/main" val="156763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A45DF2-C844-53E9-87A8-FF12803962FA}"/>
              </a:ext>
            </a:extLst>
          </p:cNvPr>
          <p:cNvSpPr>
            <a:spLocks noGrp="1"/>
          </p:cNvSpPr>
          <p:nvPr>
            <p:ph type="title"/>
          </p:nvPr>
        </p:nvSpPr>
        <p:spPr/>
        <p:txBody>
          <a:bodyPr/>
          <a:lstStyle/>
          <a:p>
            <a:pPr algn="ctr"/>
            <a:r>
              <a:rPr lang="da-DK" dirty="0"/>
              <a:t>Gennemgang</a:t>
            </a:r>
          </a:p>
        </p:txBody>
      </p:sp>
      <p:sp>
        <p:nvSpPr>
          <p:cNvPr id="3" name="Pladsholder til indhold 2">
            <a:extLst>
              <a:ext uri="{FF2B5EF4-FFF2-40B4-BE49-F238E27FC236}">
                <a16:creationId xmlns:a16="http://schemas.microsoft.com/office/drawing/2014/main" id="{537A35A0-CD6D-D0A5-358A-CEA6143A4D5A}"/>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908145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2015</TotalTime>
  <Words>2096</Words>
  <Application>Microsoft Office PowerPoint</Application>
  <PresentationFormat>Brugerdefineret</PresentationFormat>
  <Paragraphs>122</Paragraphs>
  <Slides>26</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26</vt:i4>
      </vt:variant>
    </vt:vector>
  </HeadingPairs>
  <TitlesOfParts>
    <vt:vector size="30" baseType="lpstr">
      <vt:lpstr>Arial</vt:lpstr>
      <vt:lpstr>Century Gothic</vt:lpstr>
      <vt:lpstr>Wingdings</vt:lpstr>
      <vt:lpstr>Præsentation med verden 16x9</vt:lpstr>
      <vt:lpstr>Til kilderne!</vt:lpstr>
      <vt:lpstr>Dagens program</vt:lpstr>
      <vt:lpstr>Eksamen</vt:lpstr>
      <vt:lpstr>Det funktionelle kildebegreb</vt:lpstr>
      <vt:lpstr>Det funktionelle kildebegreb</vt:lpstr>
      <vt:lpstr>Guide til eksamen</vt:lpstr>
      <vt:lpstr>Til kilderne</vt:lpstr>
      <vt:lpstr>Guide til eksamen</vt:lpstr>
      <vt:lpstr>Til kilderne</vt:lpstr>
      <vt:lpstr>Guide til eksamen</vt:lpstr>
      <vt:lpstr>Til kilderne</vt:lpstr>
      <vt:lpstr>Guide til eksamen</vt:lpstr>
      <vt:lpstr>Kildekritiske overvejelser</vt:lpstr>
      <vt:lpstr>Kildekritiske overvejelser</vt:lpstr>
      <vt:lpstr>Guide til eksamen</vt:lpstr>
      <vt:lpstr>Forbered dit oplæg</vt:lpstr>
      <vt:lpstr>Forbered dit oplæg</vt:lpstr>
      <vt:lpstr>Guide til eksamen</vt:lpstr>
      <vt:lpstr>Dont’s i dit oplæg</vt:lpstr>
      <vt:lpstr>DO’s i dit oplæg</vt:lpstr>
      <vt:lpstr>Kilder til eksamen</vt:lpstr>
      <vt:lpstr>Forberedelse til eksamen</vt:lpstr>
      <vt:lpstr>Kunstig intelligens</vt:lpstr>
      <vt:lpstr>Pause</vt:lpstr>
      <vt:lpstr>Kildesætøvelse</vt:lpstr>
      <vt:lpstr>Gennemgang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2025-01-10T08:50:20Z</dcterms:created>
  <dcterms:modified xsi:type="dcterms:W3CDTF">2025-01-11T18:26:01Z</dcterms:modified>
</cp:coreProperties>
</file>