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4886" autoAdjust="0"/>
  </p:normalViewPr>
  <p:slideViewPr>
    <p:cSldViewPr>
      <p:cViewPr varScale="1">
        <p:scale>
          <a:sx n="70" d="100"/>
          <a:sy n="70" d="100"/>
        </p:scale>
        <p:origin x="576" y="52"/>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12-01-2025</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12-01-2025</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12-01-2025</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12-01-2025</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12-01-2025</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12-01-2025</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Optimale valutaområder</a:t>
            </a:r>
          </a:p>
        </p:txBody>
      </p:sp>
      <p:sp>
        <p:nvSpPr>
          <p:cNvPr id="3" name="Undertitel 2"/>
          <p:cNvSpPr>
            <a:spLocks noGrp="1"/>
          </p:cNvSpPr>
          <p:nvPr>
            <p:ph type="subTitle" idx="1"/>
          </p:nvPr>
        </p:nvSpPr>
        <p:spPr/>
        <p:txBody>
          <a:bodyPr rtlCol="0"/>
          <a:lstStyle/>
          <a:p>
            <a:pPr rtl="0"/>
            <a:r>
              <a:rPr lang="da-DK" dirty="0"/>
              <a:t>Euro-samarbejdet, er eurolandene et optimalt valutaområde?</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774B69-C96B-4BC7-2BED-2DCE3045B285}"/>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24CE29BE-8E1B-7115-F070-0ACBDB35E4B9}"/>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3839696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199550-8408-F1B9-BF74-7B7B637C8AC3}"/>
              </a:ext>
            </a:extLst>
          </p:cNvPr>
          <p:cNvSpPr>
            <a:spLocks noGrp="1"/>
          </p:cNvSpPr>
          <p:nvPr>
            <p:ph type="title"/>
          </p:nvPr>
        </p:nvSpPr>
        <p:spPr/>
        <p:txBody>
          <a:bodyPr/>
          <a:lstStyle/>
          <a:p>
            <a:pPr algn="ctr"/>
            <a:r>
              <a:rPr lang="da-DK" dirty="0" err="1"/>
              <a:t>OPgave</a:t>
            </a:r>
            <a:endParaRPr lang="da-DK" dirty="0"/>
          </a:p>
        </p:txBody>
      </p:sp>
      <p:sp>
        <p:nvSpPr>
          <p:cNvPr id="3" name="Pladsholder til indhold 2">
            <a:extLst>
              <a:ext uri="{FF2B5EF4-FFF2-40B4-BE49-F238E27FC236}">
                <a16:creationId xmlns:a16="http://schemas.microsoft.com/office/drawing/2014/main" id="{07F9D5C0-6EE1-0293-F36E-0BFCEDFE3CD6}"/>
              </a:ext>
            </a:extLst>
          </p:cNvPr>
          <p:cNvSpPr>
            <a:spLocks noGrp="1"/>
          </p:cNvSpPr>
          <p:nvPr>
            <p:ph idx="1"/>
          </p:nvPr>
        </p:nvSpPr>
        <p:spPr/>
        <p:txBody>
          <a:bodyPr/>
          <a:lstStyle/>
          <a:p>
            <a:r>
              <a:rPr lang="da-DK" dirty="0"/>
              <a:t>Er Eurozonen et optimalt valutaområde?</a:t>
            </a:r>
          </a:p>
        </p:txBody>
      </p:sp>
    </p:spTree>
    <p:extLst>
      <p:ext uri="{BB962C8B-B14F-4D97-AF65-F5344CB8AC3E}">
        <p14:creationId xmlns:p14="http://schemas.microsoft.com/office/powerpoint/2010/main" val="87901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D56AF4-0236-7D39-8555-745ED44262EE}"/>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B60CB35A-B860-F107-5E40-34949556C411}"/>
              </a:ext>
            </a:extLst>
          </p:cNvPr>
          <p:cNvSpPr>
            <a:spLocks noGrp="1"/>
          </p:cNvSpPr>
          <p:nvPr>
            <p:ph idx="1"/>
          </p:nvPr>
        </p:nvSpPr>
        <p:spPr/>
        <p:txBody>
          <a:bodyPr/>
          <a:lstStyle/>
          <a:p>
            <a:r>
              <a:rPr lang="da-DK" dirty="0"/>
              <a:t>1) Opsamling fra sidste gang</a:t>
            </a:r>
          </a:p>
          <a:p>
            <a:r>
              <a:rPr lang="da-DK" dirty="0"/>
              <a:t>2) Euro-samarbejdet i den økonomiske-monetære</a:t>
            </a:r>
          </a:p>
          <a:p>
            <a:r>
              <a:rPr lang="da-DK" dirty="0"/>
              <a:t>3) Pause</a:t>
            </a:r>
          </a:p>
          <a:p>
            <a:r>
              <a:rPr lang="da-DK" dirty="0"/>
              <a:t>4) Opgave: Er Eurozonen et optimalt valutaområde?</a:t>
            </a:r>
          </a:p>
          <a:p>
            <a:r>
              <a:rPr lang="da-DK" dirty="0"/>
              <a:t>5) Præsentation af undersøgelse</a:t>
            </a:r>
          </a:p>
        </p:txBody>
      </p:sp>
    </p:spTree>
    <p:extLst>
      <p:ext uri="{BB962C8B-B14F-4D97-AF65-F5344CB8AC3E}">
        <p14:creationId xmlns:p14="http://schemas.microsoft.com/office/powerpoint/2010/main" val="361002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BB4FB0-C592-6A00-00A0-B7A65CE3DF13}"/>
              </a:ext>
            </a:extLst>
          </p:cNvPr>
          <p:cNvSpPr>
            <a:spLocks noGrp="1"/>
          </p:cNvSpPr>
          <p:nvPr>
            <p:ph type="title"/>
          </p:nvPr>
        </p:nvSpPr>
        <p:spPr/>
        <p:txBody>
          <a:bodyPr/>
          <a:lstStyle/>
          <a:p>
            <a:pPr algn="ctr"/>
            <a:r>
              <a:rPr lang="da-DK" dirty="0"/>
              <a:t>Opsamling fra sidste gang</a:t>
            </a:r>
          </a:p>
        </p:txBody>
      </p:sp>
      <p:pic>
        <p:nvPicPr>
          <p:cNvPr id="5" name="Pladsholder til indhold 4" descr="Et billede, der indeholder tekst, skærmbillede, Font/skrifttype, nummer/tal&#10;&#10;Automatisk genereret beskrivelse">
            <a:extLst>
              <a:ext uri="{FF2B5EF4-FFF2-40B4-BE49-F238E27FC236}">
                <a16:creationId xmlns:a16="http://schemas.microsoft.com/office/drawing/2014/main" id="{14CD2D03-DD3F-897A-F218-80C0DED6C8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98593" y="2108102"/>
            <a:ext cx="6591639" cy="3784795"/>
          </a:xfrm>
        </p:spPr>
      </p:pic>
    </p:spTree>
    <p:extLst>
      <p:ext uri="{BB962C8B-B14F-4D97-AF65-F5344CB8AC3E}">
        <p14:creationId xmlns:p14="http://schemas.microsoft.com/office/powerpoint/2010/main" val="477174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560B79-9C05-DD30-FE9B-7D375D382AD0}"/>
              </a:ext>
            </a:extLst>
          </p:cNvPr>
          <p:cNvSpPr>
            <a:spLocks noGrp="1"/>
          </p:cNvSpPr>
          <p:nvPr>
            <p:ph type="title"/>
          </p:nvPr>
        </p:nvSpPr>
        <p:spPr/>
        <p:txBody>
          <a:bodyPr/>
          <a:lstStyle/>
          <a:p>
            <a:pPr algn="ctr"/>
            <a:r>
              <a:rPr lang="da-DK" dirty="0"/>
              <a:t>Opsamling fra sidste gang</a:t>
            </a:r>
          </a:p>
        </p:txBody>
      </p:sp>
      <p:sp>
        <p:nvSpPr>
          <p:cNvPr id="3" name="Pladsholder til indhold 2">
            <a:extLst>
              <a:ext uri="{FF2B5EF4-FFF2-40B4-BE49-F238E27FC236}">
                <a16:creationId xmlns:a16="http://schemas.microsoft.com/office/drawing/2014/main" id="{126431FF-4900-A376-5CC1-BBB216C3B234}"/>
              </a:ext>
            </a:extLst>
          </p:cNvPr>
          <p:cNvSpPr>
            <a:spLocks noGrp="1"/>
          </p:cNvSpPr>
          <p:nvPr>
            <p:ph idx="1"/>
          </p:nvPr>
        </p:nvSpPr>
        <p:spPr/>
        <p:txBody>
          <a:bodyPr/>
          <a:lstStyle/>
          <a:p>
            <a:r>
              <a:rPr lang="da-DK" dirty="0"/>
              <a:t>Renten på tværs af landegrænser kan påvirke valutakurserne, hvordan?</a:t>
            </a:r>
          </a:p>
          <a:p>
            <a:endParaRPr lang="da-DK" dirty="0"/>
          </a:p>
          <a:p>
            <a:endParaRPr lang="da-DK" dirty="0"/>
          </a:p>
          <a:p>
            <a:r>
              <a:rPr lang="da-DK" dirty="0"/>
              <a:t>De økonomiske konjunkturer kan påvirke valutakurserne, hvordan?</a:t>
            </a:r>
          </a:p>
          <a:p>
            <a:endParaRPr lang="da-DK" dirty="0"/>
          </a:p>
          <a:p>
            <a:r>
              <a:rPr lang="da-DK" dirty="0"/>
              <a:t>Hvordan påvirker valutakurserne et lands konkurrenceevne?</a:t>
            </a:r>
          </a:p>
          <a:p>
            <a:endParaRPr lang="da-DK" dirty="0"/>
          </a:p>
        </p:txBody>
      </p:sp>
    </p:spTree>
    <p:extLst>
      <p:ext uri="{BB962C8B-B14F-4D97-AF65-F5344CB8AC3E}">
        <p14:creationId xmlns:p14="http://schemas.microsoft.com/office/powerpoint/2010/main" val="2022826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11F46-3CDC-5085-ACA3-1D19553A1733}"/>
              </a:ext>
            </a:extLst>
          </p:cNvPr>
          <p:cNvSpPr>
            <a:spLocks noGrp="1"/>
          </p:cNvSpPr>
          <p:nvPr>
            <p:ph type="title"/>
          </p:nvPr>
        </p:nvSpPr>
        <p:spPr/>
        <p:txBody>
          <a:bodyPr/>
          <a:lstStyle/>
          <a:p>
            <a:pPr algn="ctr"/>
            <a:r>
              <a:rPr lang="da-DK" dirty="0"/>
              <a:t>Valutasamarbejdet i EU</a:t>
            </a:r>
          </a:p>
        </p:txBody>
      </p:sp>
      <p:sp>
        <p:nvSpPr>
          <p:cNvPr id="3" name="Pladsholder til indhold 2">
            <a:extLst>
              <a:ext uri="{FF2B5EF4-FFF2-40B4-BE49-F238E27FC236}">
                <a16:creationId xmlns:a16="http://schemas.microsoft.com/office/drawing/2014/main" id="{DAA66A17-59C3-5CB9-1C83-5FD8AF3F1EFD}"/>
              </a:ext>
            </a:extLst>
          </p:cNvPr>
          <p:cNvSpPr>
            <a:spLocks noGrp="1"/>
          </p:cNvSpPr>
          <p:nvPr>
            <p:ph idx="1"/>
          </p:nvPr>
        </p:nvSpPr>
        <p:spPr/>
        <p:txBody>
          <a:bodyPr/>
          <a:lstStyle/>
          <a:p>
            <a:r>
              <a:rPr lang="da-DK" dirty="0"/>
              <a:t>Indtil 1999 havde alle lande deres egen valuta</a:t>
            </a:r>
          </a:p>
          <a:p>
            <a:r>
              <a:rPr lang="da-DK" dirty="0"/>
              <a:t>Men her låste landene deres valuta til hinanden indtil Euro sedler og mønter i 2002 var klar til cirkulation</a:t>
            </a:r>
          </a:p>
          <a:p>
            <a:r>
              <a:rPr lang="da-DK" dirty="0"/>
              <a:t>Man oprettede det vi kan kalde en økonomisk-monetær union. (ØMU)</a:t>
            </a:r>
          </a:p>
          <a:p>
            <a:endParaRPr lang="da-DK" dirty="0"/>
          </a:p>
        </p:txBody>
      </p:sp>
    </p:spTree>
    <p:extLst>
      <p:ext uri="{BB962C8B-B14F-4D97-AF65-F5344CB8AC3E}">
        <p14:creationId xmlns:p14="http://schemas.microsoft.com/office/powerpoint/2010/main" val="1681719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91E48-4766-40E8-09CB-8583D9BE5D25}"/>
              </a:ext>
            </a:extLst>
          </p:cNvPr>
          <p:cNvSpPr>
            <a:spLocks noGrp="1"/>
          </p:cNvSpPr>
          <p:nvPr>
            <p:ph type="title"/>
          </p:nvPr>
        </p:nvSpPr>
        <p:spPr/>
        <p:txBody>
          <a:bodyPr/>
          <a:lstStyle/>
          <a:p>
            <a:pPr algn="ctr"/>
            <a:r>
              <a:rPr lang="da-DK" dirty="0"/>
              <a:t>Den økonomiske union</a:t>
            </a:r>
          </a:p>
        </p:txBody>
      </p:sp>
      <p:sp>
        <p:nvSpPr>
          <p:cNvPr id="3" name="Pladsholder til indhold 2">
            <a:extLst>
              <a:ext uri="{FF2B5EF4-FFF2-40B4-BE49-F238E27FC236}">
                <a16:creationId xmlns:a16="http://schemas.microsoft.com/office/drawing/2014/main" id="{F43E307B-F875-E85C-DA6A-3576738D031E}"/>
              </a:ext>
            </a:extLst>
          </p:cNvPr>
          <p:cNvSpPr>
            <a:spLocks noGrp="1"/>
          </p:cNvSpPr>
          <p:nvPr>
            <p:ph idx="1"/>
          </p:nvPr>
        </p:nvSpPr>
        <p:spPr/>
        <p:txBody>
          <a:bodyPr>
            <a:normAutofit fontScale="92500"/>
          </a:bodyPr>
          <a:lstStyle/>
          <a:p>
            <a:pPr algn="l"/>
            <a:r>
              <a:rPr lang="da-DK" dirty="0"/>
              <a:t>Med en økonomisk union forstår man en gruppe lande, som samarbejder om bl.a. den økonomiske politik, og hvor der er oprettet et frit marked mellem landene. Bl.a. skal følgende gælde:</a:t>
            </a:r>
          </a:p>
          <a:p>
            <a:pPr marL="502920" indent="-457200" algn="l">
              <a:buFont typeface="+mj-lt"/>
              <a:buAutoNum type="arabicPeriod"/>
            </a:pPr>
            <a:r>
              <a:rPr lang="da-DK" dirty="0"/>
              <a:t>Skabelsen af et fælles marked, hvor der er fri bevægelighed for varer, personer, tjenesteydelser og kapital.</a:t>
            </a:r>
          </a:p>
          <a:p>
            <a:pPr marL="502920" indent="-457200" algn="l">
              <a:buFont typeface="+mj-lt"/>
              <a:buAutoNum type="arabicPeriod"/>
            </a:pPr>
            <a:r>
              <a:rPr lang="da-DK" dirty="0"/>
              <a:t>Fælles politik for bl.a. konkurrenceregler og regional udvikling. Målet er at styrke den frie konkurrence. Desuden vil man undgå, at der opstår for store regionale forskelle inden for EU.</a:t>
            </a:r>
          </a:p>
          <a:p>
            <a:pPr marL="502920" indent="-457200" algn="l">
              <a:buFont typeface="+mj-lt"/>
              <a:buAutoNum type="arabicPeriod"/>
            </a:pPr>
            <a:r>
              <a:rPr lang="da-DK" dirty="0"/>
              <a:t>Koordinering af den økonomiske politik, der føres i de enkelte lande. Landene skal altså tilpasse deres økonomiske politik til de andre lande. Det drejer sig især om finanspolitikken.</a:t>
            </a:r>
          </a:p>
          <a:p>
            <a:endParaRPr lang="da-DK" dirty="0"/>
          </a:p>
        </p:txBody>
      </p:sp>
    </p:spTree>
    <p:extLst>
      <p:ext uri="{BB962C8B-B14F-4D97-AF65-F5344CB8AC3E}">
        <p14:creationId xmlns:p14="http://schemas.microsoft.com/office/powerpoint/2010/main" val="4038323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911A79-5B5C-7F77-B63C-26D0167612C1}"/>
              </a:ext>
            </a:extLst>
          </p:cNvPr>
          <p:cNvSpPr>
            <a:spLocks noGrp="1"/>
          </p:cNvSpPr>
          <p:nvPr>
            <p:ph type="title"/>
          </p:nvPr>
        </p:nvSpPr>
        <p:spPr/>
        <p:txBody>
          <a:bodyPr/>
          <a:lstStyle/>
          <a:p>
            <a:pPr algn="ctr"/>
            <a:r>
              <a:rPr lang="da-DK" dirty="0"/>
              <a:t>Den økonomiske union</a:t>
            </a:r>
          </a:p>
        </p:txBody>
      </p:sp>
      <p:sp>
        <p:nvSpPr>
          <p:cNvPr id="3" name="Pladsholder til indhold 2">
            <a:extLst>
              <a:ext uri="{FF2B5EF4-FFF2-40B4-BE49-F238E27FC236}">
                <a16:creationId xmlns:a16="http://schemas.microsoft.com/office/drawing/2014/main" id="{EC95E7D9-36FE-074A-8985-1580A47871EF}"/>
              </a:ext>
            </a:extLst>
          </p:cNvPr>
          <p:cNvSpPr>
            <a:spLocks noGrp="1"/>
          </p:cNvSpPr>
          <p:nvPr>
            <p:ph idx="1"/>
          </p:nvPr>
        </p:nvSpPr>
        <p:spPr/>
        <p:txBody>
          <a:bodyPr/>
          <a:lstStyle/>
          <a:p>
            <a:r>
              <a:rPr lang="da-DK" dirty="0"/>
              <a:t>Finanspolitikken mellem EU-landene er underlagt rammerne for EU samarbejdet</a:t>
            </a:r>
          </a:p>
          <a:p>
            <a:r>
              <a:rPr lang="da-DK" dirty="0"/>
              <a:t>Max -3 underskud i pct. Af BNP på de offentlige finanser hvert år </a:t>
            </a:r>
          </a:p>
          <a:p>
            <a:r>
              <a:rPr lang="da-DK" dirty="0"/>
              <a:t>Max 60 gæld målt i BNP</a:t>
            </a:r>
          </a:p>
          <a:p>
            <a:r>
              <a:rPr lang="da-DK" dirty="0"/>
              <a:t>EU har således med sine budgetkrav til det enkelte land en vis indflydelse på muligheden for at føre finanspolitik</a:t>
            </a:r>
          </a:p>
        </p:txBody>
      </p:sp>
    </p:spTree>
    <p:extLst>
      <p:ext uri="{BB962C8B-B14F-4D97-AF65-F5344CB8AC3E}">
        <p14:creationId xmlns:p14="http://schemas.microsoft.com/office/powerpoint/2010/main" val="771257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368D4-0339-CAC7-9D35-A7C403B5E942}"/>
              </a:ext>
            </a:extLst>
          </p:cNvPr>
          <p:cNvSpPr>
            <a:spLocks noGrp="1"/>
          </p:cNvSpPr>
          <p:nvPr>
            <p:ph type="title"/>
          </p:nvPr>
        </p:nvSpPr>
        <p:spPr/>
        <p:txBody>
          <a:bodyPr/>
          <a:lstStyle/>
          <a:p>
            <a:pPr algn="ctr"/>
            <a:r>
              <a:rPr lang="da-DK" dirty="0"/>
              <a:t>Den monetære union</a:t>
            </a:r>
          </a:p>
        </p:txBody>
      </p:sp>
      <p:sp>
        <p:nvSpPr>
          <p:cNvPr id="3" name="Pladsholder til indhold 2">
            <a:extLst>
              <a:ext uri="{FF2B5EF4-FFF2-40B4-BE49-F238E27FC236}">
                <a16:creationId xmlns:a16="http://schemas.microsoft.com/office/drawing/2014/main" id="{2DD8D262-C212-EC88-226A-D5E4DAC3BE99}"/>
              </a:ext>
            </a:extLst>
          </p:cNvPr>
          <p:cNvSpPr>
            <a:spLocks noGrp="1"/>
          </p:cNvSpPr>
          <p:nvPr>
            <p:ph idx="1"/>
          </p:nvPr>
        </p:nvSpPr>
        <p:spPr/>
        <p:txBody>
          <a:bodyPr>
            <a:normAutofit lnSpcReduction="10000"/>
          </a:bodyPr>
          <a:lstStyle/>
          <a:p>
            <a:pPr algn="l"/>
            <a:r>
              <a:rPr lang="da-DK" dirty="0"/>
              <a:t>Ved en monetær union forstår man en gruppe lande, der har et meget tæt samarbejde på det valutamæssige område. Således gælder det for en monetær union:</a:t>
            </a:r>
          </a:p>
          <a:p>
            <a:pPr algn="l"/>
            <a:r>
              <a:rPr lang="da-DK" dirty="0"/>
              <a:t>Der skal være fri bevægelighed for kapital og finansielle tjenesteydelser. Borgerne skal frit kunne optage lån, købe aktier og obligationer m.v. i de andre EU-lande. Banker og forsikringsselskaber skal frit kunne etablere sig, hvor de vil.</a:t>
            </a:r>
          </a:p>
          <a:p>
            <a:r>
              <a:rPr lang="da-DK" dirty="0"/>
              <a:t>Den monetære union kræver, at der oprettes én centralbank for alle landene. Den fælles centralbank har bl.a. til opgave at stå for trykning af penge. Endvidere er den ansvarlig for den rente, der fastsættes i den monetære union. Desuden står banken for de daglige valutatransaktioner.</a:t>
            </a:r>
          </a:p>
        </p:txBody>
      </p:sp>
    </p:spTree>
    <p:extLst>
      <p:ext uri="{BB962C8B-B14F-4D97-AF65-F5344CB8AC3E}">
        <p14:creationId xmlns:p14="http://schemas.microsoft.com/office/powerpoint/2010/main" val="396387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714F9-819B-DBD1-F7F8-F91906CFD721}"/>
              </a:ext>
            </a:extLst>
          </p:cNvPr>
          <p:cNvSpPr>
            <a:spLocks noGrp="1"/>
          </p:cNvSpPr>
          <p:nvPr>
            <p:ph type="title"/>
          </p:nvPr>
        </p:nvSpPr>
        <p:spPr/>
        <p:txBody>
          <a:bodyPr/>
          <a:lstStyle/>
          <a:p>
            <a:pPr algn="ctr"/>
            <a:r>
              <a:rPr lang="da-DK" dirty="0"/>
              <a:t>Hvad skulle til for at komme med i Euro-klubben</a:t>
            </a:r>
          </a:p>
        </p:txBody>
      </p:sp>
      <p:sp>
        <p:nvSpPr>
          <p:cNvPr id="3" name="Pladsholder til indhold 2">
            <a:extLst>
              <a:ext uri="{FF2B5EF4-FFF2-40B4-BE49-F238E27FC236}">
                <a16:creationId xmlns:a16="http://schemas.microsoft.com/office/drawing/2014/main" id="{99988AC3-A3F9-03AC-95D4-74E7E31AFFEB}"/>
              </a:ext>
            </a:extLst>
          </p:cNvPr>
          <p:cNvSpPr>
            <a:spLocks noGrp="1"/>
          </p:cNvSpPr>
          <p:nvPr>
            <p:ph idx="1"/>
          </p:nvPr>
        </p:nvSpPr>
        <p:spPr/>
        <p:txBody>
          <a:bodyPr>
            <a:normAutofit fontScale="77500" lnSpcReduction="20000"/>
          </a:bodyPr>
          <a:lstStyle/>
          <a:p>
            <a:r>
              <a:rPr lang="da-DK" dirty="0"/>
              <a:t>Der blev opstillet en række konvergenskrav til landene for at få Euro</a:t>
            </a:r>
          </a:p>
          <a:p>
            <a:pPr algn="l">
              <a:buFont typeface="Arial" panose="020B0604020202020204" pitchFamily="34" charset="0"/>
              <a:buChar char="•"/>
            </a:pPr>
            <a:r>
              <a:rPr lang="da-DK" b="1" dirty="0"/>
              <a:t>Prisstabilitet. </a:t>
            </a:r>
            <a:r>
              <a:rPr lang="da-DK" dirty="0"/>
              <a:t>Landet skal have en lav inflation. Dette er defineret på den måde, at prisstigningerne i landet ikke må ligge mere end 1,5 procentpoint over gennemsnittet af de tre lande med lavest inflation.</a:t>
            </a:r>
          </a:p>
          <a:p>
            <a:pPr algn="l">
              <a:buFont typeface="Arial" panose="020B0604020202020204" pitchFamily="34" charset="0"/>
              <a:buChar char="•"/>
            </a:pPr>
            <a:r>
              <a:rPr lang="da-DK" b="1" dirty="0"/>
              <a:t>Lav rente. </a:t>
            </a:r>
            <a:r>
              <a:rPr lang="da-DK" dirty="0"/>
              <a:t>Landet skal have et lavt renteniveau. Renten må ikke ligge mere end 2 procentpoint over gennemsnittet af de tre lande med lavest inflation.</a:t>
            </a:r>
          </a:p>
          <a:p>
            <a:pPr algn="l">
              <a:buFont typeface="Arial" panose="020B0604020202020204" pitchFamily="34" charset="0"/>
              <a:buChar char="•"/>
            </a:pPr>
            <a:r>
              <a:rPr lang="da-DK" b="1" dirty="0"/>
              <a:t>Underskud på de offentlige finanser. </a:t>
            </a:r>
            <a:r>
              <a:rPr lang="da-DK" dirty="0"/>
              <a:t>Landet må ikke køre med for store underskud på de offentlige finanser. Underskuddet må ikke overstige 3 pct. af landets bruttonationalprodukt.</a:t>
            </a:r>
          </a:p>
          <a:p>
            <a:pPr algn="l">
              <a:buFont typeface="Arial" panose="020B0604020202020204" pitchFamily="34" charset="0"/>
              <a:buChar char="•"/>
            </a:pPr>
            <a:r>
              <a:rPr lang="da-DK" b="1" dirty="0"/>
              <a:t>Offentlig gæld. </a:t>
            </a:r>
            <a:r>
              <a:rPr lang="da-DK" dirty="0"/>
              <a:t>Den offentlige gæld må ikke overstige 60 pct. af landets bruttonationalprodukt.</a:t>
            </a:r>
          </a:p>
          <a:p>
            <a:pPr algn="l">
              <a:buFont typeface="Arial" panose="020B0604020202020204" pitchFamily="34" charset="0"/>
              <a:buChar char="•"/>
            </a:pPr>
            <a:r>
              <a:rPr lang="da-DK" b="1" dirty="0"/>
              <a:t>Stabil valuta. </a:t>
            </a:r>
            <a:r>
              <a:rPr lang="da-DK" dirty="0"/>
              <a:t>Landet skal have deltaget i EU's fastkurssamarbejde (ERM2) i mindst to år. I denne periode skal valutaen have været stabil, dvs. holde sig inden for gitteret på +/– 15 pct. Den må således ikke være de- eller revalueret i den betragtede periode.</a:t>
            </a:r>
          </a:p>
          <a:p>
            <a:endParaRPr lang="da-DK" dirty="0"/>
          </a:p>
        </p:txBody>
      </p:sp>
    </p:spTree>
    <p:extLst>
      <p:ext uri="{BB962C8B-B14F-4D97-AF65-F5344CB8AC3E}">
        <p14:creationId xmlns:p14="http://schemas.microsoft.com/office/powerpoint/2010/main" val="286952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261</TotalTime>
  <Words>626</Words>
  <Application>Microsoft Office PowerPoint</Application>
  <PresentationFormat>Brugerdefineret</PresentationFormat>
  <Paragraphs>45</Paragraphs>
  <Slides>11</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11</vt:i4>
      </vt:variant>
    </vt:vector>
  </HeadingPairs>
  <TitlesOfParts>
    <vt:vector size="14" baseType="lpstr">
      <vt:lpstr>Arial</vt:lpstr>
      <vt:lpstr>Century Gothic</vt:lpstr>
      <vt:lpstr>Præsentation med verden 16x9</vt:lpstr>
      <vt:lpstr>Optimale valutaområder</vt:lpstr>
      <vt:lpstr>Dagens Program</vt:lpstr>
      <vt:lpstr>Opsamling fra sidste gang</vt:lpstr>
      <vt:lpstr>Opsamling fra sidste gang</vt:lpstr>
      <vt:lpstr>Valutasamarbejdet i EU</vt:lpstr>
      <vt:lpstr>Den økonomiske union</vt:lpstr>
      <vt:lpstr>Den økonomiske union</vt:lpstr>
      <vt:lpstr>Den monetære union</vt:lpstr>
      <vt:lpstr>Hvad skulle til for at komme med i Euro-klubben</vt:lpstr>
      <vt:lpstr>Pause</vt:lpstr>
      <vt:lpstr>OPgave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2025-01-12T09:04:49Z</dcterms:created>
  <dcterms:modified xsi:type="dcterms:W3CDTF">2025-01-12T13:25:54Z</dcterms:modified>
</cp:coreProperties>
</file>