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1" autoAdjust="0"/>
    <p:restoredTop sz="94886" autoAdjust="0"/>
  </p:normalViewPr>
  <p:slideViewPr>
    <p:cSldViewPr>
      <p:cViewPr>
        <p:scale>
          <a:sx n="69" d="100"/>
          <a:sy n="69" d="100"/>
        </p:scale>
        <p:origin x="372" y="68"/>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12-01-2025</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12-01-2025</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12-01-2025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12-01-2025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12-01-2025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12-01-2025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12-01-2025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12-01-2025</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12-01-2025</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12-01-2025</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12-01-2025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12-01-2025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12-01-2025</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undervisning.nationalbanken.dk/artikler/analyseopgaver-til-ioe" TargetMode="External"/><Relationship Id="rId2" Type="http://schemas.openxmlformats.org/officeDocument/2006/relationships/hyperlink" Target="https://undervisning.nationalbanken.dk/artikler/infla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undervisning.nationalbanken.dk/explainervideo-om-fastkurspolitik" TargetMode="External"/><Relationship Id="rId2" Type="http://schemas.openxmlformats.org/officeDocument/2006/relationships/hyperlink" Target="https://undervisning.nationalbanken.dk/explainervideo-om-inflation" TargetMode="External"/><Relationship Id="rId1" Type="http://schemas.openxmlformats.org/officeDocument/2006/relationships/slideLayout" Target="../slideLayouts/slideLayout2.xml"/><Relationship Id="rId4" Type="http://schemas.openxmlformats.org/officeDocument/2006/relationships/hyperlink" Target="https://undervisning.nationalbanken.dk/explainervideo-om-finansiel-stabilite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Nationalbankens opgaver</a:t>
            </a:r>
          </a:p>
        </p:txBody>
      </p:sp>
      <p:sp>
        <p:nvSpPr>
          <p:cNvPr id="3" name="Undertitel 2"/>
          <p:cNvSpPr>
            <a:spLocks noGrp="1"/>
          </p:cNvSpPr>
          <p:nvPr>
            <p:ph type="subTitle" idx="1"/>
          </p:nvPr>
        </p:nvSpPr>
        <p:spPr/>
        <p:txBody>
          <a:bodyPr rtlCol="0"/>
          <a:lstStyle/>
          <a:p>
            <a:pPr rtl="0"/>
            <a:r>
              <a:rPr lang="da-DK" dirty="0"/>
              <a:t>Opgaver, banksystem, renter</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0D1B13-0FD7-3B3B-90FB-178986B9C71F}"/>
              </a:ext>
            </a:extLst>
          </p:cNvPr>
          <p:cNvSpPr>
            <a:spLocks noGrp="1"/>
          </p:cNvSpPr>
          <p:nvPr>
            <p:ph type="title"/>
          </p:nvPr>
        </p:nvSpPr>
        <p:spPr/>
        <p:txBody>
          <a:bodyPr/>
          <a:lstStyle/>
          <a:p>
            <a:pPr algn="ctr"/>
            <a:r>
              <a:rPr lang="da-DK" dirty="0"/>
              <a:t>Faktorer der påvirker renteniveauet</a:t>
            </a:r>
          </a:p>
        </p:txBody>
      </p:sp>
      <p:sp>
        <p:nvSpPr>
          <p:cNvPr id="3" name="Pladsholder til indhold 2">
            <a:extLst>
              <a:ext uri="{FF2B5EF4-FFF2-40B4-BE49-F238E27FC236}">
                <a16:creationId xmlns:a16="http://schemas.microsoft.com/office/drawing/2014/main" id="{BE2B0EBA-CC2F-FE4C-11DB-6A691A5CE4DC}"/>
              </a:ext>
            </a:extLst>
          </p:cNvPr>
          <p:cNvSpPr>
            <a:spLocks noGrp="1"/>
          </p:cNvSpPr>
          <p:nvPr>
            <p:ph idx="1"/>
          </p:nvPr>
        </p:nvSpPr>
        <p:spPr/>
        <p:txBody>
          <a:bodyPr/>
          <a:lstStyle/>
          <a:p>
            <a:r>
              <a:rPr lang="da-DK" b="1" dirty="0"/>
              <a:t>Det udenlandske renteniveau</a:t>
            </a:r>
          </a:p>
          <a:p>
            <a:pPr lvl="1"/>
            <a:r>
              <a:rPr lang="da-DK" dirty="0"/>
              <a:t>Falder eurorenten, vil eksempelvis flere tyskere købe de nu mere fordelagtige danske obligationer, idet renten i Tyskland – som jo er en del af euroområdet – nu er for lav. Den stigende efterspørgsel efter danske obligationer får obligationskurserne til at stige, hvilket betyder en faldende obligationsrente i Danmark.</a:t>
            </a:r>
          </a:p>
          <a:p>
            <a:pPr lvl="1"/>
            <a:r>
              <a:rPr lang="da-DK" dirty="0"/>
              <a:t>Et rentefald i euroområdet betyder altså, at det danske renteniveau hives med ned. Omvendt vil en stigning i det udenlandske renteniveau få den danske rente til at stige.</a:t>
            </a:r>
          </a:p>
          <a:p>
            <a:pPr lvl="1"/>
            <a:r>
              <a:rPr lang="da-DK" dirty="0"/>
              <a:t>Lad os derfor konkludere, at det danske renteniveau er meget afhængig af det udenlandske renteniveau. Falder den udenlandske rente, påvirkes det danske renteniveau i nedadgående retning. Omvendt ved en stigende udenlandsk rente.</a:t>
            </a:r>
          </a:p>
          <a:p>
            <a:pPr lvl="1"/>
            <a:endParaRPr lang="da-DK" dirty="0"/>
          </a:p>
        </p:txBody>
      </p:sp>
    </p:spTree>
    <p:extLst>
      <p:ext uri="{BB962C8B-B14F-4D97-AF65-F5344CB8AC3E}">
        <p14:creationId xmlns:p14="http://schemas.microsoft.com/office/powerpoint/2010/main" val="3450732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B95FF6-F012-3BF6-0702-D90B5A5F1A7D}"/>
              </a:ext>
            </a:extLst>
          </p:cNvPr>
          <p:cNvSpPr>
            <a:spLocks noGrp="1"/>
          </p:cNvSpPr>
          <p:nvPr>
            <p:ph type="title"/>
          </p:nvPr>
        </p:nvSpPr>
        <p:spPr/>
        <p:txBody>
          <a:bodyPr/>
          <a:lstStyle/>
          <a:p>
            <a:pPr algn="ctr"/>
            <a:r>
              <a:rPr lang="da-DK" dirty="0"/>
              <a:t>Faktorer der påvirker renteniveauet</a:t>
            </a:r>
          </a:p>
        </p:txBody>
      </p:sp>
      <p:sp>
        <p:nvSpPr>
          <p:cNvPr id="3" name="Pladsholder til indhold 2">
            <a:extLst>
              <a:ext uri="{FF2B5EF4-FFF2-40B4-BE49-F238E27FC236}">
                <a16:creationId xmlns:a16="http://schemas.microsoft.com/office/drawing/2014/main" id="{CEE1BE78-25D7-C47D-EA06-B8794F75554B}"/>
              </a:ext>
            </a:extLst>
          </p:cNvPr>
          <p:cNvSpPr>
            <a:spLocks noGrp="1"/>
          </p:cNvSpPr>
          <p:nvPr>
            <p:ph idx="1"/>
          </p:nvPr>
        </p:nvSpPr>
        <p:spPr/>
        <p:txBody>
          <a:bodyPr/>
          <a:lstStyle/>
          <a:p>
            <a:r>
              <a:rPr lang="da-DK" b="1" dirty="0"/>
              <a:t>Tilliden til den danske krone</a:t>
            </a:r>
          </a:p>
          <a:p>
            <a:pPr lvl="1"/>
            <a:r>
              <a:rPr lang="da-DK" dirty="0"/>
              <a:t>I og med vi har fastkurspolitik overfor Euroen så er der nærmest samme tillid til den danske krone som til Euroen. Men fordi valutakursen kan svinge en lille smule så kan der være et lille rentespænd mellem Euroen og danske kroner. </a:t>
            </a:r>
          </a:p>
          <a:p>
            <a:r>
              <a:rPr lang="da-DK" b="1" dirty="0"/>
              <a:t>Tilliden til de danske statsfinanser</a:t>
            </a:r>
          </a:p>
          <a:p>
            <a:pPr lvl="1"/>
            <a:r>
              <a:rPr lang="da-DK" dirty="0"/>
              <a:t>Her har vi jo set vi ligger helt i top og der er stor tillid til den danske økonomi</a:t>
            </a:r>
          </a:p>
          <a:p>
            <a:pPr lvl="1"/>
            <a:r>
              <a:rPr lang="da-DK" dirty="0"/>
              <a:t>Det gør at dansk økonomi betragtes som et sikkert sted at placere sine penge</a:t>
            </a:r>
          </a:p>
          <a:p>
            <a:pPr lvl="1"/>
            <a:r>
              <a:rPr lang="da-DK" dirty="0"/>
              <a:t>Det får obligationskursen til at stige og dermed renterne til at falde.</a:t>
            </a:r>
          </a:p>
          <a:p>
            <a:pPr lvl="1"/>
            <a:endParaRPr lang="da-DK" b="1" dirty="0"/>
          </a:p>
        </p:txBody>
      </p:sp>
    </p:spTree>
    <p:extLst>
      <p:ext uri="{BB962C8B-B14F-4D97-AF65-F5344CB8AC3E}">
        <p14:creationId xmlns:p14="http://schemas.microsoft.com/office/powerpoint/2010/main" val="280706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301D2B-E615-D6ED-0A6F-C81C5CD1C855}"/>
              </a:ext>
            </a:extLst>
          </p:cNvPr>
          <p:cNvSpPr>
            <a:spLocks noGrp="1"/>
          </p:cNvSpPr>
          <p:nvPr>
            <p:ph type="title"/>
          </p:nvPr>
        </p:nvSpPr>
        <p:spPr/>
        <p:txBody>
          <a:bodyPr/>
          <a:lstStyle/>
          <a:p>
            <a:pPr algn="ctr"/>
            <a:r>
              <a:rPr lang="da-DK" dirty="0"/>
              <a:t>Pointer til renten</a:t>
            </a:r>
          </a:p>
        </p:txBody>
      </p:sp>
      <p:sp>
        <p:nvSpPr>
          <p:cNvPr id="3" name="Pladsholder til indhold 2">
            <a:extLst>
              <a:ext uri="{FF2B5EF4-FFF2-40B4-BE49-F238E27FC236}">
                <a16:creationId xmlns:a16="http://schemas.microsoft.com/office/drawing/2014/main" id="{6700F1A1-1F00-0B2C-0C1B-0972BF820DD9}"/>
              </a:ext>
            </a:extLst>
          </p:cNvPr>
          <p:cNvSpPr>
            <a:spLocks noGrp="1"/>
          </p:cNvSpPr>
          <p:nvPr>
            <p:ph idx="1"/>
          </p:nvPr>
        </p:nvSpPr>
        <p:spPr/>
        <p:txBody>
          <a:bodyPr/>
          <a:lstStyle/>
          <a:p>
            <a:r>
              <a:rPr lang="da-DK" dirty="0"/>
              <a:t>Der findes sindssygt mange renter</a:t>
            </a:r>
          </a:p>
          <a:p>
            <a:r>
              <a:rPr lang="da-DK" dirty="0"/>
              <a:t>Derfor er det misvisende at sige: RENTEN</a:t>
            </a:r>
          </a:p>
          <a:p>
            <a:r>
              <a:rPr lang="da-DK" dirty="0"/>
              <a:t>Vi gør det fordi det er nemmere for os og fordi der er nogle renter der bestemmer ret meget i forhold til de andre renter</a:t>
            </a:r>
          </a:p>
          <a:p>
            <a:r>
              <a:rPr lang="da-DK" dirty="0"/>
              <a:t>Det overordnede renteniveau bestemmes i ECB og hver gang de laver en renteændring – så følger nationalbanken efter</a:t>
            </a:r>
          </a:p>
        </p:txBody>
      </p:sp>
    </p:spTree>
    <p:extLst>
      <p:ext uri="{BB962C8B-B14F-4D97-AF65-F5344CB8AC3E}">
        <p14:creationId xmlns:p14="http://schemas.microsoft.com/office/powerpoint/2010/main" val="1246009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AD5870-AD2D-CC29-7911-3E65ACD8B7F8}"/>
              </a:ext>
            </a:extLst>
          </p:cNvPr>
          <p:cNvSpPr>
            <a:spLocks noGrp="1"/>
          </p:cNvSpPr>
          <p:nvPr>
            <p:ph type="title"/>
          </p:nvPr>
        </p:nvSpPr>
        <p:spPr/>
        <p:txBody>
          <a:bodyPr/>
          <a:lstStyle/>
          <a:p>
            <a:pPr algn="ctr"/>
            <a:r>
              <a:rPr lang="da-DK" dirty="0"/>
              <a:t>Rentespændet mellem Europa og Danmark</a:t>
            </a:r>
          </a:p>
        </p:txBody>
      </p:sp>
      <p:pic>
        <p:nvPicPr>
          <p:cNvPr id="5" name="Pladsholder til indhold 4" descr="Et billede, der indeholder tekst, skærmbillede, Font/skrifttype&#10;&#10;Automatisk genereret beskrivelse">
            <a:extLst>
              <a:ext uri="{FF2B5EF4-FFF2-40B4-BE49-F238E27FC236}">
                <a16:creationId xmlns:a16="http://schemas.microsoft.com/office/drawing/2014/main" id="{6E8AC07A-0055-164E-D367-BBDBE55918F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748" y="1600200"/>
            <a:ext cx="6192688" cy="2850435"/>
          </a:xfrm>
        </p:spPr>
      </p:pic>
      <p:pic>
        <p:nvPicPr>
          <p:cNvPr id="7" name="Billede 6" descr="Et billede, der indeholder tekst, Font/skrifttype, skærmbillede, hvid&#10;&#10;Automatisk genereret beskrivelse">
            <a:extLst>
              <a:ext uri="{FF2B5EF4-FFF2-40B4-BE49-F238E27FC236}">
                <a16:creationId xmlns:a16="http://schemas.microsoft.com/office/drawing/2014/main" id="{CA236AC4-3F5F-FB83-29D6-C05AF052C5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829" y="4508379"/>
            <a:ext cx="8414182" cy="2349621"/>
          </a:xfrm>
          <a:prstGeom prst="rect">
            <a:avLst/>
          </a:prstGeom>
        </p:spPr>
      </p:pic>
    </p:spTree>
    <p:extLst>
      <p:ext uri="{BB962C8B-B14F-4D97-AF65-F5344CB8AC3E}">
        <p14:creationId xmlns:p14="http://schemas.microsoft.com/office/powerpoint/2010/main" val="3738653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E0E19C-D948-4C77-76D5-A8DA8B0EBE44}"/>
              </a:ext>
            </a:extLst>
          </p:cNvPr>
          <p:cNvSpPr>
            <a:spLocks noGrp="1"/>
          </p:cNvSpPr>
          <p:nvPr>
            <p:ph type="title"/>
          </p:nvPr>
        </p:nvSpPr>
        <p:spPr/>
        <p:txBody>
          <a:bodyPr/>
          <a:lstStyle/>
          <a:p>
            <a:pPr algn="ctr"/>
            <a:r>
              <a:rPr lang="da-DK" dirty="0"/>
              <a:t>Rentespændet mellem Europa og Danmark</a:t>
            </a:r>
          </a:p>
        </p:txBody>
      </p:sp>
      <p:sp>
        <p:nvSpPr>
          <p:cNvPr id="3" name="Pladsholder til indhold 2">
            <a:extLst>
              <a:ext uri="{FF2B5EF4-FFF2-40B4-BE49-F238E27FC236}">
                <a16:creationId xmlns:a16="http://schemas.microsoft.com/office/drawing/2014/main" id="{8A761554-6AEE-4FA4-DF5A-AD59B7F41C7A}"/>
              </a:ext>
            </a:extLst>
          </p:cNvPr>
          <p:cNvSpPr>
            <a:spLocks noGrp="1"/>
          </p:cNvSpPr>
          <p:nvPr>
            <p:ph sz="half" idx="1"/>
          </p:nvPr>
        </p:nvSpPr>
        <p:spPr/>
        <p:txBody>
          <a:bodyPr/>
          <a:lstStyle/>
          <a:p>
            <a:r>
              <a:rPr lang="da-DK" dirty="0"/>
              <a:t>Som udgangspunkt bør renten jo være den samme i Danmark som Europa for ellers har vi jo set at det påvirker valutakursen, men i øjeblikket er renten lavere i Danmark end i Europa</a:t>
            </a:r>
          </a:p>
          <a:p>
            <a:r>
              <a:rPr lang="da-DK" dirty="0"/>
              <a:t>Lige nu er den ledende rente i Europa 3%</a:t>
            </a:r>
          </a:p>
          <a:p>
            <a:r>
              <a:rPr lang="da-DK" dirty="0"/>
              <a:t>Mens den ledende rente i Danmark er 2,6%</a:t>
            </a:r>
          </a:p>
        </p:txBody>
      </p:sp>
      <p:sp>
        <p:nvSpPr>
          <p:cNvPr id="4" name="Pladsholder til indhold 3">
            <a:extLst>
              <a:ext uri="{FF2B5EF4-FFF2-40B4-BE49-F238E27FC236}">
                <a16:creationId xmlns:a16="http://schemas.microsoft.com/office/drawing/2014/main" id="{24AA26F1-F613-94F6-A54B-094E5CDDEBB3}"/>
              </a:ext>
            </a:extLst>
          </p:cNvPr>
          <p:cNvSpPr>
            <a:spLocks noGrp="1"/>
          </p:cNvSpPr>
          <p:nvPr>
            <p:ph sz="half" idx="2"/>
          </p:nvPr>
        </p:nvSpPr>
        <p:spPr/>
        <p:txBody>
          <a:bodyPr/>
          <a:lstStyle/>
          <a:p>
            <a:r>
              <a:rPr lang="da-DK" dirty="0"/>
              <a:t>Hvordan burde det som udgangspunkt påvirke valutakursen?</a:t>
            </a:r>
          </a:p>
          <a:p>
            <a:r>
              <a:rPr lang="da-DK" dirty="0"/>
              <a:t>Hvad kunne være årsagen til at Nationalbanken er nødt til at sætte en lavere rente ECB for at holde fastkursen?</a:t>
            </a:r>
          </a:p>
        </p:txBody>
      </p:sp>
    </p:spTree>
    <p:extLst>
      <p:ext uri="{BB962C8B-B14F-4D97-AF65-F5344CB8AC3E}">
        <p14:creationId xmlns:p14="http://schemas.microsoft.com/office/powerpoint/2010/main" val="1379003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98AF55ED-4634-5F16-BC5A-35CFE460FA54}"/>
              </a:ext>
            </a:extLst>
          </p:cNvPr>
          <p:cNvSpPr>
            <a:spLocks noGrp="1"/>
          </p:cNvSpPr>
          <p:nvPr>
            <p:ph type="title"/>
          </p:nvPr>
        </p:nvSpPr>
        <p:spPr/>
        <p:txBody>
          <a:bodyPr/>
          <a:lstStyle/>
          <a:p>
            <a:pPr algn="ctr"/>
            <a:r>
              <a:rPr lang="da-DK" dirty="0"/>
              <a:t>Pause</a:t>
            </a:r>
          </a:p>
        </p:txBody>
      </p:sp>
      <p:sp>
        <p:nvSpPr>
          <p:cNvPr id="6" name="Pladsholder til indhold 5">
            <a:extLst>
              <a:ext uri="{FF2B5EF4-FFF2-40B4-BE49-F238E27FC236}">
                <a16:creationId xmlns:a16="http://schemas.microsoft.com/office/drawing/2014/main" id="{45EC1062-592A-83AB-1F8F-2FE4A3B54E72}"/>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2055643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03441-F9CA-D99E-A917-4E4FAF1698C6}"/>
              </a:ext>
            </a:extLst>
          </p:cNvPr>
          <p:cNvSpPr>
            <a:spLocks noGrp="1"/>
          </p:cNvSpPr>
          <p:nvPr>
            <p:ph type="title"/>
          </p:nvPr>
        </p:nvSpPr>
        <p:spPr/>
        <p:txBody>
          <a:bodyPr/>
          <a:lstStyle/>
          <a:p>
            <a:pPr algn="ctr"/>
            <a:r>
              <a:rPr lang="da-DK" dirty="0"/>
              <a:t>Nationalbankens fremmeste </a:t>
            </a:r>
            <a:r>
              <a:rPr lang="da-DK" dirty="0" err="1"/>
              <a:t>opagve</a:t>
            </a:r>
            <a:endParaRPr lang="da-DK" dirty="0"/>
          </a:p>
        </p:txBody>
      </p:sp>
      <p:sp>
        <p:nvSpPr>
          <p:cNvPr id="3" name="Pladsholder til indhold 2">
            <a:extLst>
              <a:ext uri="{FF2B5EF4-FFF2-40B4-BE49-F238E27FC236}">
                <a16:creationId xmlns:a16="http://schemas.microsoft.com/office/drawing/2014/main" id="{C0E00781-3A44-7F66-D06D-BAF9BA88A949}"/>
              </a:ext>
            </a:extLst>
          </p:cNvPr>
          <p:cNvSpPr>
            <a:spLocks noGrp="1"/>
          </p:cNvSpPr>
          <p:nvPr>
            <p:ph idx="1"/>
          </p:nvPr>
        </p:nvSpPr>
        <p:spPr/>
        <p:txBody>
          <a:bodyPr/>
          <a:lstStyle/>
          <a:p>
            <a:r>
              <a:rPr lang="da-DK" dirty="0"/>
              <a:t>Er altså i Danmark at holde kursen stabil over for Euroen og deraf følger en inflation på ca. 2% årligt.</a:t>
            </a:r>
          </a:p>
          <a:p>
            <a:r>
              <a:rPr lang="da-DK" dirty="0"/>
              <a:t>I følgende opgave kigger vi lidt på det i historisk kontekst.</a:t>
            </a:r>
          </a:p>
        </p:txBody>
      </p:sp>
    </p:spTree>
    <p:extLst>
      <p:ext uri="{BB962C8B-B14F-4D97-AF65-F5344CB8AC3E}">
        <p14:creationId xmlns:p14="http://schemas.microsoft.com/office/powerpoint/2010/main" val="2184498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9E8521-AD26-9827-3AEA-C43BCEC0E148}"/>
              </a:ext>
            </a:extLst>
          </p:cNvPr>
          <p:cNvSpPr>
            <a:spLocks noGrp="1"/>
          </p:cNvSpPr>
          <p:nvPr>
            <p:ph type="title"/>
          </p:nvPr>
        </p:nvSpPr>
        <p:spPr/>
        <p:txBody>
          <a:bodyPr/>
          <a:lstStyle/>
          <a:p>
            <a:pPr algn="ctr"/>
            <a:r>
              <a:rPr lang="da-DK" dirty="0"/>
              <a:t>Nationalbanken og inflation </a:t>
            </a:r>
          </a:p>
        </p:txBody>
      </p:sp>
      <p:sp>
        <p:nvSpPr>
          <p:cNvPr id="3" name="Pladsholder til indhold 2">
            <a:extLst>
              <a:ext uri="{FF2B5EF4-FFF2-40B4-BE49-F238E27FC236}">
                <a16:creationId xmlns:a16="http://schemas.microsoft.com/office/drawing/2014/main" id="{3A87F056-A937-9ED9-C599-2EF602DA62C5}"/>
              </a:ext>
            </a:extLst>
          </p:cNvPr>
          <p:cNvSpPr>
            <a:spLocks noGrp="1"/>
          </p:cNvSpPr>
          <p:nvPr>
            <p:ph idx="1"/>
          </p:nvPr>
        </p:nvSpPr>
        <p:spPr/>
        <p:txBody>
          <a:bodyPr/>
          <a:lstStyle/>
          <a:p>
            <a:r>
              <a:rPr lang="da-DK" dirty="0">
                <a:hlinkClick r:id="rId2"/>
              </a:rPr>
              <a:t>https://undervisning.nationalbanken.dk/artikler/inflation</a:t>
            </a:r>
            <a:endParaRPr lang="da-DK" dirty="0"/>
          </a:p>
          <a:p>
            <a:r>
              <a:rPr lang="da-DK" dirty="0"/>
              <a:t>Løs </a:t>
            </a:r>
            <a:r>
              <a:rPr lang="da-DK" dirty="0" err="1"/>
              <a:t>multiplechoice</a:t>
            </a:r>
            <a:r>
              <a:rPr lang="da-DK" dirty="0"/>
              <a:t> opgaven nederst og opgave C Her:</a:t>
            </a:r>
          </a:p>
          <a:p>
            <a:r>
              <a:rPr lang="da-DK" dirty="0">
                <a:hlinkClick r:id="rId3"/>
              </a:rPr>
              <a:t>https://undervisning.nationalbanken.dk/artikler/analyseopgaver-til-ioe</a:t>
            </a:r>
            <a:endParaRPr lang="da-DK" dirty="0"/>
          </a:p>
          <a:p>
            <a:endParaRPr lang="da-DK" dirty="0"/>
          </a:p>
        </p:txBody>
      </p:sp>
    </p:spTree>
    <p:extLst>
      <p:ext uri="{BB962C8B-B14F-4D97-AF65-F5344CB8AC3E}">
        <p14:creationId xmlns:p14="http://schemas.microsoft.com/office/powerpoint/2010/main" val="299826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C6A1F0-3834-35D9-F6D1-925F061FE5B8}"/>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0AE23FEB-5D70-577E-94B2-71FC3849869F}"/>
              </a:ext>
            </a:extLst>
          </p:cNvPr>
          <p:cNvSpPr>
            <a:spLocks noGrp="1"/>
          </p:cNvSpPr>
          <p:nvPr>
            <p:ph idx="1"/>
          </p:nvPr>
        </p:nvSpPr>
        <p:spPr/>
        <p:txBody>
          <a:bodyPr/>
          <a:lstStyle/>
          <a:p>
            <a:r>
              <a:rPr lang="da-DK" dirty="0"/>
              <a:t>1) Nationalbanken</a:t>
            </a:r>
          </a:p>
          <a:p>
            <a:r>
              <a:rPr lang="da-DK" dirty="0"/>
              <a:t>2) Banksystemet</a:t>
            </a:r>
          </a:p>
          <a:p>
            <a:r>
              <a:rPr lang="da-DK" dirty="0"/>
              <a:t>3) Renten</a:t>
            </a:r>
          </a:p>
          <a:p>
            <a:r>
              <a:rPr lang="da-DK" dirty="0"/>
              <a:t>4) Pause</a:t>
            </a:r>
          </a:p>
          <a:p>
            <a:r>
              <a:rPr lang="da-DK" dirty="0"/>
              <a:t>5) Opgave: Inflation</a:t>
            </a:r>
          </a:p>
          <a:p>
            <a:endParaRPr lang="da-DK" dirty="0"/>
          </a:p>
          <a:p>
            <a:endParaRPr lang="da-DK" dirty="0"/>
          </a:p>
          <a:p>
            <a:endParaRPr lang="da-DK" dirty="0"/>
          </a:p>
        </p:txBody>
      </p:sp>
    </p:spTree>
    <p:extLst>
      <p:ext uri="{BB962C8B-B14F-4D97-AF65-F5344CB8AC3E}">
        <p14:creationId xmlns:p14="http://schemas.microsoft.com/office/powerpoint/2010/main" val="3394046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8D21C8-EA37-6E85-E2B0-66E080D0158F}"/>
              </a:ext>
            </a:extLst>
          </p:cNvPr>
          <p:cNvSpPr>
            <a:spLocks noGrp="1"/>
          </p:cNvSpPr>
          <p:nvPr>
            <p:ph type="title"/>
          </p:nvPr>
        </p:nvSpPr>
        <p:spPr/>
        <p:txBody>
          <a:bodyPr/>
          <a:lstStyle/>
          <a:p>
            <a:pPr algn="ctr"/>
            <a:r>
              <a:rPr lang="da-DK" dirty="0"/>
              <a:t>Danmarks nationalbank</a:t>
            </a:r>
          </a:p>
        </p:txBody>
      </p:sp>
      <p:sp>
        <p:nvSpPr>
          <p:cNvPr id="3" name="Pladsholder til indhold 2">
            <a:extLst>
              <a:ext uri="{FF2B5EF4-FFF2-40B4-BE49-F238E27FC236}">
                <a16:creationId xmlns:a16="http://schemas.microsoft.com/office/drawing/2014/main" id="{01BE6598-2F39-C171-874A-A61AFD515FE3}"/>
              </a:ext>
            </a:extLst>
          </p:cNvPr>
          <p:cNvSpPr>
            <a:spLocks noGrp="1"/>
          </p:cNvSpPr>
          <p:nvPr>
            <p:ph idx="1"/>
          </p:nvPr>
        </p:nvSpPr>
        <p:spPr/>
        <p:txBody>
          <a:bodyPr>
            <a:normAutofit fontScale="92500" lnSpcReduction="20000"/>
          </a:bodyPr>
          <a:lstStyle/>
          <a:p>
            <a:r>
              <a:rPr lang="da-DK" dirty="0"/>
              <a:t>Dens primære opgave er at opretholde et stabilt pengevæsen, som befolkningen har tillid til. </a:t>
            </a:r>
          </a:p>
          <a:p>
            <a:r>
              <a:rPr lang="da-DK" dirty="0"/>
              <a:t>Dette gøres ved at sørge for der er penge nok i omløb til de daglige betalinger kan finde sted</a:t>
            </a:r>
          </a:p>
          <a:p>
            <a:r>
              <a:rPr lang="da-DK" dirty="0"/>
              <a:t>Desuden har Nationalbanken til opgave at holde prisstigningerne i ro. Ca. 2% prisstigninger om året er max.</a:t>
            </a:r>
          </a:p>
          <a:p>
            <a:r>
              <a:rPr lang="da-DK" dirty="0"/>
              <a:t>Nationalbanken er en selvejende institution, hvor staten dog er repræsenteret i ledelsen. Men ellers er Nationalbanken en selvstændig, uafhængig institution uden direkte politisk indflydelse. Beslutninger om trykning af sedler, fastsættelse af renter m.v. foretages af banken helt suverænt, uden at regering og Folketing blander sig.</a:t>
            </a:r>
          </a:p>
          <a:p>
            <a:r>
              <a:rPr lang="da-DK" dirty="0"/>
              <a:t>I lande hvor diktatoren blander sig i dette plejer det tit at gå galt</a:t>
            </a:r>
          </a:p>
        </p:txBody>
      </p:sp>
    </p:spTree>
    <p:extLst>
      <p:ext uri="{BB962C8B-B14F-4D97-AF65-F5344CB8AC3E}">
        <p14:creationId xmlns:p14="http://schemas.microsoft.com/office/powerpoint/2010/main" val="126070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EDD672-7A67-570A-179E-9C3E794043E1}"/>
              </a:ext>
            </a:extLst>
          </p:cNvPr>
          <p:cNvSpPr>
            <a:spLocks noGrp="1"/>
          </p:cNvSpPr>
          <p:nvPr>
            <p:ph type="title"/>
          </p:nvPr>
        </p:nvSpPr>
        <p:spPr/>
        <p:txBody>
          <a:bodyPr/>
          <a:lstStyle/>
          <a:p>
            <a:pPr algn="ctr"/>
            <a:r>
              <a:rPr lang="da-DK" dirty="0"/>
              <a:t>Danmarks nationalbank</a:t>
            </a:r>
          </a:p>
        </p:txBody>
      </p:sp>
      <p:sp>
        <p:nvSpPr>
          <p:cNvPr id="3" name="Pladsholder til indhold 2">
            <a:extLst>
              <a:ext uri="{FF2B5EF4-FFF2-40B4-BE49-F238E27FC236}">
                <a16:creationId xmlns:a16="http://schemas.microsoft.com/office/drawing/2014/main" id="{0FD06460-B1B5-D841-BDE3-6EED4DD0EABA}"/>
              </a:ext>
            </a:extLst>
          </p:cNvPr>
          <p:cNvSpPr>
            <a:spLocks noGrp="1"/>
          </p:cNvSpPr>
          <p:nvPr>
            <p:ph idx="1"/>
          </p:nvPr>
        </p:nvSpPr>
        <p:spPr/>
        <p:txBody>
          <a:bodyPr>
            <a:normAutofit lnSpcReduction="10000"/>
          </a:bodyPr>
          <a:lstStyle/>
          <a:p>
            <a:r>
              <a:rPr lang="da-DK" dirty="0"/>
              <a:t>Den er 'bankernes bank'. De private pengeinstitutter har således konto i Nationalbanken, den såkaldte foliokonto, hvor de kan sætte penge ind. Desuden kan bankerne låne penge i Nationalbanken. Herigennem kan banken påvirke renteniveauet i Danmark. </a:t>
            </a:r>
          </a:p>
          <a:p>
            <a:pPr algn="l"/>
            <a:r>
              <a:rPr lang="da-DK" dirty="0"/>
              <a:t>Endvidere har Nationalbanken pligt til at omveksle fremmed valuta til danske kroner for pengeinstitutterne.</a:t>
            </a:r>
          </a:p>
          <a:p>
            <a:pPr algn="l"/>
            <a:r>
              <a:rPr lang="da-DK" dirty="0"/>
              <a:t>Nationalbanken er også statens bank. Staten har en konto i Nationalbanken, der kaldes statens løbende konto. I perioder, hvor staten har behov for penge, kan den trække på denne konto. Hvis staten derimod har penge til overs, kan den indsætte dem på kontoen.</a:t>
            </a:r>
          </a:p>
          <a:p>
            <a:endParaRPr lang="da-DK" dirty="0"/>
          </a:p>
        </p:txBody>
      </p:sp>
    </p:spTree>
    <p:extLst>
      <p:ext uri="{BB962C8B-B14F-4D97-AF65-F5344CB8AC3E}">
        <p14:creationId xmlns:p14="http://schemas.microsoft.com/office/powerpoint/2010/main" val="2060425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482C7B-F971-D0C2-FC64-FECD8B038FDE}"/>
              </a:ext>
            </a:extLst>
          </p:cNvPr>
          <p:cNvSpPr>
            <a:spLocks noGrp="1"/>
          </p:cNvSpPr>
          <p:nvPr>
            <p:ph type="title"/>
          </p:nvPr>
        </p:nvSpPr>
        <p:spPr/>
        <p:txBody>
          <a:bodyPr/>
          <a:lstStyle/>
          <a:p>
            <a:pPr algn="ctr"/>
            <a:r>
              <a:rPr lang="da-DK" dirty="0" err="1"/>
              <a:t>Explainers</a:t>
            </a:r>
            <a:endParaRPr lang="da-DK" dirty="0"/>
          </a:p>
        </p:txBody>
      </p:sp>
      <p:sp>
        <p:nvSpPr>
          <p:cNvPr id="3" name="Pladsholder til indhold 2">
            <a:extLst>
              <a:ext uri="{FF2B5EF4-FFF2-40B4-BE49-F238E27FC236}">
                <a16:creationId xmlns:a16="http://schemas.microsoft.com/office/drawing/2014/main" id="{85B8EF4C-DE41-03D4-5355-0C330C2D4F86}"/>
              </a:ext>
            </a:extLst>
          </p:cNvPr>
          <p:cNvSpPr>
            <a:spLocks noGrp="1"/>
          </p:cNvSpPr>
          <p:nvPr>
            <p:ph idx="1"/>
          </p:nvPr>
        </p:nvSpPr>
        <p:spPr/>
        <p:txBody>
          <a:bodyPr/>
          <a:lstStyle/>
          <a:p>
            <a:r>
              <a:rPr lang="da-DK" dirty="0">
                <a:hlinkClick r:id="rId2"/>
              </a:rPr>
              <a:t>https://undervisning.nationalbanken.dk/explainervideo-om-inflation</a:t>
            </a:r>
            <a:endParaRPr lang="da-DK" dirty="0"/>
          </a:p>
          <a:p>
            <a:endParaRPr lang="da-DK" dirty="0"/>
          </a:p>
          <a:p>
            <a:r>
              <a:rPr lang="da-DK" dirty="0">
                <a:hlinkClick r:id="rId3"/>
              </a:rPr>
              <a:t>https://undervisning.nationalbanken.dk/explainervideo-om-fastkurspolitik</a:t>
            </a:r>
            <a:endParaRPr lang="da-DK" dirty="0"/>
          </a:p>
          <a:p>
            <a:endParaRPr lang="da-DK" dirty="0"/>
          </a:p>
          <a:p>
            <a:r>
              <a:rPr lang="da-DK" dirty="0">
                <a:hlinkClick r:id="rId4"/>
              </a:rPr>
              <a:t>https://undervisning.nationalbanken.dk/explainervideo-om-finansiel-stabilitet</a:t>
            </a:r>
            <a:endParaRPr lang="da-DK" dirty="0"/>
          </a:p>
          <a:p>
            <a:pPr marL="45720" indent="0">
              <a:buNone/>
            </a:pPr>
            <a:endParaRPr lang="da-DK" dirty="0"/>
          </a:p>
        </p:txBody>
      </p:sp>
    </p:spTree>
    <p:extLst>
      <p:ext uri="{BB962C8B-B14F-4D97-AF65-F5344CB8AC3E}">
        <p14:creationId xmlns:p14="http://schemas.microsoft.com/office/powerpoint/2010/main" val="1777459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F320DD-84DA-9677-18F9-6B66C4280156}"/>
              </a:ext>
            </a:extLst>
          </p:cNvPr>
          <p:cNvSpPr>
            <a:spLocks noGrp="1"/>
          </p:cNvSpPr>
          <p:nvPr>
            <p:ph type="title"/>
          </p:nvPr>
        </p:nvSpPr>
        <p:spPr/>
        <p:txBody>
          <a:bodyPr/>
          <a:lstStyle/>
          <a:p>
            <a:pPr algn="ctr"/>
            <a:r>
              <a:rPr lang="da-DK" dirty="0"/>
              <a:t>Banksystemet</a:t>
            </a:r>
          </a:p>
        </p:txBody>
      </p:sp>
      <p:sp>
        <p:nvSpPr>
          <p:cNvPr id="3" name="Pladsholder til indhold 2">
            <a:extLst>
              <a:ext uri="{FF2B5EF4-FFF2-40B4-BE49-F238E27FC236}">
                <a16:creationId xmlns:a16="http://schemas.microsoft.com/office/drawing/2014/main" id="{9F49B1A9-7167-9402-C006-284B4C7A4F0B}"/>
              </a:ext>
            </a:extLst>
          </p:cNvPr>
          <p:cNvSpPr>
            <a:spLocks noGrp="1"/>
          </p:cNvSpPr>
          <p:nvPr>
            <p:ph idx="1"/>
          </p:nvPr>
        </p:nvSpPr>
        <p:spPr/>
        <p:txBody>
          <a:bodyPr/>
          <a:lstStyle/>
          <a:p>
            <a:r>
              <a:rPr lang="da-DK" dirty="0"/>
              <a:t>De renter vi møder i vores bank kommer fra de renter bankerne møder over for Nationalbanken.</a:t>
            </a:r>
          </a:p>
          <a:p>
            <a:r>
              <a:rPr lang="da-DK" dirty="0"/>
              <a:t>Det vil sige nationalbanken kan bestemme renteniveauet for borgerne</a:t>
            </a:r>
          </a:p>
          <a:p>
            <a:r>
              <a:rPr lang="da-DK" dirty="0"/>
              <a:t>Det renteniveau vi borger og virksomheder møder påvirke vores økonomiske aktiviteter</a:t>
            </a:r>
          </a:p>
          <a:p>
            <a:r>
              <a:rPr lang="da-DK" dirty="0"/>
              <a:t>Derfor kan nationalbanken påvirke samfundsøkonomien med sine aktiviteter</a:t>
            </a:r>
          </a:p>
        </p:txBody>
      </p:sp>
    </p:spTree>
    <p:extLst>
      <p:ext uri="{BB962C8B-B14F-4D97-AF65-F5344CB8AC3E}">
        <p14:creationId xmlns:p14="http://schemas.microsoft.com/office/powerpoint/2010/main" val="2930740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3DB8D8-A4D8-F5E1-9C64-8F5A3FDB834F}"/>
              </a:ext>
            </a:extLst>
          </p:cNvPr>
          <p:cNvSpPr>
            <a:spLocks noGrp="1"/>
          </p:cNvSpPr>
          <p:nvPr>
            <p:ph type="title"/>
          </p:nvPr>
        </p:nvSpPr>
        <p:spPr/>
        <p:txBody>
          <a:bodyPr/>
          <a:lstStyle/>
          <a:p>
            <a:pPr algn="ctr"/>
            <a:r>
              <a:rPr lang="da-DK" dirty="0"/>
              <a:t>Bankens forretningsmodel</a:t>
            </a:r>
          </a:p>
        </p:txBody>
      </p:sp>
      <p:pic>
        <p:nvPicPr>
          <p:cNvPr id="7" name="Pladsholder til indhold 6" descr="Et billede, der indeholder tekst, skærmbillede, linje/række, Font/skrifttype&#10;&#10;Automatisk genereret beskrivelse">
            <a:extLst>
              <a:ext uri="{FF2B5EF4-FFF2-40B4-BE49-F238E27FC236}">
                <a16:creationId xmlns:a16="http://schemas.microsoft.com/office/drawing/2014/main" id="{B2100E27-868B-4C5A-3BCF-F08B2AF6B589}"/>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05780" y="2909150"/>
            <a:ext cx="5536233" cy="1898814"/>
          </a:xfrm>
        </p:spPr>
      </p:pic>
      <p:pic>
        <p:nvPicPr>
          <p:cNvPr id="9" name="Pladsholder til indhold 8" descr="Et billede, der indeholder tekst, skærmbillede, linje/række, diagram&#10;&#10;Automatisk genereret beskrivelse">
            <a:extLst>
              <a:ext uri="{FF2B5EF4-FFF2-40B4-BE49-F238E27FC236}">
                <a16:creationId xmlns:a16="http://schemas.microsoft.com/office/drawing/2014/main" id="{B70C201D-E8DA-07D2-0123-E3A420D133F6}"/>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670476" y="3933056"/>
            <a:ext cx="4708525" cy="2396524"/>
          </a:xfrm>
        </p:spPr>
      </p:pic>
    </p:spTree>
    <p:extLst>
      <p:ext uri="{BB962C8B-B14F-4D97-AF65-F5344CB8AC3E}">
        <p14:creationId xmlns:p14="http://schemas.microsoft.com/office/powerpoint/2010/main" val="3321882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2F286D-4094-1392-E85C-4E01416896EA}"/>
              </a:ext>
            </a:extLst>
          </p:cNvPr>
          <p:cNvSpPr>
            <a:spLocks noGrp="1"/>
          </p:cNvSpPr>
          <p:nvPr>
            <p:ph type="title"/>
          </p:nvPr>
        </p:nvSpPr>
        <p:spPr/>
        <p:txBody>
          <a:bodyPr/>
          <a:lstStyle/>
          <a:p>
            <a:pPr algn="ctr"/>
            <a:r>
              <a:rPr lang="da-DK" dirty="0"/>
              <a:t>Renten</a:t>
            </a:r>
          </a:p>
        </p:txBody>
      </p:sp>
      <p:sp>
        <p:nvSpPr>
          <p:cNvPr id="5" name="Pladsholder til indhold 4">
            <a:extLst>
              <a:ext uri="{FF2B5EF4-FFF2-40B4-BE49-F238E27FC236}">
                <a16:creationId xmlns:a16="http://schemas.microsoft.com/office/drawing/2014/main" id="{6822C880-B81E-C3CA-0B2F-0CB829ECEAF1}"/>
              </a:ext>
            </a:extLst>
          </p:cNvPr>
          <p:cNvSpPr>
            <a:spLocks noGrp="1"/>
          </p:cNvSpPr>
          <p:nvPr>
            <p:ph idx="1"/>
          </p:nvPr>
        </p:nvSpPr>
        <p:spPr/>
        <p:txBody>
          <a:bodyPr/>
          <a:lstStyle/>
          <a:p>
            <a:r>
              <a:rPr lang="da-DK" dirty="0"/>
              <a:t>Renten er </a:t>
            </a:r>
            <a:r>
              <a:rPr lang="da-DK" b="1" dirty="0"/>
              <a:t>Prisen på penge</a:t>
            </a:r>
            <a:endParaRPr lang="da-DK" dirty="0"/>
          </a:p>
          <a:p>
            <a:r>
              <a:rPr lang="da-DK" dirty="0"/>
              <a:t>Det er hvad det koster at låne penge, og det er hvad du får i betaling for at have en opsparing.</a:t>
            </a:r>
          </a:p>
          <a:p>
            <a:r>
              <a:rPr lang="da-DK" dirty="0"/>
              <a:t>Renten er tæt forbundet med risiko.</a:t>
            </a:r>
          </a:p>
          <a:p>
            <a:r>
              <a:rPr lang="da-DK" dirty="0"/>
              <a:t>Jo højere risiko desto højere rente</a:t>
            </a:r>
          </a:p>
          <a:p>
            <a:pPr marL="45720" indent="0">
              <a:buNone/>
            </a:pPr>
            <a:endParaRPr lang="da-DK" dirty="0"/>
          </a:p>
        </p:txBody>
      </p:sp>
    </p:spTree>
    <p:extLst>
      <p:ext uri="{BB962C8B-B14F-4D97-AF65-F5344CB8AC3E}">
        <p14:creationId xmlns:p14="http://schemas.microsoft.com/office/powerpoint/2010/main" val="3589188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EA47E6-C672-15B2-BA17-171395617FC0}"/>
              </a:ext>
            </a:extLst>
          </p:cNvPr>
          <p:cNvSpPr>
            <a:spLocks noGrp="1"/>
          </p:cNvSpPr>
          <p:nvPr>
            <p:ph type="title"/>
          </p:nvPr>
        </p:nvSpPr>
        <p:spPr/>
        <p:txBody>
          <a:bodyPr/>
          <a:lstStyle/>
          <a:p>
            <a:pPr algn="ctr"/>
            <a:r>
              <a:rPr lang="da-DK" dirty="0"/>
              <a:t>Faktorer der påvirker renteniveauet</a:t>
            </a:r>
          </a:p>
        </p:txBody>
      </p:sp>
      <p:sp>
        <p:nvSpPr>
          <p:cNvPr id="3" name="Pladsholder til indhold 2">
            <a:extLst>
              <a:ext uri="{FF2B5EF4-FFF2-40B4-BE49-F238E27FC236}">
                <a16:creationId xmlns:a16="http://schemas.microsoft.com/office/drawing/2014/main" id="{B2F4F689-ADC4-37AE-9D3C-30629D33B9BC}"/>
              </a:ext>
            </a:extLst>
          </p:cNvPr>
          <p:cNvSpPr>
            <a:spLocks noGrp="1"/>
          </p:cNvSpPr>
          <p:nvPr>
            <p:ph idx="1"/>
          </p:nvPr>
        </p:nvSpPr>
        <p:spPr/>
        <p:txBody>
          <a:bodyPr>
            <a:normAutofit/>
          </a:bodyPr>
          <a:lstStyle/>
          <a:p>
            <a:r>
              <a:rPr lang="da-DK" b="1" dirty="0"/>
              <a:t>Inflationen</a:t>
            </a:r>
          </a:p>
          <a:p>
            <a:pPr lvl="1"/>
            <a:r>
              <a:rPr lang="da-DK" dirty="0"/>
              <a:t>Når en långiver derfor skal beregne renten på det lån, han skal give, vil han blandt andet se på prisstigningerne. Stiger priserne med 2 pct., vil han kræve mindst 2 pct. i rente for at sikre købekraften af sine udlånte penge. Desuden må han inddrage sine forventninger om de fremtidige prisstigninger.</a:t>
            </a:r>
          </a:p>
          <a:p>
            <a:pPr lvl="1"/>
            <a:r>
              <a:rPr lang="da-DK" dirty="0"/>
              <a:t>Inflationen vil derfor have stor indflydelse på renteniveauet. Høj inflation vil oftest medføre høj rente.</a:t>
            </a:r>
          </a:p>
          <a:p>
            <a:pPr lvl="1"/>
            <a:r>
              <a:rPr lang="da-DK" dirty="0"/>
              <a:t>Renten fratrukket prisstigninger kaldes </a:t>
            </a:r>
            <a:r>
              <a:rPr lang="da-DK" b="1" dirty="0"/>
              <a:t>realrenten</a:t>
            </a:r>
            <a:r>
              <a:rPr lang="da-DK" dirty="0"/>
              <a:t>. Som sagt vil en långiver altid være interesseret i den købekraft, renteindtægten har. Han vil derfor kræve en positiv realrente (renten er større end prisstigningen).</a:t>
            </a:r>
          </a:p>
          <a:p>
            <a:pPr lvl="1"/>
            <a:endParaRPr lang="da-DK" dirty="0"/>
          </a:p>
        </p:txBody>
      </p:sp>
    </p:spTree>
    <p:extLst>
      <p:ext uri="{BB962C8B-B14F-4D97-AF65-F5344CB8AC3E}">
        <p14:creationId xmlns:p14="http://schemas.microsoft.com/office/powerpoint/2010/main" val="654069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210</TotalTime>
  <Words>951</Words>
  <Application>Microsoft Office PowerPoint</Application>
  <PresentationFormat>Brugerdefineret</PresentationFormat>
  <Paragraphs>74</Paragraphs>
  <Slides>17</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17</vt:i4>
      </vt:variant>
    </vt:vector>
  </HeadingPairs>
  <TitlesOfParts>
    <vt:vector size="20" baseType="lpstr">
      <vt:lpstr>Arial</vt:lpstr>
      <vt:lpstr>Century Gothic</vt:lpstr>
      <vt:lpstr>Præsentation med verden 16x9</vt:lpstr>
      <vt:lpstr>Nationalbankens opgaver</vt:lpstr>
      <vt:lpstr>Dagens program</vt:lpstr>
      <vt:lpstr>Danmarks nationalbank</vt:lpstr>
      <vt:lpstr>Danmarks nationalbank</vt:lpstr>
      <vt:lpstr>Explainers</vt:lpstr>
      <vt:lpstr>Banksystemet</vt:lpstr>
      <vt:lpstr>Bankens forretningsmodel</vt:lpstr>
      <vt:lpstr>Renten</vt:lpstr>
      <vt:lpstr>Faktorer der påvirker renteniveauet</vt:lpstr>
      <vt:lpstr>Faktorer der påvirker renteniveauet</vt:lpstr>
      <vt:lpstr>Faktorer der påvirker renteniveauet</vt:lpstr>
      <vt:lpstr>Pointer til renten</vt:lpstr>
      <vt:lpstr>Rentespændet mellem Europa og Danmark</vt:lpstr>
      <vt:lpstr>Rentespændet mellem Europa og Danmark</vt:lpstr>
      <vt:lpstr>Pause</vt:lpstr>
      <vt:lpstr>Nationalbankens fremmeste opagve</vt:lpstr>
      <vt:lpstr>Nationalbanken og inflation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Lennart Nelting Keller (LNKE - Underviser - VE - AK)</dc:creator>
  <cp:lastModifiedBy>Lennart Nelting Keller (LNKE - Underviser - VE - AK)</cp:lastModifiedBy>
  <cp:revision>1</cp:revision>
  <dcterms:created xsi:type="dcterms:W3CDTF">2025-01-12T13:42:28Z</dcterms:created>
  <dcterms:modified xsi:type="dcterms:W3CDTF">2025-01-12T17:13:12Z</dcterms:modified>
</cp:coreProperties>
</file>