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886" autoAdjust="0"/>
  </p:normalViewPr>
  <p:slideViewPr>
    <p:cSldViewPr>
      <p:cViewPr varScale="1">
        <p:scale>
          <a:sx n="70" d="100"/>
          <a:sy n="70" d="100"/>
        </p:scale>
        <p:origin x="57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13-01-2025</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13-01-2025</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13-01-2025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13-01-2025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13-01-2025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13-01-2025</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13-01-2025</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13-01-2025</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13-01-2025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13-01-2025</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13-01-2025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13-01-2025</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13-01-2025</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Identitet og Bourdieu</a:t>
            </a:r>
          </a:p>
        </p:txBody>
      </p:sp>
      <p:sp>
        <p:nvSpPr>
          <p:cNvPr id="3" name="Undertitel 2"/>
          <p:cNvSpPr>
            <a:spLocks noGrp="1"/>
          </p:cNvSpPr>
          <p:nvPr>
            <p:ph type="subTitle" idx="1"/>
          </p:nvPr>
        </p:nvSpPr>
        <p:spPr/>
        <p:txBody>
          <a:bodyPr rtlCol="0"/>
          <a:lstStyle/>
          <a:p>
            <a:pPr rtl="0"/>
            <a:r>
              <a:rPr lang="da-DK" dirty="0"/>
              <a:t>Opsamling fra sidst, Bourdieus teori om kapitaler, Social arv</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03DA04-8BE2-8F7D-F9BE-00848F0B6CA0}"/>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ABB048EA-5959-25E2-DFBE-F9FDDFDA4645}"/>
              </a:ext>
            </a:extLst>
          </p:cNvPr>
          <p:cNvSpPr>
            <a:spLocks noGrp="1"/>
          </p:cNvSpPr>
          <p:nvPr>
            <p:ph idx="1"/>
          </p:nvPr>
        </p:nvSpPr>
        <p:spPr/>
        <p:txBody>
          <a:bodyPr/>
          <a:lstStyle/>
          <a:p>
            <a:r>
              <a:rPr lang="da-DK" dirty="0"/>
              <a:t>1) Opsamling fra sidste gang</a:t>
            </a:r>
          </a:p>
          <a:p>
            <a:r>
              <a:rPr lang="da-DK" dirty="0"/>
              <a:t>2) Livsformer og livsstile</a:t>
            </a:r>
          </a:p>
          <a:p>
            <a:r>
              <a:rPr lang="da-DK" dirty="0"/>
              <a:t>3) Pierre Bourdieu (Stort set alle samfundsfagslærers yndlingsteoretiker)</a:t>
            </a:r>
          </a:p>
        </p:txBody>
      </p:sp>
    </p:spTree>
    <p:extLst>
      <p:ext uri="{BB962C8B-B14F-4D97-AF65-F5344CB8AC3E}">
        <p14:creationId xmlns:p14="http://schemas.microsoft.com/office/powerpoint/2010/main" val="3251028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999027-115E-EF96-D9B3-7954BBFB5540}"/>
              </a:ext>
            </a:extLst>
          </p:cNvPr>
          <p:cNvSpPr>
            <a:spLocks noGrp="1"/>
          </p:cNvSpPr>
          <p:nvPr>
            <p:ph type="title"/>
          </p:nvPr>
        </p:nvSpPr>
        <p:spPr/>
        <p:txBody>
          <a:bodyPr/>
          <a:lstStyle/>
          <a:p>
            <a:pPr algn="ctr"/>
            <a:r>
              <a:rPr lang="da-DK" dirty="0"/>
              <a:t>Opsamling fra sidste gang</a:t>
            </a:r>
          </a:p>
        </p:txBody>
      </p:sp>
      <p:sp>
        <p:nvSpPr>
          <p:cNvPr id="3" name="Pladsholder til indhold 2">
            <a:extLst>
              <a:ext uri="{FF2B5EF4-FFF2-40B4-BE49-F238E27FC236}">
                <a16:creationId xmlns:a16="http://schemas.microsoft.com/office/drawing/2014/main" id="{2488D0EC-7333-EDA3-0526-254600E10B32}"/>
              </a:ext>
            </a:extLst>
          </p:cNvPr>
          <p:cNvSpPr>
            <a:spLocks noGrp="1"/>
          </p:cNvSpPr>
          <p:nvPr>
            <p:ph idx="1"/>
          </p:nvPr>
        </p:nvSpPr>
        <p:spPr/>
        <p:txBody>
          <a:bodyPr/>
          <a:lstStyle/>
          <a:p>
            <a:r>
              <a:rPr lang="da-DK" dirty="0"/>
              <a:t>Goffmans teori – Face, </a:t>
            </a:r>
            <a:r>
              <a:rPr lang="da-DK" dirty="0" err="1"/>
              <a:t>Setting</a:t>
            </a:r>
            <a:r>
              <a:rPr lang="da-DK" dirty="0"/>
              <a:t>, Frontstage og backstage</a:t>
            </a:r>
          </a:p>
          <a:p>
            <a:r>
              <a:rPr lang="da-DK" dirty="0"/>
              <a:t>Sociale grupper – Hvornår er noget en gruppe?</a:t>
            </a:r>
          </a:p>
          <a:p>
            <a:r>
              <a:rPr lang="da-DK" dirty="0"/>
              <a:t>Sociale medier – hvordan ændrer de spillereglerne for vores identitetsdannelse?</a:t>
            </a:r>
          </a:p>
        </p:txBody>
      </p:sp>
    </p:spTree>
    <p:extLst>
      <p:ext uri="{BB962C8B-B14F-4D97-AF65-F5344CB8AC3E}">
        <p14:creationId xmlns:p14="http://schemas.microsoft.com/office/powerpoint/2010/main" val="454934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66F76C-6F49-3F80-3BE4-093FF232417F}"/>
              </a:ext>
            </a:extLst>
          </p:cNvPr>
          <p:cNvSpPr>
            <a:spLocks noGrp="1"/>
          </p:cNvSpPr>
          <p:nvPr>
            <p:ph type="title"/>
          </p:nvPr>
        </p:nvSpPr>
        <p:spPr/>
        <p:txBody>
          <a:bodyPr/>
          <a:lstStyle/>
          <a:p>
            <a:pPr algn="ctr"/>
            <a:r>
              <a:rPr lang="da-DK" dirty="0"/>
              <a:t>Livsformer i Danmark</a:t>
            </a:r>
          </a:p>
        </p:txBody>
      </p:sp>
      <p:sp>
        <p:nvSpPr>
          <p:cNvPr id="3" name="Pladsholder til indhold 2">
            <a:extLst>
              <a:ext uri="{FF2B5EF4-FFF2-40B4-BE49-F238E27FC236}">
                <a16:creationId xmlns:a16="http://schemas.microsoft.com/office/drawing/2014/main" id="{74E223B2-D8AC-3ACC-F9DF-128F9E4FD8FB}"/>
              </a:ext>
            </a:extLst>
          </p:cNvPr>
          <p:cNvSpPr>
            <a:spLocks noGrp="1"/>
          </p:cNvSpPr>
          <p:nvPr>
            <p:ph idx="1"/>
          </p:nvPr>
        </p:nvSpPr>
        <p:spPr/>
        <p:txBody>
          <a:bodyPr/>
          <a:lstStyle/>
          <a:p>
            <a:r>
              <a:rPr lang="da-DK" dirty="0"/>
              <a:t>Er der stor eller lille forskel på den måde danskerne lever deres liv?</a:t>
            </a:r>
          </a:p>
          <a:p>
            <a:endParaRPr lang="da-DK" dirty="0"/>
          </a:p>
          <a:p>
            <a:r>
              <a:rPr lang="da-DK" dirty="0"/>
              <a:t>Hvad kan være årsager til man lever forskellige liv?</a:t>
            </a:r>
          </a:p>
          <a:p>
            <a:endParaRPr lang="da-DK" dirty="0"/>
          </a:p>
        </p:txBody>
      </p:sp>
    </p:spTree>
    <p:extLst>
      <p:ext uri="{BB962C8B-B14F-4D97-AF65-F5344CB8AC3E}">
        <p14:creationId xmlns:p14="http://schemas.microsoft.com/office/powerpoint/2010/main" val="126949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925149-5634-B75A-ED23-7993C331C27E}"/>
              </a:ext>
            </a:extLst>
          </p:cNvPr>
          <p:cNvSpPr>
            <a:spLocks noGrp="1"/>
          </p:cNvSpPr>
          <p:nvPr>
            <p:ph type="title"/>
          </p:nvPr>
        </p:nvSpPr>
        <p:spPr/>
        <p:txBody>
          <a:bodyPr/>
          <a:lstStyle/>
          <a:p>
            <a:pPr algn="ctr"/>
            <a:r>
              <a:rPr lang="da-DK" dirty="0"/>
              <a:t>Livsstile</a:t>
            </a:r>
          </a:p>
        </p:txBody>
      </p:sp>
      <p:sp>
        <p:nvSpPr>
          <p:cNvPr id="3" name="Pladsholder til indhold 2">
            <a:extLst>
              <a:ext uri="{FF2B5EF4-FFF2-40B4-BE49-F238E27FC236}">
                <a16:creationId xmlns:a16="http://schemas.microsoft.com/office/drawing/2014/main" id="{BDBFB792-96D2-707C-5AEF-85A97170CB48}"/>
              </a:ext>
            </a:extLst>
          </p:cNvPr>
          <p:cNvSpPr>
            <a:spLocks noGrp="1"/>
          </p:cNvSpPr>
          <p:nvPr>
            <p:ph idx="1"/>
          </p:nvPr>
        </p:nvSpPr>
        <p:spPr/>
        <p:txBody>
          <a:bodyPr/>
          <a:lstStyle/>
          <a:p>
            <a:r>
              <a:rPr lang="da-DK" dirty="0"/>
              <a:t>Livsstile er bygget op omkring bestemte værdier og opfattelser af virkeligheden, samt måder, vi mennesker agerer på. Livsstile handler blandt andet om, at man gennem en kortlægning af befolkningens forbrugsmønstre kan påpege ligheder og forskelle mellem bestemte sociale grupper. Det vil sige, at de normer og værdier, som vi har lært igennem socialiseringsprocessen spiller en aktiv rolle i den livsstil, som vi mennesker hver især opbygger. </a:t>
            </a:r>
          </a:p>
          <a:p>
            <a:r>
              <a:rPr lang="da-DK" dirty="0"/>
              <a:t>Livsstil er i dagens </a:t>
            </a:r>
            <a:r>
              <a:rPr lang="da-DK" b="1" dirty="0"/>
              <a:t>senmoderne samfund </a:t>
            </a:r>
            <a:r>
              <a:rPr lang="da-DK" dirty="0"/>
              <a:t>afgørende, fordi vi mennesker i høj grad forstår os selv gennem det, vi forbruger, for eksempel bolig, bil, ferierejser, sko, mad, bøger, tøj, film/tv-programmer, iPads, mobiler, pc’er osv.</a:t>
            </a:r>
          </a:p>
        </p:txBody>
      </p:sp>
    </p:spTree>
    <p:extLst>
      <p:ext uri="{BB962C8B-B14F-4D97-AF65-F5344CB8AC3E}">
        <p14:creationId xmlns:p14="http://schemas.microsoft.com/office/powerpoint/2010/main" val="363344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3A295C-506F-730B-0C81-087D8005F470}"/>
              </a:ext>
            </a:extLst>
          </p:cNvPr>
          <p:cNvSpPr>
            <a:spLocks noGrp="1"/>
          </p:cNvSpPr>
          <p:nvPr>
            <p:ph type="title"/>
          </p:nvPr>
        </p:nvSpPr>
        <p:spPr/>
        <p:txBody>
          <a:bodyPr/>
          <a:lstStyle/>
          <a:p>
            <a:pPr algn="ctr"/>
            <a:r>
              <a:rPr lang="da-DK" dirty="0"/>
              <a:t>Livsstile</a:t>
            </a:r>
          </a:p>
        </p:txBody>
      </p:sp>
      <p:sp>
        <p:nvSpPr>
          <p:cNvPr id="3" name="Pladsholder til indhold 2">
            <a:extLst>
              <a:ext uri="{FF2B5EF4-FFF2-40B4-BE49-F238E27FC236}">
                <a16:creationId xmlns:a16="http://schemas.microsoft.com/office/drawing/2014/main" id="{461E27AA-6DE2-1080-C9DF-647C4BF4AF92}"/>
              </a:ext>
            </a:extLst>
          </p:cNvPr>
          <p:cNvSpPr>
            <a:spLocks noGrp="1"/>
          </p:cNvSpPr>
          <p:nvPr>
            <p:ph idx="1"/>
          </p:nvPr>
        </p:nvSpPr>
        <p:spPr/>
        <p:txBody>
          <a:bodyPr>
            <a:normAutofit lnSpcReduction="10000"/>
          </a:bodyPr>
          <a:lstStyle/>
          <a:p>
            <a:r>
              <a:rPr lang="da-DK" dirty="0"/>
              <a:t>Selv om vi hver især gør alt for at udvikle en særlig livsstil, kan det konstateres, at der rent faktisk er meget store grupper i det danske samfund, som kan siges at have mere eller mindre den samme livsstil. </a:t>
            </a:r>
          </a:p>
          <a:p>
            <a:r>
              <a:rPr lang="da-DK" dirty="0"/>
              <a:t>Ved at inddele den danske befolknings forskellige holdninger til samfundet, og deres forskellige handlemønstre, i en række bestemte kategorier er det muligt at identificere bestemte livsstilsgrupper. Den mest kendte model til dette er </a:t>
            </a:r>
            <a:r>
              <a:rPr lang="da-DK" b="1" dirty="0"/>
              <a:t>Minervamodellen</a:t>
            </a:r>
            <a:r>
              <a:rPr lang="da-DK" dirty="0"/>
              <a:t>.</a:t>
            </a:r>
          </a:p>
          <a:p>
            <a:r>
              <a:rPr lang="da-DK" dirty="0"/>
              <a:t>Det er altså som om at folk der udsættes for den samme socialisering og er i de samme sociale grupper udvikler samme livsstil over tid</a:t>
            </a:r>
          </a:p>
        </p:txBody>
      </p:sp>
    </p:spTree>
    <p:extLst>
      <p:ext uri="{BB962C8B-B14F-4D97-AF65-F5344CB8AC3E}">
        <p14:creationId xmlns:p14="http://schemas.microsoft.com/office/powerpoint/2010/main" val="285017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655B3-2FBF-2092-80AE-D3F6F3FE6C23}"/>
              </a:ext>
            </a:extLst>
          </p:cNvPr>
          <p:cNvSpPr>
            <a:spLocks noGrp="1"/>
          </p:cNvSpPr>
          <p:nvPr>
            <p:ph type="title"/>
          </p:nvPr>
        </p:nvSpPr>
        <p:spPr/>
        <p:txBody>
          <a:bodyPr/>
          <a:lstStyle/>
          <a:p>
            <a:pPr algn="ctr"/>
            <a:r>
              <a:rPr lang="da-DK" dirty="0" err="1"/>
              <a:t>MInervamodellen</a:t>
            </a:r>
            <a:endParaRPr lang="da-DK" dirty="0"/>
          </a:p>
        </p:txBody>
      </p:sp>
      <p:pic>
        <p:nvPicPr>
          <p:cNvPr id="5" name="Pladsholder til indhold 4" descr="Et billede, der indeholder tekst, skærmbillede, cirkel, diagram&#10;&#10;Automatisk genereret beskrivelse">
            <a:extLst>
              <a:ext uri="{FF2B5EF4-FFF2-40B4-BE49-F238E27FC236}">
                <a16:creationId xmlns:a16="http://schemas.microsoft.com/office/drawing/2014/main" id="{F78E6C86-6C0A-4E2D-2EA4-C4BD2047CF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764" y="1522980"/>
            <a:ext cx="5576810" cy="5348408"/>
          </a:xfrm>
        </p:spPr>
      </p:pic>
      <p:sp>
        <p:nvSpPr>
          <p:cNvPr id="6" name="Tekstfelt 5">
            <a:extLst>
              <a:ext uri="{FF2B5EF4-FFF2-40B4-BE49-F238E27FC236}">
                <a16:creationId xmlns:a16="http://schemas.microsoft.com/office/drawing/2014/main" id="{9C1AF07F-85B8-852A-517C-8C025E623110}"/>
              </a:ext>
            </a:extLst>
          </p:cNvPr>
          <p:cNvSpPr txBox="1"/>
          <p:nvPr/>
        </p:nvSpPr>
        <p:spPr>
          <a:xfrm>
            <a:off x="6670476" y="2492896"/>
            <a:ext cx="4752528" cy="2529923"/>
          </a:xfrm>
          <a:prstGeom prst="rect">
            <a:avLst/>
          </a:prstGeom>
          <a:noFill/>
        </p:spPr>
        <p:txBody>
          <a:bodyPr wrap="square" rtlCol="0">
            <a:spAutoFit/>
          </a:bodyPr>
          <a:lstStyle/>
          <a:p>
            <a:pPr>
              <a:lnSpc>
                <a:spcPct val="90000"/>
              </a:lnSpc>
            </a:pPr>
            <a:r>
              <a:rPr lang="da-DK" sz="2200" dirty="0"/>
              <a:t>Reklamebranchen og de politiske partier er meget glade for Minervamodellen, fordi de kan bruge den til at planlægge en bestemt kampagne, så den rammer den målgruppe eller vælgergruppe, som den er tiltænkt. </a:t>
            </a:r>
          </a:p>
        </p:txBody>
      </p:sp>
    </p:spTree>
    <p:extLst>
      <p:ext uri="{BB962C8B-B14F-4D97-AF65-F5344CB8AC3E}">
        <p14:creationId xmlns:p14="http://schemas.microsoft.com/office/powerpoint/2010/main" val="167049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2719B2-44D8-499A-7061-63AA7E2E8881}"/>
              </a:ext>
            </a:extLst>
          </p:cNvPr>
          <p:cNvSpPr>
            <a:spLocks noGrp="1"/>
          </p:cNvSpPr>
          <p:nvPr>
            <p:ph type="title"/>
          </p:nvPr>
        </p:nvSpPr>
        <p:spPr/>
        <p:txBody>
          <a:bodyPr/>
          <a:lstStyle/>
          <a:p>
            <a:pPr algn="ctr"/>
            <a:r>
              <a:rPr lang="da-DK" dirty="0"/>
              <a:t>Pierre </a:t>
            </a:r>
            <a:r>
              <a:rPr lang="da-DK" dirty="0" err="1"/>
              <a:t>bourdieus</a:t>
            </a:r>
            <a:r>
              <a:rPr lang="da-DK" dirty="0"/>
              <a:t> teori om habitus og kapitaler</a:t>
            </a:r>
          </a:p>
        </p:txBody>
      </p:sp>
      <p:sp>
        <p:nvSpPr>
          <p:cNvPr id="3" name="Pladsholder til indhold 2">
            <a:extLst>
              <a:ext uri="{FF2B5EF4-FFF2-40B4-BE49-F238E27FC236}">
                <a16:creationId xmlns:a16="http://schemas.microsoft.com/office/drawing/2014/main" id="{DF213262-F820-64E7-1324-F69A12583A2B}"/>
              </a:ext>
            </a:extLst>
          </p:cNvPr>
          <p:cNvSpPr>
            <a:spLocks noGrp="1"/>
          </p:cNvSpPr>
          <p:nvPr>
            <p:ph idx="1"/>
          </p:nvPr>
        </p:nvSpPr>
        <p:spPr/>
        <p:txBody>
          <a:bodyPr>
            <a:normAutofit lnSpcReduction="10000"/>
          </a:bodyPr>
          <a:lstStyle/>
          <a:p>
            <a:r>
              <a:rPr lang="da-DK" dirty="0"/>
              <a:t>Minervamodellen er inspireret af Bourdieus teori om habitus og kapital.</a:t>
            </a:r>
          </a:p>
          <a:p>
            <a:r>
              <a:rPr lang="da-DK" b="1" dirty="0"/>
              <a:t>Habitus</a:t>
            </a:r>
            <a:r>
              <a:rPr lang="da-DK" dirty="0"/>
              <a:t> – Vores identitet - ”de indlærte koder, der lægger rammerne for individets handlinger i hverdagen, dets vaner og holdninger og den måde, individet opfører sig på”</a:t>
            </a:r>
          </a:p>
          <a:p>
            <a:r>
              <a:rPr lang="da-DK" b="1" dirty="0"/>
              <a:t>Habitus</a:t>
            </a:r>
            <a:r>
              <a:rPr lang="da-DK" dirty="0"/>
              <a:t> - De indlærte koder, du har lært i din opvækst, og som er med til at gøre dig til den, du er.</a:t>
            </a:r>
          </a:p>
          <a:p>
            <a:r>
              <a:rPr lang="da-DK" dirty="0"/>
              <a:t>Vores </a:t>
            </a:r>
            <a:r>
              <a:rPr lang="da-DK" b="1" dirty="0"/>
              <a:t>habitus</a:t>
            </a:r>
            <a:r>
              <a:rPr lang="da-DK" dirty="0"/>
              <a:t> fungerer på den måde, at når der opstår en situation, så handler vi på en måde, der skyldes den lange række af erfaringer og påvirkninger, som er selvskabte eller påførte, og som er lagret i vores </a:t>
            </a:r>
            <a:r>
              <a:rPr lang="da-DK" b="1" dirty="0"/>
              <a:t>habitus</a:t>
            </a:r>
            <a:r>
              <a:rPr lang="da-DK" dirty="0"/>
              <a:t>.</a:t>
            </a:r>
          </a:p>
        </p:txBody>
      </p:sp>
    </p:spTree>
    <p:extLst>
      <p:ext uri="{BB962C8B-B14F-4D97-AF65-F5344CB8AC3E}">
        <p14:creationId xmlns:p14="http://schemas.microsoft.com/office/powerpoint/2010/main" val="4228659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4E905F-2883-D91B-8515-A2F4F06A458D}"/>
              </a:ext>
            </a:extLst>
          </p:cNvPr>
          <p:cNvSpPr>
            <a:spLocks noGrp="1"/>
          </p:cNvSpPr>
          <p:nvPr>
            <p:ph type="title"/>
          </p:nvPr>
        </p:nvSpPr>
        <p:spPr/>
        <p:txBody>
          <a:bodyPr/>
          <a:lstStyle/>
          <a:p>
            <a:pPr algn="ctr"/>
            <a:r>
              <a:rPr lang="da-DK" dirty="0"/>
              <a:t>Habitus</a:t>
            </a:r>
          </a:p>
        </p:txBody>
      </p:sp>
      <p:sp>
        <p:nvSpPr>
          <p:cNvPr id="3" name="Pladsholder til indhold 2">
            <a:extLst>
              <a:ext uri="{FF2B5EF4-FFF2-40B4-BE49-F238E27FC236}">
                <a16:creationId xmlns:a16="http://schemas.microsoft.com/office/drawing/2014/main" id="{46B5484D-7B6B-4A79-8845-51D788AE6A5F}"/>
              </a:ext>
            </a:extLst>
          </p:cNvPr>
          <p:cNvSpPr>
            <a:spLocks noGrp="1"/>
          </p:cNvSpPr>
          <p:nvPr>
            <p:ph idx="1"/>
          </p:nvPr>
        </p:nvSpPr>
        <p:spPr/>
        <p:txBody>
          <a:bodyPr/>
          <a:lstStyle/>
          <a:p>
            <a:r>
              <a:rPr lang="da-DK" dirty="0"/>
              <a:t>På den måde er </a:t>
            </a:r>
            <a:r>
              <a:rPr lang="da-DK" b="1" dirty="0"/>
              <a:t>habitus</a:t>
            </a:r>
            <a:r>
              <a:rPr lang="da-DK" dirty="0"/>
              <a:t> åben for forandringer. Det kan godt være, vi fødes ind i nogle bestemte rammer, hvor der kan være flere eller færre ressourcer til rådighed, men livet igennem erfarer vi, og disse erfaringer lagres og ændrer vores </a:t>
            </a:r>
            <a:r>
              <a:rPr lang="da-DK" b="1" dirty="0"/>
              <a:t>habitus</a:t>
            </a:r>
            <a:r>
              <a:rPr lang="da-DK" dirty="0"/>
              <a:t>. Kombinationen af disse vurderinger og handlinger bestemmer så igen, hvilken livsstil individet har.</a:t>
            </a:r>
          </a:p>
          <a:p>
            <a:r>
              <a:rPr lang="da-DK" dirty="0"/>
              <a:t>Tæt knyttet til habitusbegrebet er kapitalbegrebet. </a:t>
            </a:r>
            <a:r>
              <a:rPr lang="da-DK" b="1" dirty="0"/>
              <a:t>Kapitalbegrebet</a:t>
            </a:r>
            <a:r>
              <a:rPr lang="da-DK" dirty="0"/>
              <a:t> er et forsøg på at afdække de ressourcer, som forskellige aktører i samfundet er i besiddelse af, og som de bruger i livet.</a:t>
            </a:r>
          </a:p>
        </p:txBody>
      </p:sp>
    </p:spTree>
    <p:extLst>
      <p:ext uri="{BB962C8B-B14F-4D97-AF65-F5344CB8AC3E}">
        <p14:creationId xmlns:p14="http://schemas.microsoft.com/office/powerpoint/2010/main" val="370999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3042BF-314B-0B7F-44AF-C7550E0B61F8}"/>
              </a:ext>
            </a:extLst>
          </p:cNvPr>
          <p:cNvSpPr>
            <a:spLocks noGrp="1"/>
          </p:cNvSpPr>
          <p:nvPr>
            <p:ph type="title"/>
          </p:nvPr>
        </p:nvSpPr>
        <p:spPr/>
        <p:txBody>
          <a:bodyPr/>
          <a:lstStyle/>
          <a:p>
            <a:pPr algn="ctr"/>
            <a:r>
              <a:rPr lang="da-DK" dirty="0"/>
              <a:t>Kapitalbegrebet</a:t>
            </a:r>
          </a:p>
        </p:txBody>
      </p:sp>
      <p:sp>
        <p:nvSpPr>
          <p:cNvPr id="3" name="Pladsholder til indhold 2">
            <a:extLst>
              <a:ext uri="{FF2B5EF4-FFF2-40B4-BE49-F238E27FC236}">
                <a16:creationId xmlns:a16="http://schemas.microsoft.com/office/drawing/2014/main" id="{5AD63D4A-30AD-E724-013F-8028B2F296DE}"/>
              </a:ext>
            </a:extLst>
          </p:cNvPr>
          <p:cNvSpPr>
            <a:spLocks noGrp="1"/>
          </p:cNvSpPr>
          <p:nvPr>
            <p:ph idx="1"/>
          </p:nvPr>
        </p:nvSpPr>
        <p:spPr/>
        <p:txBody>
          <a:bodyPr>
            <a:normAutofit fontScale="92500" lnSpcReduction="20000"/>
          </a:bodyPr>
          <a:lstStyle/>
          <a:p>
            <a:r>
              <a:rPr lang="da-DK" dirty="0"/>
              <a:t>Individet er i besiddelse af særligt tre typer af kapital.</a:t>
            </a:r>
          </a:p>
          <a:p>
            <a:r>
              <a:rPr lang="da-DK" b="1" dirty="0"/>
              <a:t>Økonomisk kapital – </a:t>
            </a:r>
            <a:r>
              <a:rPr lang="da-DK" dirty="0"/>
              <a:t>Penge. Ejendomme. Opsparing. Investeringer. Dette er den synlige kapitalform.</a:t>
            </a:r>
          </a:p>
          <a:p>
            <a:r>
              <a:rPr lang="da-DK" b="1" dirty="0"/>
              <a:t>Kulturel kapital - </a:t>
            </a:r>
            <a:r>
              <a:rPr lang="da-DK" dirty="0"/>
              <a:t>Handler om mængden af viden, uddannelse, information, dannelse og æstetiske dispositioner. Blandt andet giver kulturel kapital magt til at definere og dominere den kultur, der har magten i samfundet, ligesom kulturel kapital giver adgang til vellønnede jobs. Kulturel kapital kan være </a:t>
            </a:r>
            <a:r>
              <a:rPr lang="da-DK" b="1" dirty="0"/>
              <a:t>kropslig</a:t>
            </a:r>
            <a:r>
              <a:rPr lang="da-DK" dirty="0"/>
              <a:t>: Hvordan man udtrykker sig, taler med dialekt, er soigneret osv. </a:t>
            </a:r>
            <a:r>
              <a:rPr lang="da-DK" b="1" dirty="0"/>
              <a:t>Kulturel: </a:t>
            </a:r>
            <a:r>
              <a:rPr lang="da-DK" dirty="0"/>
              <a:t>Det er </a:t>
            </a:r>
            <a:r>
              <a:rPr lang="da-DK" b="1" dirty="0"/>
              <a:t>lavkultur</a:t>
            </a:r>
            <a:r>
              <a:rPr lang="da-DK" dirty="0"/>
              <a:t> at gå til fodboldkamp eller se Paradise. </a:t>
            </a:r>
            <a:r>
              <a:rPr lang="da-DK" b="1" dirty="0"/>
              <a:t>Højkultur</a:t>
            </a:r>
            <a:r>
              <a:rPr lang="da-DK" dirty="0"/>
              <a:t> at gå på museum og se nyheder. </a:t>
            </a:r>
            <a:r>
              <a:rPr lang="da-DK" b="1" dirty="0"/>
              <a:t>Institutionaliseret</a:t>
            </a:r>
            <a:r>
              <a:rPr lang="da-DK" dirty="0"/>
              <a:t> – Uddannelse, titler, jobfunktioner</a:t>
            </a:r>
          </a:p>
          <a:p>
            <a:r>
              <a:rPr lang="da-DK" b="1" dirty="0"/>
              <a:t>Social kapital – </a:t>
            </a:r>
            <a:r>
              <a:rPr lang="da-DK" dirty="0"/>
              <a:t>Din familie.</a:t>
            </a:r>
            <a:r>
              <a:rPr lang="da-DK" b="1" dirty="0"/>
              <a:t> </a:t>
            </a:r>
            <a:r>
              <a:rPr lang="da-DK" dirty="0"/>
              <a:t>Dit sociale netværk. Venner. Arbejdsforbindelser osv.</a:t>
            </a:r>
            <a:endParaRPr lang="da-DK" b="1" dirty="0"/>
          </a:p>
        </p:txBody>
      </p:sp>
    </p:spTree>
    <p:extLst>
      <p:ext uri="{BB962C8B-B14F-4D97-AF65-F5344CB8AC3E}">
        <p14:creationId xmlns:p14="http://schemas.microsoft.com/office/powerpoint/2010/main" val="901496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6F4257-1239-ED81-80B6-E59C5C78E5A4}"/>
              </a:ext>
            </a:extLst>
          </p:cNvPr>
          <p:cNvSpPr>
            <a:spLocks noGrp="1"/>
          </p:cNvSpPr>
          <p:nvPr>
            <p:ph type="title"/>
          </p:nvPr>
        </p:nvSpPr>
        <p:spPr/>
        <p:txBody>
          <a:bodyPr/>
          <a:lstStyle/>
          <a:p>
            <a:pPr algn="ctr"/>
            <a:r>
              <a:rPr lang="da-DK" dirty="0"/>
              <a:t>Habitus og kapitaler</a:t>
            </a:r>
          </a:p>
        </p:txBody>
      </p:sp>
      <p:sp>
        <p:nvSpPr>
          <p:cNvPr id="3" name="Pladsholder til indhold 2">
            <a:extLst>
              <a:ext uri="{FF2B5EF4-FFF2-40B4-BE49-F238E27FC236}">
                <a16:creationId xmlns:a16="http://schemas.microsoft.com/office/drawing/2014/main" id="{60DC3E85-F490-C1D3-195E-703212F5AC51}"/>
              </a:ext>
            </a:extLst>
          </p:cNvPr>
          <p:cNvSpPr>
            <a:spLocks noGrp="1"/>
          </p:cNvSpPr>
          <p:nvPr>
            <p:ph idx="1"/>
          </p:nvPr>
        </p:nvSpPr>
        <p:spPr/>
        <p:txBody>
          <a:bodyPr/>
          <a:lstStyle/>
          <a:p>
            <a:r>
              <a:rPr lang="da-DK" dirty="0"/>
              <a:t>Bourdieu forklarer, at det er mængden af henholdsvis økonomisk, social og kulturel kapital, som har indflydelse på, hvordan man som menneske tænker, vurderer og handler i bestemte situationer.</a:t>
            </a:r>
          </a:p>
          <a:p>
            <a:r>
              <a:rPr lang="da-DK" dirty="0"/>
              <a:t>Det er også mængden af henholdsvis økonomisk, social og kulturel kapital, der afgør en aktørs magtposition i samfundet. For eksempel vil de folk, der har betydelig økonomisk kapital, have stor økonomisk magt i samfundet.</a:t>
            </a:r>
          </a:p>
        </p:txBody>
      </p:sp>
    </p:spTree>
    <p:extLst>
      <p:ext uri="{BB962C8B-B14F-4D97-AF65-F5344CB8AC3E}">
        <p14:creationId xmlns:p14="http://schemas.microsoft.com/office/powerpoint/2010/main" val="2810590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43D8E7-A2D6-AA59-7FBD-CDC1EFC6017B}"/>
              </a:ext>
            </a:extLst>
          </p:cNvPr>
          <p:cNvSpPr>
            <a:spLocks noGrp="1"/>
          </p:cNvSpPr>
          <p:nvPr>
            <p:ph type="title"/>
          </p:nvPr>
        </p:nvSpPr>
        <p:spPr/>
        <p:txBody>
          <a:bodyPr/>
          <a:lstStyle/>
          <a:p>
            <a:pPr algn="ctr"/>
            <a:r>
              <a:rPr lang="da-DK" dirty="0"/>
              <a:t>Felter i samfundet</a:t>
            </a:r>
          </a:p>
        </p:txBody>
      </p:sp>
      <p:sp>
        <p:nvSpPr>
          <p:cNvPr id="3" name="Pladsholder til indhold 2">
            <a:extLst>
              <a:ext uri="{FF2B5EF4-FFF2-40B4-BE49-F238E27FC236}">
                <a16:creationId xmlns:a16="http://schemas.microsoft.com/office/drawing/2014/main" id="{F7C0BC83-5F5F-DE73-B597-D2108F56096D}"/>
              </a:ext>
            </a:extLst>
          </p:cNvPr>
          <p:cNvSpPr>
            <a:spLocks noGrp="1"/>
          </p:cNvSpPr>
          <p:nvPr>
            <p:ph idx="1"/>
          </p:nvPr>
        </p:nvSpPr>
        <p:spPr/>
        <p:txBody>
          <a:bodyPr>
            <a:normAutofit/>
          </a:bodyPr>
          <a:lstStyle/>
          <a:p>
            <a:r>
              <a:rPr lang="da-DK" dirty="0"/>
              <a:t>Ud over begreberne habitus og kapital er også begrebet </a:t>
            </a:r>
            <a:r>
              <a:rPr lang="da-DK" b="1" dirty="0"/>
              <a:t>felt</a:t>
            </a:r>
            <a:r>
              <a:rPr lang="da-DK" dirty="0"/>
              <a:t> meget centralt i Bourdieus teori. </a:t>
            </a:r>
          </a:p>
          <a:p>
            <a:r>
              <a:rPr lang="da-DK" dirty="0"/>
              <a:t>Et felt er ifølge Bourdieu udtryk for et afgrænset socialt område eller en social arena i samfundet.</a:t>
            </a:r>
          </a:p>
          <a:p>
            <a:r>
              <a:rPr lang="da-DK" dirty="0"/>
              <a:t>Ifølge Bourdieu består samfundet af en masse felter, og inden for disse felter foregår der hele tiden en kamp mellem aktører om at opnå mest mulig indflydelse og magt. Det, der bestemmer, hvilke aktører som opnår indflydelse og magt inden for feltet, er den kapital (økonomisk, kulturel, social), som de pågældende aktører er i besiddelse af.</a:t>
            </a:r>
          </a:p>
          <a:p>
            <a:endParaRPr lang="da-DK" dirty="0"/>
          </a:p>
        </p:txBody>
      </p:sp>
    </p:spTree>
    <p:extLst>
      <p:ext uri="{BB962C8B-B14F-4D97-AF65-F5344CB8AC3E}">
        <p14:creationId xmlns:p14="http://schemas.microsoft.com/office/powerpoint/2010/main" val="9046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CAA1E4-F08C-66E8-7F9F-B03C9DAF092E}"/>
              </a:ext>
            </a:extLst>
          </p:cNvPr>
          <p:cNvSpPr>
            <a:spLocks noGrp="1"/>
          </p:cNvSpPr>
          <p:nvPr>
            <p:ph type="title"/>
          </p:nvPr>
        </p:nvSpPr>
        <p:spPr/>
        <p:txBody>
          <a:bodyPr/>
          <a:lstStyle/>
          <a:p>
            <a:pPr algn="ctr"/>
            <a:r>
              <a:rPr lang="da-DK" dirty="0"/>
              <a:t>Felter i samfundet</a:t>
            </a:r>
          </a:p>
        </p:txBody>
      </p:sp>
      <p:sp>
        <p:nvSpPr>
          <p:cNvPr id="3" name="Pladsholder til indhold 2">
            <a:extLst>
              <a:ext uri="{FF2B5EF4-FFF2-40B4-BE49-F238E27FC236}">
                <a16:creationId xmlns:a16="http://schemas.microsoft.com/office/drawing/2014/main" id="{BF514668-0E08-66E2-0145-715B5D2084F5}"/>
              </a:ext>
            </a:extLst>
          </p:cNvPr>
          <p:cNvSpPr>
            <a:spLocks noGrp="1"/>
          </p:cNvSpPr>
          <p:nvPr>
            <p:ph idx="1"/>
          </p:nvPr>
        </p:nvSpPr>
        <p:spPr/>
        <p:txBody>
          <a:bodyPr/>
          <a:lstStyle/>
          <a:p>
            <a:r>
              <a:rPr lang="da-DK" dirty="0"/>
              <a:t>Groft sagt vil de individer, som er i besiddelse af meget af den kapital, der er vigtig inden for det specifikke felt, klare sig bedre end de individer, som kun besidder lidt eller slet intet af den kapital, der kræves i feltet. Det individ, hvis habitus er rig på kapital og i stand til at omsætte denne, det vil sige har en fornemmelse for, hvordan man skal agere (handle) med sine kapitaler inden for et bestemt felt, vil klare sig godt, opnå indflydelse og kunne dominere.</a:t>
            </a:r>
          </a:p>
          <a:p>
            <a:r>
              <a:rPr lang="da-DK" dirty="0"/>
              <a:t>Derimod vil det individ, hvis habitus er præget af lidt kapital, ikke i tilstrækkelig grad være i stand til at vide, hvordan han eller hun skal agere i feltet, hvilket vil føre til, at han eller hun klarer sig mindre godt og bliver domineret.</a:t>
            </a:r>
          </a:p>
        </p:txBody>
      </p:sp>
    </p:spTree>
    <p:extLst>
      <p:ext uri="{BB962C8B-B14F-4D97-AF65-F5344CB8AC3E}">
        <p14:creationId xmlns:p14="http://schemas.microsoft.com/office/powerpoint/2010/main" val="3072981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D79D74-1998-C547-136D-910925796061}"/>
              </a:ext>
            </a:extLst>
          </p:cNvPr>
          <p:cNvSpPr>
            <a:spLocks noGrp="1"/>
          </p:cNvSpPr>
          <p:nvPr>
            <p:ph type="title"/>
          </p:nvPr>
        </p:nvSpPr>
        <p:spPr/>
        <p:txBody>
          <a:bodyPr/>
          <a:lstStyle/>
          <a:p>
            <a:pPr algn="ctr"/>
            <a:r>
              <a:rPr lang="da-DK" dirty="0"/>
              <a:t>illustreret</a:t>
            </a:r>
          </a:p>
        </p:txBody>
      </p:sp>
      <p:pic>
        <p:nvPicPr>
          <p:cNvPr id="5" name="Pladsholder til indhold 4" descr="Et billede, der indeholder tekst, skærmbillede, Font/skrifttype, diagram&#10;&#10;Automatisk genereret beskrivelse">
            <a:extLst>
              <a:ext uri="{FF2B5EF4-FFF2-40B4-BE49-F238E27FC236}">
                <a16:creationId xmlns:a16="http://schemas.microsoft.com/office/drawing/2014/main" id="{3935AA37-BCFB-B37D-8B50-1DB9273E3F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1839" y="2012848"/>
            <a:ext cx="5785147" cy="3975304"/>
          </a:xfrm>
        </p:spPr>
      </p:pic>
    </p:spTree>
    <p:extLst>
      <p:ext uri="{BB962C8B-B14F-4D97-AF65-F5344CB8AC3E}">
        <p14:creationId xmlns:p14="http://schemas.microsoft.com/office/powerpoint/2010/main" val="3826201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9C73-C89B-2EF9-4880-E921357D05F2}"/>
              </a:ext>
            </a:extLst>
          </p:cNvPr>
          <p:cNvSpPr>
            <a:spLocks noGrp="1"/>
          </p:cNvSpPr>
          <p:nvPr>
            <p:ph type="title"/>
          </p:nvPr>
        </p:nvSpPr>
        <p:spPr/>
        <p:txBody>
          <a:bodyPr/>
          <a:lstStyle/>
          <a:p>
            <a:pPr algn="ctr"/>
            <a:r>
              <a:rPr lang="da-DK" dirty="0"/>
              <a:t>Et eksempel</a:t>
            </a:r>
          </a:p>
        </p:txBody>
      </p:sp>
      <p:pic>
        <p:nvPicPr>
          <p:cNvPr id="5" name="Pladsholder til indhold 4" descr="Et billede, der indeholder tekst, kvittering, Font/skrifttype, skærmbillede&#10;&#10;Automatisk genereret beskrivelse">
            <a:extLst>
              <a:ext uri="{FF2B5EF4-FFF2-40B4-BE49-F238E27FC236}">
                <a16:creationId xmlns:a16="http://schemas.microsoft.com/office/drawing/2014/main" id="{A28F3962-388C-3D7B-86D6-8E4100AC01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1844" y="2564904"/>
            <a:ext cx="9721017" cy="2681393"/>
          </a:xfrm>
        </p:spPr>
      </p:pic>
    </p:spTree>
    <p:extLst>
      <p:ext uri="{BB962C8B-B14F-4D97-AF65-F5344CB8AC3E}">
        <p14:creationId xmlns:p14="http://schemas.microsoft.com/office/powerpoint/2010/main" val="356975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659826-6F47-67C1-F855-854E34A97EB7}"/>
              </a:ext>
            </a:extLst>
          </p:cNvPr>
          <p:cNvSpPr>
            <a:spLocks noGrp="1"/>
          </p:cNvSpPr>
          <p:nvPr>
            <p:ph type="title"/>
          </p:nvPr>
        </p:nvSpPr>
        <p:spPr/>
        <p:txBody>
          <a:bodyPr/>
          <a:lstStyle/>
          <a:p>
            <a:pPr algn="ctr"/>
            <a:r>
              <a:rPr lang="da-DK" dirty="0"/>
              <a:t>Pause</a:t>
            </a:r>
          </a:p>
        </p:txBody>
      </p:sp>
      <p:sp>
        <p:nvSpPr>
          <p:cNvPr id="3" name="Pladsholder til indhold 2">
            <a:extLst>
              <a:ext uri="{FF2B5EF4-FFF2-40B4-BE49-F238E27FC236}">
                <a16:creationId xmlns:a16="http://schemas.microsoft.com/office/drawing/2014/main" id="{F1970F52-81A2-78AC-31A9-7461B768FC58}"/>
              </a:ext>
            </a:extLst>
          </p:cNvPr>
          <p:cNvSpPr>
            <a:spLocks noGrp="1"/>
          </p:cNvSpPr>
          <p:nvPr>
            <p:ph idx="1"/>
          </p:nvPr>
        </p:nvSpPr>
        <p:spPr/>
        <p:txBody>
          <a:bodyPr/>
          <a:lstStyle/>
          <a:p>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2263943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2F4191-33C7-3DBC-D482-0A52D1481311}"/>
              </a:ext>
            </a:extLst>
          </p:cNvPr>
          <p:cNvSpPr>
            <a:spLocks noGrp="1"/>
          </p:cNvSpPr>
          <p:nvPr>
            <p:ph type="title"/>
          </p:nvPr>
        </p:nvSpPr>
        <p:spPr/>
        <p:txBody>
          <a:bodyPr/>
          <a:lstStyle/>
          <a:p>
            <a:pPr algn="ctr"/>
            <a:r>
              <a:rPr lang="da-DK" dirty="0"/>
              <a:t>Opsummeret</a:t>
            </a:r>
          </a:p>
        </p:txBody>
      </p:sp>
      <p:sp>
        <p:nvSpPr>
          <p:cNvPr id="3" name="Pladsholder til indhold 2">
            <a:extLst>
              <a:ext uri="{FF2B5EF4-FFF2-40B4-BE49-F238E27FC236}">
                <a16:creationId xmlns:a16="http://schemas.microsoft.com/office/drawing/2014/main" id="{4FF56ED8-F160-39DA-BB6D-F570852B59E0}"/>
              </a:ext>
            </a:extLst>
          </p:cNvPr>
          <p:cNvSpPr>
            <a:spLocks noGrp="1"/>
          </p:cNvSpPr>
          <p:nvPr>
            <p:ph idx="1"/>
          </p:nvPr>
        </p:nvSpPr>
        <p:spPr/>
        <p:txBody>
          <a:bodyPr/>
          <a:lstStyle/>
          <a:p>
            <a:r>
              <a:rPr lang="da-DK" dirty="0"/>
              <a:t>Habitus</a:t>
            </a:r>
          </a:p>
          <a:p>
            <a:pPr lvl="1"/>
            <a:r>
              <a:rPr lang="da-DK" dirty="0"/>
              <a:t>Vores ”identitet” der konstant forandres</a:t>
            </a:r>
          </a:p>
          <a:p>
            <a:r>
              <a:rPr lang="da-DK" dirty="0"/>
              <a:t>Kapitaler</a:t>
            </a:r>
          </a:p>
          <a:p>
            <a:pPr lvl="1"/>
            <a:r>
              <a:rPr lang="da-DK" dirty="0"/>
              <a:t>Økonomisk</a:t>
            </a:r>
          </a:p>
          <a:p>
            <a:pPr lvl="1"/>
            <a:r>
              <a:rPr lang="da-DK" dirty="0"/>
              <a:t>Kulturel</a:t>
            </a:r>
          </a:p>
          <a:p>
            <a:pPr lvl="1"/>
            <a:r>
              <a:rPr lang="da-DK" dirty="0"/>
              <a:t>Social</a:t>
            </a:r>
          </a:p>
          <a:p>
            <a:pPr lvl="1"/>
            <a:r>
              <a:rPr lang="da-DK" dirty="0"/>
              <a:t>(Symbolsk)</a:t>
            </a:r>
          </a:p>
          <a:p>
            <a:r>
              <a:rPr lang="da-DK" dirty="0"/>
              <a:t>Felt</a:t>
            </a:r>
          </a:p>
          <a:p>
            <a:pPr lvl="1"/>
            <a:r>
              <a:rPr lang="da-DK" dirty="0"/>
              <a:t>De sociale arenaer vores habitus befinder sig i og må tilpasse sig de spilleregler der gælder, eller hvis man har meget kapital være med til at definere spillereglerne</a:t>
            </a:r>
          </a:p>
        </p:txBody>
      </p:sp>
    </p:spTree>
    <p:extLst>
      <p:ext uri="{BB962C8B-B14F-4D97-AF65-F5344CB8AC3E}">
        <p14:creationId xmlns:p14="http://schemas.microsoft.com/office/powerpoint/2010/main" val="3451742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9C290E-8F1D-81CF-DD54-43320EE2C28C}"/>
              </a:ext>
            </a:extLst>
          </p:cNvPr>
          <p:cNvSpPr>
            <a:spLocks noGrp="1"/>
          </p:cNvSpPr>
          <p:nvPr>
            <p:ph type="title"/>
          </p:nvPr>
        </p:nvSpPr>
        <p:spPr/>
        <p:txBody>
          <a:bodyPr/>
          <a:lstStyle/>
          <a:p>
            <a:pPr algn="ctr"/>
            <a:r>
              <a:rPr lang="da-DK" dirty="0"/>
              <a:t>Nu skal vi bruge vores viden fra i dag og sidste gang</a:t>
            </a:r>
          </a:p>
        </p:txBody>
      </p:sp>
      <p:sp>
        <p:nvSpPr>
          <p:cNvPr id="3" name="Pladsholder til indhold 2">
            <a:extLst>
              <a:ext uri="{FF2B5EF4-FFF2-40B4-BE49-F238E27FC236}">
                <a16:creationId xmlns:a16="http://schemas.microsoft.com/office/drawing/2014/main" id="{0C472D08-C830-C308-862D-FE70D38AED03}"/>
              </a:ext>
            </a:extLst>
          </p:cNvPr>
          <p:cNvSpPr>
            <a:spLocks noGrp="1"/>
          </p:cNvSpPr>
          <p:nvPr>
            <p:ph idx="1"/>
          </p:nvPr>
        </p:nvSpPr>
        <p:spPr/>
        <p:txBody>
          <a:bodyPr/>
          <a:lstStyle/>
          <a:p>
            <a:r>
              <a:rPr lang="da-DK" dirty="0"/>
              <a:t>Vi skal se uddrag fra blok på bistand hvor vi møder Jimmy.</a:t>
            </a:r>
          </a:p>
          <a:p>
            <a:r>
              <a:rPr lang="da-DK" dirty="0"/>
              <a:t>Vi skal holde øje med:</a:t>
            </a:r>
          </a:p>
          <a:p>
            <a:r>
              <a:rPr lang="da-DK" dirty="0"/>
              <a:t>Kunne der være noget i hans primære og sekundære socialisering der er udfordrende?</a:t>
            </a:r>
          </a:p>
          <a:p>
            <a:r>
              <a:rPr lang="da-DK" dirty="0"/>
              <a:t>Hvor meget har han af de her kapitaler Bourdieu snakker om?</a:t>
            </a:r>
          </a:p>
          <a:p>
            <a:r>
              <a:rPr lang="da-DK" dirty="0"/>
              <a:t>Kan vi også bruge Goffman til et eller andet her?</a:t>
            </a:r>
          </a:p>
          <a:p>
            <a:endParaRPr lang="da-DK" dirty="0"/>
          </a:p>
        </p:txBody>
      </p:sp>
    </p:spTree>
    <p:extLst>
      <p:ext uri="{BB962C8B-B14F-4D97-AF65-F5344CB8AC3E}">
        <p14:creationId xmlns:p14="http://schemas.microsoft.com/office/powerpoint/2010/main" val="3939792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78</TotalTime>
  <Words>1181</Words>
  <Application>Microsoft Office PowerPoint</Application>
  <PresentationFormat>Brugerdefineret</PresentationFormat>
  <Paragraphs>67</Paragraphs>
  <Slides>18</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18</vt:i4>
      </vt:variant>
    </vt:vector>
  </HeadingPairs>
  <TitlesOfParts>
    <vt:vector size="22" baseType="lpstr">
      <vt:lpstr>Arial</vt:lpstr>
      <vt:lpstr>Century Gothic</vt:lpstr>
      <vt:lpstr>Wingdings</vt:lpstr>
      <vt:lpstr>Præsentation med verden 16x9</vt:lpstr>
      <vt:lpstr>Identitet og Bourdieu</vt:lpstr>
      <vt:lpstr>Dagens program</vt:lpstr>
      <vt:lpstr>Opsamling fra sidste gang</vt:lpstr>
      <vt:lpstr>Livsformer i Danmark</vt:lpstr>
      <vt:lpstr>Livsstile</vt:lpstr>
      <vt:lpstr>Livsstile</vt:lpstr>
      <vt:lpstr>MInervamodellen</vt:lpstr>
      <vt:lpstr>Pierre bourdieus teori om habitus og kapitaler</vt:lpstr>
      <vt:lpstr>Habitus</vt:lpstr>
      <vt:lpstr>Kapitalbegrebet</vt:lpstr>
      <vt:lpstr>Habitus og kapitaler</vt:lpstr>
      <vt:lpstr>Felter i samfundet</vt:lpstr>
      <vt:lpstr>Felter i samfundet</vt:lpstr>
      <vt:lpstr>illustreret</vt:lpstr>
      <vt:lpstr>Et eksempel</vt:lpstr>
      <vt:lpstr>Pause</vt:lpstr>
      <vt:lpstr>Opsummeret</vt:lpstr>
      <vt:lpstr>Nu skal vi bruge vores viden fra i dag og sidste gang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2025-01-13T18:51:06Z</dcterms:created>
  <dcterms:modified xsi:type="dcterms:W3CDTF">2025-01-13T20:09:08Z</dcterms:modified>
</cp:coreProperties>
</file>