
<file path=[Content_Types].xml><?xml version="1.0" encoding="utf-8"?>
<Types xmlns="http://schemas.openxmlformats.org/package/2006/content-types">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57" r:id="rId3"/>
    <p:sldId id="258" r:id="rId4"/>
    <p:sldId id="260" r:id="rId5"/>
    <p:sldId id="264" r:id="rId6"/>
    <p:sldId id="262" r:id="rId7"/>
    <p:sldId id="263" r:id="rId8"/>
    <p:sldId id="265" r:id="rId9"/>
    <p:sldId id="266" r:id="rId10"/>
    <p:sldId id="267" r:id="rId11"/>
    <p:sldId id="268" r:id="rId12"/>
    <p:sldId id="269" r:id="rId13"/>
    <p:sldId id="273" r:id="rId14"/>
    <p:sldId id="270" r:id="rId15"/>
    <p:sldId id="271" r:id="rId16"/>
    <p:sldId id="272" r:id="rId17"/>
    <p:sldId id="274" r:id="rId18"/>
    <p:sldId id="275" r:id="rId19"/>
  </p:sldIdLst>
  <p:sldSz cx="12188825" cy="6858000"/>
  <p:notesSz cx="6858000" cy="9144000"/>
  <p:defaultTextStyle>
    <a:defPPr rtl="0">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886" autoAdjust="0"/>
  </p:normalViewPr>
  <p:slideViewPr>
    <p:cSldViewPr>
      <p:cViewPr varScale="1">
        <p:scale>
          <a:sx n="70" d="100"/>
          <a:sy n="70" d="100"/>
        </p:scale>
        <p:origin x="536" y="52"/>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93" d="100"/>
          <a:sy n="93" d="100"/>
        </p:scale>
        <p:origin x="295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4B12C811-E921-4FDA-B1B6-7D95825DC33E}" type="datetime1">
              <a:rPr lang="da-DK" smtClean="0"/>
              <a:t>15-01-2025</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a:p>
        </p:txBody>
      </p:sp>
      <p:sp>
        <p:nvSpPr>
          <p:cNvPr id="5" name="Pladsholder til slide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446DCAE-1661-43FF-8A44-43DAFDC1FD90}" type="slidenum">
              <a:rPr lang="da-DK"/>
              <a:t>‹nr.›</a:t>
            </a:fld>
            <a:endParaRPr lang="da-DK"/>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noProof="0"/>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35B1A0-17BF-4B62-88BF-5EB76D35A279}" type="datetime1">
              <a:rPr lang="da-DK" smtClean="0"/>
              <a:pPr/>
              <a:t>15-01-2025</a:t>
            </a:fld>
            <a:endParaRPr lang="da-DK" dirty="0"/>
          </a:p>
        </p:txBody>
      </p:sp>
      <p:sp>
        <p:nvSpPr>
          <p:cNvPr id="4" name="Pladsholder til slidebilled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da-DK" noProof="0"/>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noProof="0"/>
          </a:p>
        </p:txBody>
      </p:sp>
      <p:sp>
        <p:nvSpPr>
          <p:cNvPr id="7" name="Pladsholder til sli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9C971FF-EF28-4195-A575-329446EFAA55}" type="slidenum">
              <a:rPr lang="da-DK" noProof="0"/>
              <a:t>‹nr.›</a:t>
            </a:fld>
            <a:endParaRPr lang="da-DK" noProof="0"/>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pPr rtl="0"/>
            <a:fld id="{69C971FF-EF28-4195-A575-329446EFAA55}" type="slidenum">
              <a:rPr lang="da-DK" smtClean="0"/>
              <a:t>1</a:t>
            </a:fld>
            <a:endParaRPr lang="da-DK"/>
          </a:p>
        </p:txBody>
      </p:sp>
    </p:spTree>
    <p:extLst>
      <p:ext uri="{BB962C8B-B14F-4D97-AF65-F5344CB8AC3E}">
        <p14:creationId xmlns:p14="http://schemas.microsoft.com/office/powerpoint/2010/main" val="656359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6" name="Kombinationstegning 6" descr="Verdenskort"/>
          <p:cNvSpPr>
            <a:spLocks noEditPoints="1"/>
          </p:cNvSpPr>
          <p:nvPr/>
        </p:nvSpPr>
        <p:spPr bwMode="gray">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lvl="0" rtl="0"/>
            <a:endParaRPr lang="da-DK" noProof="0">
              <a:solidFill>
                <a:schemeClr val="lt1"/>
              </a:solidFill>
            </a:endParaRPr>
          </a:p>
        </p:txBody>
      </p:sp>
      <p:sp>
        <p:nvSpPr>
          <p:cNvPr id="2" name="Titel 1"/>
          <p:cNvSpPr>
            <a:spLocks noGrp="1"/>
          </p:cNvSpPr>
          <p:nvPr>
            <p:ph type="ctrTitle" hasCustomPrompt="1"/>
          </p:nvPr>
        </p:nvSpPr>
        <p:spPr>
          <a:xfrm>
            <a:off x="1217613" y="1828799"/>
            <a:ext cx="9753600" cy="3048001"/>
          </a:xfrm>
        </p:spPr>
        <p:txBody>
          <a:bodyPr rtlCol="0">
            <a:normAutofit/>
          </a:bodyPr>
          <a:lstStyle>
            <a:lvl1pPr>
              <a:defRPr sz="4400"/>
            </a:lvl1pPr>
          </a:lstStyle>
          <a:p>
            <a:pPr rtl="0"/>
            <a:r>
              <a:rPr lang="da-DK" noProof="0"/>
              <a:t>Klik for at redigere titeltypografier i master</a:t>
            </a:r>
          </a:p>
        </p:txBody>
      </p:sp>
      <p:sp>
        <p:nvSpPr>
          <p:cNvPr id="3" name="Undertitel 2"/>
          <p:cNvSpPr>
            <a:spLocks noGrp="1"/>
          </p:cNvSpPr>
          <p:nvPr>
            <p:ph type="subTitle" idx="1"/>
          </p:nvPr>
        </p:nvSpPr>
        <p:spPr>
          <a:xfrm>
            <a:off x="1217614" y="5029200"/>
            <a:ext cx="7848600" cy="1143000"/>
          </a:xfrm>
        </p:spPr>
        <p:txBody>
          <a:bodyPr rtlCol="0">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da-DK" noProof="0"/>
              <a:t>Klik for at redigere undertiteltypografien i masteren</a:t>
            </a: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p:txBody>
          <a:bodyPr vert="eaVert" rtlCol="0"/>
          <a:lstStyle>
            <a:lvl5pPr>
              <a:defRPr/>
            </a:lvl5pPr>
            <a:lvl6pPr>
              <a:defRPr/>
            </a:lvl6pPr>
            <a:lvl7pPr>
              <a:defRPr baseline="0"/>
            </a:lvl7pPr>
            <a:lvl8pPr>
              <a:defRPr baseline="0"/>
            </a:lvl8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90D839CF-EF64-4676-B748-7324FBA79A14}" type="datetime1">
              <a:rPr lang="da-DK" noProof="0" smtClean="0"/>
              <a:t>15-01-2025</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hasCustomPrompt="1"/>
          </p:nvPr>
        </p:nvSpPr>
        <p:spPr>
          <a:xfrm>
            <a:off x="8836898" y="685800"/>
            <a:ext cx="2134315" cy="5486400"/>
          </a:xfrm>
        </p:spPr>
        <p:txBody>
          <a:bodyPr vert="eaVert"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a:xfrm>
            <a:off x="1217613" y="685800"/>
            <a:ext cx="7416138" cy="5486400"/>
          </a:xfrm>
        </p:spPr>
        <p:txBody>
          <a:bodyPr vert="eaVert" rtlCol="0"/>
          <a:lstStyle>
            <a:lvl5pPr>
              <a:defRPr/>
            </a:lvl5pPr>
            <a:lvl6pPr>
              <a:defRPr/>
            </a:lvl6pPr>
            <a:lvl7pPr>
              <a:defRPr/>
            </a:lvl7pPr>
            <a:lvl8pPr>
              <a:defRPr/>
            </a:lvl8pPr>
            <a:lvl9pPr>
              <a:defRPr/>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4838AC6B-5A42-491D-8FE2-CAC4F943ED23}" type="datetime1">
              <a:rPr lang="da-DK" noProof="0" smtClean="0"/>
              <a:t>15-01-2025</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idx="1" hasCustomPrompt="1"/>
          </p:nvPr>
        </p:nvSpPr>
        <p:spPr/>
        <p:txBody>
          <a:bodyPr rtlCol="0"/>
          <a:lstStyle>
            <a:lvl5pPr>
              <a:defRPr/>
            </a:lvl5pPr>
            <a:lvl6pPr>
              <a:defRPr/>
            </a:lvl6pPr>
            <a:lvl7pPr>
              <a:defRPr baseline="0"/>
            </a:lvl7pPr>
            <a:lvl8pPr>
              <a:defRPr baseline="0"/>
            </a:lvl8pPr>
            <a:lvl9pPr>
              <a:defRPr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8A0424E2-5020-4EC7-B0B7-C1315A438B9D}" type="datetime1">
              <a:rPr lang="da-DK" noProof="0" smtClean="0"/>
              <a:t>15-01-2025</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tionsoversk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217614" y="3429000"/>
            <a:ext cx="9753600" cy="2362199"/>
          </a:xfrm>
        </p:spPr>
        <p:txBody>
          <a:bodyPr rtlCol="0" anchor="b">
            <a:normAutofit/>
          </a:bodyPr>
          <a:lstStyle>
            <a:lvl1pPr algn="l">
              <a:defRPr sz="4400" b="0" cap="all"/>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3150" y="685801"/>
            <a:ext cx="7853063" cy="1142999"/>
          </a:xfrm>
        </p:spPr>
        <p:txBody>
          <a:bodyPr rtlCol="0"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da-DK" noProof="0"/>
              <a:t>Klik for at redigere i master</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6F9F6BA7-8AE6-4CE2-9759-98EA26E5787C}" type="datetime1">
              <a:rPr lang="da-DK" noProof="0" smtClean="0"/>
              <a:t>15-01-2025</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sz="half" idx="1" hasCustomPrompt="1"/>
          </p:nvPr>
        </p:nvSpPr>
        <p:spPr>
          <a:xfrm>
            <a:off x="12332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indhold 3"/>
          <p:cNvSpPr>
            <a:spLocks noGrp="1"/>
          </p:cNvSpPr>
          <p:nvPr>
            <p:ph sz="half" idx="2" hasCustomPrompt="1"/>
          </p:nvPr>
        </p:nvSpPr>
        <p:spPr>
          <a:xfrm>
            <a:off x="62624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7B89840D-4430-4FFF-BFDB-DC699827C6E2}" type="datetime1">
              <a:rPr lang="da-DK" noProof="0" smtClean="0"/>
              <a:t>15-01-2025</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lvl1pPr>
              <a:defRPr/>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761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4" name="Pladsholder til indhold 3"/>
          <p:cNvSpPr>
            <a:spLocks noGrp="1"/>
          </p:cNvSpPr>
          <p:nvPr>
            <p:ph sz="half" idx="2" hasCustomPrompt="1"/>
          </p:nvPr>
        </p:nvSpPr>
        <p:spPr>
          <a:xfrm>
            <a:off x="121761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tekst 4"/>
          <p:cNvSpPr>
            <a:spLocks noGrp="1"/>
          </p:cNvSpPr>
          <p:nvPr>
            <p:ph type="body" sz="quarter" idx="3" hasCustomPrompt="1"/>
          </p:nvPr>
        </p:nvSpPr>
        <p:spPr>
          <a:xfrm>
            <a:off x="626205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6" name="Pladsholder til indhold 5"/>
          <p:cNvSpPr>
            <a:spLocks noGrp="1"/>
          </p:cNvSpPr>
          <p:nvPr>
            <p:ph sz="quarter" idx="4" hasCustomPrompt="1"/>
          </p:nvPr>
        </p:nvSpPr>
        <p:spPr>
          <a:xfrm>
            <a:off x="626205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8" name="Pladsholder til sidefod 7"/>
          <p:cNvSpPr>
            <a:spLocks noGrp="1"/>
          </p:cNvSpPr>
          <p:nvPr>
            <p:ph type="ftr" sz="quarter" idx="11"/>
          </p:nvPr>
        </p:nvSpPr>
        <p:spPr/>
        <p:txBody>
          <a:bodyPr rtlCol="0"/>
          <a:lstStyle/>
          <a:p>
            <a:pPr rtl="0"/>
            <a:r>
              <a:rPr lang="da-DK" noProof="0"/>
              <a:t>Tilføj en sidefod</a:t>
            </a:r>
          </a:p>
        </p:txBody>
      </p:sp>
      <p:sp>
        <p:nvSpPr>
          <p:cNvPr id="7" name="Pladsholder til dato 6"/>
          <p:cNvSpPr>
            <a:spLocks noGrp="1"/>
          </p:cNvSpPr>
          <p:nvPr>
            <p:ph type="dt" sz="half" idx="10"/>
          </p:nvPr>
        </p:nvSpPr>
        <p:spPr/>
        <p:txBody>
          <a:bodyPr rtlCol="0"/>
          <a:lstStyle/>
          <a:p>
            <a:pPr rtl="0"/>
            <a:fld id="{0EE185C9-7DAF-4EC7-9862-C99CF0502DE2}" type="datetime1">
              <a:rPr lang="da-DK" noProof="0" smtClean="0"/>
              <a:t>15-01-2025</a:t>
            </a:fld>
            <a:endParaRPr lang="da-DK" noProof="0"/>
          </a:p>
        </p:txBody>
      </p:sp>
      <p:sp>
        <p:nvSpPr>
          <p:cNvPr id="9" name="Pladsholder til slidenummer 8"/>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4" name="Pladsholder til sidefod 3"/>
          <p:cNvSpPr>
            <a:spLocks noGrp="1"/>
          </p:cNvSpPr>
          <p:nvPr>
            <p:ph type="ftr" sz="quarter" idx="11"/>
          </p:nvPr>
        </p:nvSpPr>
        <p:spPr/>
        <p:txBody>
          <a:bodyPr rtlCol="0"/>
          <a:lstStyle/>
          <a:p>
            <a:pPr rtl="0"/>
            <a:r>
              <a:rPr lang="da-DK" noProof="0"/>
              <a:t>Tilføj en sidefod</a:t>
            </a:r>
          </a:p>
        </p:txBody>
      </p:sp>
      <p:sp>
        <p:nvSpPr>
          <p:cNvPr id="3" name="Pladsholder til dato 2"/>
          <p:cNvSpPr>
            <a:spLocks noGrp="1"/>
          </p:cNvSpPr>
          <p:nvPr>
            <p:ph type="dt" sz="half" idx="10"/>
          </p:nvPr>
        </p:nvSpPr>
        <p:spPr/>
        <p:txBody>
          <a:bodyPr rtlCol="0"/>
          <a:lstStyle/>
          <a:p>
            <a:pPr rtl="0"/>
            <a:fld id="{56CA46E8-8474-46AB-B428-DF6C998A80D9}" type="datetime1">
              <a:rPr lang="da-DK" noProof="0" smtClean="0"/>
              <a:t>15-01-2025</a:t>
            </a:fld>
            <a:endParaRPr lang="da-DK" noProof="0"/>
          </a:p>
        </p:txBody>
      </p:sp>
      <p:sp>
        <p:nvSpPr>
          <p:cNvPr id="5" name="Pladsholder til slidenummer 4"/>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dsholder til sidefod 2"/>
          <p:cNvSpPr>
            <a:spLocks noGrp="1"/>
          </p:cNvSpPr>
          <p:nvPr>
            <p:ph type="ftr" sz="quarter" idx="11"/>
          </p:nvPr>
        </p:nvSpPr>
        <p:spPr/>
        <p:txBody>
          <a:bodyPr rtlCol="0"/>
          <a:lstStyle/>
          <a:p>
            <a:pPr rtl="0"/>
            <a:r>
              <a:rPr lang="da-DK" noProof="0"/>
              <a:t>Tilføj en sidefod</a:t>
            </a:r>
          </a:p>
        </p:txBody>
      </p:sp>
      <p:sp>
        <p:nvSpPr>
          <p:cNvPr id="2" name="Pladsholder til dato 1"/>
          <p:cNvSpPr>
            <a:spLocks noGrp="1"/>
          </p:cNvSpPr>
          <p:nvPr>
            <p:ph type="dt" sz="half" idx="10"/>
          </p:nvPr>
        </p:nvSpPr>
        <p:spPr/>
        <p:txBody>
          <a:bodyPr rtlCol="0"/>
          <a:lstStyle/>
          <a:p>
            <a:pPr rtl="0"/>
            <a:fld id="{87889A71-9BC3-47C4-88AD-1C71AA111534}" type="datetime1">
              <a:rPr lang="da-DK" noProof="0" smtClean="0"/>
              <a:t>15-01-2025</a:t>
            </a:fld>
            <a:endParaRPr lang="da-DK" noProof="0"/>
          </a:p>
        </p:txBody>
      </p:sp>
      <p:sp>
        <p:nvSpPr>
          <p:cNvPr id="4" name="Pladsholder til slidenummer 3"/>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indhold 2"/>
          <p:cNvSpPr>
            <a:spLocks noGrp="1"/>
          </p:cNvSpPr>
          <p:nvPr>
            <p:ph idx="1" hasCustomPrompt="1"/>
          </p:nvPr>
        </p:nvSpPr>
        <p:spPr>
          <a:xfrm>
            <a:off x="5865814" y="685800"/>
            <a:ext cx="5638800" cy="5486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AC57BC53-5407-41B2-8C24-E8A908611EE1}" type="datetime1">
              <a:rPr lang="da-DK" noProof="0" smtClean="0"/>
              <a:t>15-01-2025</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billede 2" descr="En tom pladsholder til at tilføje et billede. Klik på pladsholderen, og vælg det billede, du vil tilføje"/>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da-DK" noProof="0"/>
              <a:t>Klik på ikonet for at tilføje et billede</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84B5756F-1A34-4EF2-A2D8-C7FC5F0CDCC6}" type="datetime1">
              <a:rPr lang="da-DK" noProof="0" smtClean="0"/>
              <a:t>15-01-2025</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pPr rtl="0"/>
            <a:r>
              <a:rPr lang="da-DK" noProof="0"/>
              <a:t>Klik for at redigere titeltypografier i master</a:t>
            </a:r>
          </a:p>
        </p:txBody>
      </p:sp>
      <p:sp>
        <p:nvSpPr>
          <p:cNvPr id="3" name="Pladsholder til tekst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pPr rtl="0"/>
            <a:r>
              <a:rPr lang="da-DK" noProof="0"/>
              <a:t>Tilføj en sidefod</a:t>
            </a:r>
          </a:p>
        </p:txBody>
      </p:sp>
      <p:sp>
        <p:nvSpPr>
          <p:cNvPr id="4" name="Pladsholder til dato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pPr rtl="0"/>
            <a:fld id="{1092350D-C227-455A-B6FF-FBB29D68BE71}" type="datetime1">
              <a:rPr lang="da-DK" noProof="0" smtClean="0"/>
              <a:t>15-01-2025</a:t>
            </a:fld>
            <a:endParaRPr lang="da-DK" noProof="0" dirty="0"/>
          </a:p>
        </p:txBody>
      </p:sp>
      <p:sp>
        <p:nvSpPr>
          <p:cNvPr id="6" name="Pladsholder til slidenumm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pPr rtl="0"/>
            <a:fld id="{F36C87F6-986D-49E6-AF40-1B3A1EE8064D}" type="slidenum">
              <a:rPr lang="da-DK" noProof="0" smtClean="0"/>
              <a:pPr rtl="0"/>
              <a:t>‹nr.›</a:t>
            </a:fld>
            <a:endParaRPr lang="da-DK" noProof="0"/>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rtlCol="0"/>
          <a:lstStyle/>
          <a:p>
            <a:pPr rtl="0"/>
            <a:r>
              <a:rPr lang="da-DK" dirty="0"/>
              <a:t>Inflation</a:t>
            </a:r>
          </a:p>
        </p:txBody>
      </p:sp>
      <p:sp>
        <p:nvSpPr>
          <p:cNvPr id="3" name="Undertitel 2"/>
          <p:cNvSpPr>
            <a:spLocks noGrp="1"/>
          </p:cNvSpPr>
          <p:nvPr>
            <p:ph type="subTitle" idx="1"/>
          </p:nvPr>
        </p:nvSpPr>
        <p:spPr/>
        <p:txBody>
          <a:bodyPr rtlCol="0"/>
          <a:lstStyle/>
          <a:p>
            <a:pPr rtl="0"/>
            <a:r>
              <a:rPr lang="da-DK" dirty="0"/>
              <a:t>Typer, årsager og bekæmpelse</a:t>
            </a: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CF92A5-8DFD-7231-B755-AF056387F059}"/>
              </a:ext>
            </a:extLst>
          </p:cNvPr>
          <p:cNvSpPr>
            <a:spLocks noGrp="1"/>
          </p:cNvSpPr>
          <p:nvPr>
            <p:ph type="title"/>
          </p:nvPr>
        </p:nvSpPr>
        <p:spPr/>
        <p:txBody>
          <a:bodyPr/>
          <a:lstStyle/>
          <a:p>
            <a:pPr algn="ctr"/>
            <a:r>
              <a:rPr lang="da-DK" dirty="0"/>
              <a:t>Udbudschok</a:t>
            </a:r>
          </a:p>
        </p:txBody>
      </p:sp>
      <p:pic>
        <p:nvPicPr>
          <p:cNvPr id="7" name="Pladsholder til indhold 6" descr="Et billede, der indeholder tekst, linje/række, diagram, Kurve&#10;&#10;Automatisk genereret beskrivelse">
            <a:extLst>
              <a:ext uri="{FF2B5EF4-FFF2-40B4-BE49-F238E27FC236}">
                <a16:creationId xmlns:a16="http://schemas.microsoft.com/office/drawing/2014/main" id="{F5E09BB4-A400-6DA7-B817-810F984F9E6E}"/>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52252" y="2307144"/>
            <a:ext cx="5478591" cy="3808132"/>
          </a:xfrm>
        </p:spPr>
      </p:pic>
      <p:sp>
        <p:nvSpPr>
          <p:cNvPr id="5" name="Pladsholder til indhold 4">
            <a:extLst>
              <a:ext uri="{FF2B5EF4-FFF2-40B4-BE49-F238E27FC236}">
                <a16:creationId xmlns:a16="http://schemas.microsoft.com/office/drawing/2014/main" id="{2C75E19A-A13E-D788-436C-5F3BBE793F75}"/>
              </a:ext>
            </a:extLst>
          </p:cNvPr>
          <p:cNvSpPr>
            <a:spLocks noGrp="1"/>
          </p:cNvSpPr>
          <p:nvPr>
            <p:ph sz="half" idx="2"/>
          </p:nvPr>
        </p:nvSpPr>
        <p:spPr>
          <a:xfrm>
            <a:off x="6262478" y="1828800"/>
            <a:ext cx="5592573" cy="4343400"/>
          </a:xfrm>
        </p:spPr>
        <p:txBody>
          <a:bodyPr>
            <a:normAutofit fontScale="92500" lnSpcReduction="10000"/>
          </a:bodyPr>
          <a:lstStyle/>
          <a:p>
            <a:pPr algn="l"/>
            <a:r>
              <a:rPr lang="da-DK" dirty="0"/>
              <a:t>Nyere eksempler på udbudsinflation er fra </a:t>
            </a:r>
            <a:r>
              <a:rPr lang="da-DK" dirty="0" err="1"/>
              <a:t>coronakrisen</a:t>
            </a:r>
            <a:r>
              <a:rPr lang="da-DK" dirty="0"/>
              <a:t> i 2020 og Ukrainekrigen i 2022. Coronakrisen medførte nedlukninger af fabrikker i mange lande samt mangel på </a:t>
            </a:r>
            <a:r>
              <a:rPr lang="da-DK" dirty="0" err="1"/>
              <a:t>microchips</a:t>
            </a:r>
            <a:r>
              <a:rPr lang="da-DK" dirty="0"/>
              <a:t>. Begge dele betød i kortere perioder mindre udbud af diverse varer.</a:t>
            </a:r>
          </a:p>
          <a:p>
            <a:pPr algn="l"/>
            <a:r>
              <a:rPr lang="da-DK" dirty="0"/>
              <a:t>Ukrainekrigen betød bl.a., at gas- og olieleverancer fra Rusland blev kraftigt reduceret, ligesom der i perioder opstod mangel på hvede, da Ukraine er en af verdens største hvedeproducenter.</a:t>
            </a:r>
          </a:p>
          <a:p>
            <a:endParaRPr lang="da-DK" dirty="0"/>
          </a:p>
        </p:txBody>
      </p:sp>
    </p:spTree>
    <p:extLst>
      <p:ext uri="{BB962C8B-B14F-4D97-AF65-F5344CB8AC3E}">
        <p14:creationId xmlns:p14="http://schemas.microsoft.com/office/powerpoint/2010/main" val="3252926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314789-3243-6289-C161-BEEE1B70B970}"/>
              </a:ext>
            </a:extLst>
          </p:cNvPr>
          <p:cNvSpPr>
            <a:spLocks noGrp="1"/>
          </p:cNvSpPr>
          <p:nvPr>
            <p:ph type="title"/>
          </p:nvPr>
        </p:nvSpPr>
        <p:spPr/>
        <p:txBody>
          <a:bodyPr/>
          <a:lstStyle/>
          <a:p>
            <a:pPr algn="ctr"/>
            <a:r>
              <a:rPr lang="da-DK" dirty="0"/>
              <a:t>Forventet inflation</a:t>
            </a:r>
          </a:p>
        </p:txBody>
      </p:sp>
      <p:sp>
        <p:nvSpPr>
          <p:cNvPr id="5" name="Pladsholder til indhold 4">
            <a:extLst>
              <a:ext uri="{FF2B5EF4-FFF2-40B4-BE49-F238E27FC236}">
                <a16:creationId xmlns:a16="http://schemas.microsoft.com/office/drawing/2014/main" id="{F7DE2923-B817-E5AB-6E33-8B6141E25D11}"/>
              </a:ext>
            </a:extLst>
          </p:cNvPr>
          <p:cNvSpPr>
            <a:spLocks noGrp="1"/>
          </p:cNvSpPr>
          <p:nvPr>
            <p:ph idx="1"/>
          </p:nvPr>
        </p:nvSpPr>
        <p:spPr/>
        <p:txBody>
          <a:bodyPr>
            <a:normAutofit fontScale="92500" lnSpcReduction="10000"/>
          </a:bodyPr>
          <a:lstStyle/>
          <a:p>
            <a:pPr algn="l"/>
            <a:r>
              <a:rPr lang="da-DK" dirty="0"/>
              <a:t>Hvis lønmodtagere forventer stigende priser i fremtiden, vil de sørge for at imødegå dette ved at kræve tilstrækkeligt høje lønstigninger. Og dette øger jo i sig selv inflationen.</a:t>
            </a:r>
          </a:p>
          <a:p>
            <a:pPr algn="l"/>
            <a:r>
              <a:rPr lang="da-DK" dirty="0"/>
              <a:t>Hvis en virksomhed forventer stigende lønninger og stigende priser, vil den måske dække sig ind hurtigst muligt ved øjeblikkeligt at hæve priserne på sine produkter. Også dette øger i sig selv inflationen.</a:t>
            </a:r>
          </a:p>
          <a:p>
            <a:pPr algn="l"/>
            <a:r>
              <a:rPr lang="da-DK" dirty="0"/>
              <a:t>Denne forventningsskabte inflation er således ikke en selvstændig faktor i inflationsprocessen. Den opstår i kølvandet på de andre typer inflation. Når først en befolkning er vænnet til et vist inflationsniveau, kan det være vanskeligt at bringe inflationen ned. Alle regner jo med prisstigninger og baserer deres økonomiske handlinger herpå.</a:t>
            </a:r>
          </a:p>
          <a:p>
            <a:endParaRPr lang="da-DK" dirty="0"/>
          </a:p>
        </p:txBody>
      </p:sp>
    </p:spTree>
    <p:extLst>
      <p:ext uri="{BB962C8B-B14F-4D97-AF65-F5344CB8AC3E}">
        <p14:creationId xmlns:p14="http://schemas.microsoft.com/office/powerpoint/2010/main" val="2410153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F64FA4-83EB-F233-7E8A-F28E950987DA}"/>
              </a:ext>
            </a:extLst>
          </p:cNvPr>
          <p:cNvSpPr>
            <a:spLocks noGrp="1"/>
          </p:cNvSpPr>
          <p:nvPr>
            <p:ph type="title"/>
          </p:nvPr>
        </p:nvSpPr>
        <p:spPr/>
        <p:txBody>
          <a:bodyPr/>
          <a:lstStyle/>
          <a:p>
            <a:pPr algn="ctr"/>
            <a:r>
              <a:rPr lang="da-DK" dirty="0"/>
              <a:t>Pengemængdeinflation</a:t>
            </a:r>
          </a:p>
        </p:txBody>
      </p:sp>
      <p:sp>
        <p:nvSpPr>
          <p:cNvPr id="3" name="Pladsholder til indhold 2">
            <a:extLst>
              <a:ext uri="{FF2B5EF4-FFF2-40B4-BE49-F238E27FC236}">
                <a16:creationId xmlns:a16="http://schemas.microsoft.com/office/drawing/2014/main" id="{11051525-7E95-7C73-2015-A2C2A0C1B590}"/>
              </a:ext>
            </a:extLst>
          </p:cNvPr>
          <p:cNvSpPr>
            <a:spLocks noGrp="1"/>
          </p:cNvSpPr>
          <p:nvPr>
            <p:ph idx="1"/>
          </p:nvPr>
        </p:nvSpPr>
        <p:spPr/>
        <p:txBody>
          <a:bodyPr>
            <a:normAutofit lnSpcReduction="10000"/>
          </a:bodyPr>
          <a:lstStyle/>
          <a:p>
            <a:r>
              <a:rPr lang="da-DK" dirty="0"/>
              <a:t>Blandt mange økonomer er der enighed om, at ændringer i pengemængden ikke har den store direkte betydning for inflationen.</a:t>
            </a:r>
          </a:p>
          <a:p>
            <a:r>
              <a:rPr lang="da-DK" dirty="0"/>
              <a:t>Lad os se på en situation, hvor Nationalbanken køber obligationer af borgerne. Dette øger pengemængden, idet borgerne nu besidder kontanter i stedet for værdipapirer. Det er imidlertid sjældent, at disse kontanter omsættes til forbrug – de placeres snarere i andre typer opsparing. Da den stigende pengemængde således ikke direkte omsættes til øget efterspørgsel, skabes der ikke inflation.</a:t>
            </a:r>
          </a:p>
          <a:p>
            <a:r>
              <a:rPr lang="da-DK" dirty="0"/>
              <a:t>Det er selvfølgelig noget andet, hvis staten står for at trykke pengene så er det jo for at bruge dem</a:t>
            </a:r>
          </a:p>
        </p:txBody>
      </p:sp>
    </p:spTree>
    <p:extLst>
      <p:ext uri="{BB962C8B-B14F-4D97-AF65-F5344CB8AC3E}">
        <p14:creationId xmlns:p14="http://schemas.microsoft.com/office/powerpoint/2010/main" val="3441723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3B2C0E-50D9-C979-37B2-5EEFF8C49F9A}"/>
              </a:ext>
            </a:extLst>
          </p:cNvPr>
          <p:cNvSpPr>
            <a:spLocks noGrp="1"/>
          </p:cNvSpPr>
          <p:nvPr>
            <p:ph type="title"/>
          </p:nvPr>
        </p:nvSpPr>
        <p:spPr/>
        <p:txBody>
          <a:bodyPr/>
          <a:lstStyle/>
          <a:p>
            <a:pPr algn="ctr"/>
            <a:r>
              <a:rPr lang="da-DK" dirty="0"/>
              <a:t>Bekæmpelse af inflation</a:t>
            </a:r>
          </a:p>
        </p:txBody>
      </p:sp>
      <p:pic>
        <p:nvPicPr>
          <p:cNvPr id="5" name="Pladsholder til indhold 4" descr="Et billede, der indeholder tekst, skærmbillede, Font/skrifttype, nummer/tal&#10;&#10;Automatisk genereret beskrivelse">
            <a:extLst>
              <a:ext uri="{FF2B5EF4-FFF2-40B4-BE49-F238E27FC236}">
                <a16:creationId xmlns:a16="http://schemas.microsoft.com/office/drawing/2014/main" id="{9E3C9631-4884-3438-E48E-734231102E1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22004" y="1988840"/>
            <a:ext cx="7560446" cy="4253274"/>
          </a:xfrm>
        </p:spPr>
      </p:pic>
    </p:spTree>
    <p:extLst>
      <p:ext uri="{BB962C8B-B14F-4D97-AF65-F5344CB8AC3E}">
        <p14:creationId xmlns:p14="http://schemas.microsoft.com/office/powerpoint/2010/main" val="3822914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B1BAF4-A71D-A4FF-3B97-7B3112CA47C1}"/>
              </a:ext>
            </a:extLst>
          </p:cNvPr>
          <p:cNvSpPr>
            <a:spLocks noGrp="1"/>
          </p:cNvSpPr>
          <p:nvPr>
            <p:ph type="title"/>
          </p:nvPr>
        </p:nvSpPr>
        <p:spPr/>
        <p:txBody>
          <a:bodyPr/>
          <a:lstStyle/>
          <a:p>
            <a:pPr algn="ctr"/>
            <a:r>
              <a:rPr lang="da-DK" dirty="0"/>
              <a:t>Hvilken slags inflation (eller deflation) er der tale om?</a:t>
            </a:r>
          </a:p>
        </p:txBody>
      </p:sp>
      <p:sp>
        <p:nvSpPr>
          <p:cNvPr id="3" name="Pladsholder til indhold 2">
            <a:extLst>
              <a:ext uri="{FF2B5EF4-FFF2-40B4-BE49-F238E27FC236}">
                <a16:creationId xmlns:a16="http://schemas.microsoft.com/office/drawing/2014/main" id="{FA72CC4B-1F98-F1C5-3774-E9DD356B12A2}"/>
              </a:ext>
            </a:extLst>
          </p:cNvPr>
          <p:cNvSpPr>
            <a:spLocks noGrp="1"/>
          </p:cNvSpPr>
          <p:nvPr>
            <p:ph idx="1"/>
          </p:nvPr>
        </p:nvSpPr>
        <p:spPr>
          <a:xfrm>
            <a:off x="1" y="1828800"/>
            <a:ext cx="12188824" cy="4343400"/>
          </a:xfrm>
        </p:spPr>
        <p:txBody>
          <a:bodyPr>
            <a:noAutofit/>
          </a:bodyPr>
          <a:lstStyle/>
          <a:p>
            <a:pPr algn="l">
              <a:buFont typeface="Arial" panose="020B0604020202020204" pitchFamily="34" charset="0"/>
              <a:buChar char="•"/>
            </a:pPr>
            <a:r>
              <a:rPr lang="da-DK" sz="1900" dirty="0"/>
              <a:t>Momsen sænkes fra 25 til 22 pct.</a:t>
            </a:r>
          </a:p>
          <a:p>
            <a:pPr algn="l">
              <a:buFont typeface="Arial" panose="020B0604020202020204" pitchFamily="34" charset="0"/>
              <a:buChar char="•"/>
            </a:pPr>
            <a:r>
              <a:rPr lang="da-DK" sz="1900" dirty="0"/>
              <a:t>Lønningerne stiger kraftigt, med over 6 pct. om året som følge af pres fra fagforeningerne.</a:t>
            </a:r>
          </a:p>
          <a:p>
            <a:pPr algn="l">
              <a:buFont typeface="Arial" panose="020B0604020202020204" pitchFamily="34" charset="0"/>
              <a:buChar char="•"/>
            </a:pPr>
            <a:r>
              <a:rPr lang="da-DK" sz="1900" dirty="0"/>
              <a:t>Oliepriserne stiger med 38 pct. på blot et halvt år</a:t>
            </a:r>
          </a:p>
          <a:p>
            <a:pPr algn="l">
              <a:buFont typeface="Arial" panose="020B0604020202020204" pitchFamily="34" charset="0"/>
              <a:buChar char="•"/>
            </a:pPr>
            <a:r>
              <a:rPr lang="da-DK" sz="1900" dirty="0"/>
              <a:t>Virksomhedernes produktivitet (dvs. effektivitet) stiger med 4,5 pct., hvilket er usædvanligt meget.</a:t>
            </a:r>
          </a:p>
          <a:p>
            <a:pPr algn="l">
              <a:buFont typeface="Arial" panose="020B0604020202020204" pitchFamily="34" charset="0"/>
              <a:buChar char="•"/>
            </a:pPr>
            <a:r>
              <a:rPr lang="da-DK" sz="1900" dirty="0"/>
              <a:t>Priserne på kollektiv persontransport (bus- og togbilletter) falder med 14 pct.</a:t>
            </a:r>
          </a:p>
          <a:p>
            <a:pPr algn="l">
              <a:buFont typeface="Arial" panose="020B0604020202020204" pitchFamily="34" charset="0"/>
              <a:buChar char="•"/>
            </a:pPr>
            <a:r>
              <a:rPr lang="da-DK" sz="1900" dirty="0"/>
              <a:t>Kursen på dollar stiger markant.</a:t>
            </a:r>
          </a:p>
          <a:p>
            <a:pPr algn="l">
              <a:buFont typeface="Arial" panose="020B0604020202020204" pitchFamily="34" charset="0"/>
              <a:buChar char="•"/>
            </a:pPr>
            <a:r>
              <a:rPr lang="da-DK" sz="1900" dirty="0"/>
              <a:t>De globale priser på jern, kobber og aluminium stiger med 12-18 pct.</a:t>
            </a:r>
          </a:p>
          <a:p>
            <a:pPr algn="l">
              <a:buFont typeface="Arial" panose="020B0604020202020204" pitchFamily="34" charset="0"/>
              <a:buChar char="•"/>
            </a:pPr>
            <a:r>
              <a:rPr lang="da-DK" sz="1900" dirty="0"/>
              <a:t>Importen fra Kina af billige varer som fx </a:t>
            </a:r>
            <a:r>
              <a:rPr lang="da-DK" sz="1900" dirty="0" err="1"/>
              <a:t>pc'ere</a:t>
            </a:r>
            <a:r>
              <a:rPr lang="da-DK" sz="1900" dirty="0"/>
              <a:t>, mobiltelefoner, musikanlæg, sko, tøj m.v. stiger markant.</a:t>
            </a:r>
          </a:p>
          <a:p>
            <a:pPr algn="l">
              <a:buFont typeface="Arial" panose="020B0604020202020204" pitchFamily="34" charset="0"/>
              <a:buChar char="•"/>
            </a:pPr>
            <a:r>
              <a:rPr lang="da-DK" sz="1900" dirty="0"/>
              <a:t>Priserne på gas stiger voldsomt som følge af globale forsyningsproblemer – bl.a. som konsekvenser af krig i Europa.</a:t>
            </a:r>
          </a:p>
        </p:txBody>
      </p:sp>
    </p:spTree>
    <p:extLst>
      <p:ext uri="{BB962C8B-B14F-4D97-AF65-F5344CB8AC3E}">
        <p14:creationId xmlns:p14="http://schemas.microsoft.com/office/powerpoint/2010/main" val="2746806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BC8D27-2808-8D88-8B87-E6324C526E04}"/>
              </a:ext>
            </a:extLst>
          </p:cNvPr>
          <p:cNvSpPr>
            <a:spLocks noGrp="1"/>
          </p:cNvSpPr>
          <p:nvPr>
            <p:ph type="title"/>
          </p:nvPr>
        </p:nvSpPr>
        <p:spPr/>
        <p:txBody>
          <a:bodyPr/>
          <a:lstStyle/>
          <a:p>
            <a:pPr algn="ctr"/>
            <a:r>
              <a:rPr lang="da-DK" dirty="0"/>
              <a:t>Spot noget vrøvl</a:t>
            </a:r>
          </a:p>
        </p:txBody>
      </p:sp>
      <p:sp>
        <p:nvSpPr>
          <p:cNvPr id="3" name="Pladsholder til indhold 2">
            <a:extLst>
              <a:ext uri="{FF2B5EF4-FFF2-40B4-BE49-F238E27FC236}">
                <a16:creationId xmlns:a16="http://schemas.microsoft.com/office/drawing/2014/main" id="{1E802154-C664-3E53-9201-D72CD37B1AEB}"/>
              </a:ext>
            </a:extLst>
          </p:cNvPr>
          <p:cNvSpPr>
            <a:spLocks noGrp="1"/>
          </p:cNvSpPr>
          <p:nvPr>
            <p:ph idx="1"/>
          </p:nvPr>
        </p:nvSpPr>
        <p:spPr/>
        <p:txBody>
          <a:bodyPr/>
          <a:lstStyle/>
          <a:p>
            <a:pPr algn="l"/>
            <a:r>
              <a:rPr lang="da-DK" dirty="0"/>
              <a:t>”Det er en god nyhed, at inflationen er faldet fra 8,4 pct. sidste år til 5,2 pct. i år, for så bliver varerne heldigvis billigere igen.”</a:t>
            </a:r>
          </a:p>
          <a:p>
            <a:pPr algn="l"/>
            <a:endParaRPr lang="da-DK" dirty="0"/>
          </a:p>
          <a:p>
            <a:pPr algn="l"/>
            <a:r>
              <a:rPr lang="da-DK" dirty="0"/>
              <a:t>Hvorfor er dette udsagn noget vrøvl?</a:t>
            </a:r>
          </a:p>
          <a:p>
            <a:endParaRPr lang="da-DK" dirty="0"/>
          </a:p>
        </p:txBody>
      </p:sp>
    </p:spTree>
    <p:extLst>
      <p:ext uri="{BB962C8B-B14F-4D97-AF65-F5344CB8AC3E}">
        <p14:creationId xmlns:p14="http://schemas.microsoft.com/office/powerpoint/2010/main" val="309200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5AF772-7215-23E9-71CE-93298782C735}"/>
              </a:ext>
            </a:extLst>
          </p:cNvPr>
          <p:cNvSpPr>
            <a:spLocks noGrp="1"/>
          </p:cNvSpPr>
          <p:nvPr>
            <p:ph type="title"/>
          </p:nvPr>
        </p:nvSpPr>
        <p:spPr/>
        <p:txBody>
          <a:bodyPr/>
          <a:lstStyle/>
          <a:p>
            <a:pPr algn="ctr"/>
            <a:r>
              <a:rPr lang="da-DK" dirty="0"/>
              <a:t>Pause</a:t>
            </a:r>
          </a:p>
        </p:txBody>
      </p:sp>
      <p:sp>
        <p:nvSpPr>
          <p:cNvPr id="3" name="Pladsholder til indhold 2">
            <a:extLst>
              <a:ext uri="{FF2B5EF4-FFF2-40B4-BE49-F238E27FC236}">
                <a16:creationId xmlns:a16="http://schemas.microsoft.com/office/drawing/2014/main" id="{63510499-F155-7FB2-84CC-39DA9BA4A7E3}"/>
              </a:ext>
            </a:extLst>
          </p:cNvPr>
          <p:cNvSpPr>
            <a:spLocks noGrp="1"/>
          </p:cNvSpPr>
          <p:nvPr>
            <p:ph idx="1"/>
          </p:nvPr>
        </p:nvSpPr>
        <p:spPr/>
        <p:txBody>
          <a:bodyPr/>
          <a:lstStyle/>
          <a:p>
            <a:endParaRPr lang="da-DK"/>
          </a:p>
        </p:txBody>
      </p:sp>
    </p:spTree>
    <p:extLst>
      <p:ext uri="{BB962C8B-B14F-4D97-AF65-F5344CB8AC3E}">
        <p14:creationId xmlns:p14="http://schemas.microsoft.com/office/powerpoint/2010/main" val="3840790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9037C-F5AD-58B4-97E6-67540807BCBE}"/>
              </a:ext>
            </a:extLst>
          </p:cNvPr>
          <p:cNvSpPr>
            <a:spLocks noGrp="1"/>
          </p:cNvSpPr>
          <p:nvPr>
            <p:ph type="title"/>
          </p:nvPr>
        </p:nvSpPr>
        <p:spPr/>
        <p:txBody>
          <a:bodyPr/>
          <a:lstStyle/>
          <a:p>
            <a:pPr algn="ctr"/>
            <a:r>
              <a:rPr lang="da-DK" dirty="0" err="1"/>
              <a:t>OPgave</a:t>
            </a:r>
            <a:endParaRPr lang="da-DK" dirty="0"/>
          </a:p>
        </p:txBody>
      </p:sp>
      <p:sp>
        <p:nvSpPr>
          <p:cNvPr id="3" name="Pladsholder til indhold 2">
            <a:extLst>
              <a:ext uri="{FF2B5EF4-FFF2-40B4-BE49-F238E27FC236}">
                <a16:creationId xmlns:a16="http://schemas.microsoft.com/office/drawing/2014/main" id="{FB3A1B68-AB2A-DA43-3E0C-632B5B784ED5}"/>
              </a:ext>
            </a:extLst>
          </p:cNvPr>
          <p:cNvSpPr>
            <a:spLocks noGrp="1"/>
          </p:cNvSpPr>
          <p:nvPr>
            <p:ph idx="1"/>
          </p:nvPr>
        </p:nvSpPr>
        <p:spPr/>
        <p:txBody>
          <a:bodyPr/>
          <a:lstStyle/>
          <a:p>
            <a:endParaRPr lang="da-DK"/>
          </a:p>
        </p:txBody>
      </p:sp>
    </p:spTree>
    <p:extLst>
      <p:ext uri="{BB962C8B-B14F-4D97-AF65-F5344CB8AC3E}">
        <p14:creationId xmlns:p14="http://schemas.microsoft.com/office/powerpoint/2010/main" val="1126492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471F17-FD19-31FD-1F34-9AA3D64E9132}"/>
              </a:ext>
            </a:extLst>
          </p:cNvPr>
          <p:cNvSpPr>
            <a:spLocks noGrp="1"/>
          </p:cNvSpPr>
          <p:nvPr>
            <p:ph type="title"/>
          </p:nvPr>
        </p:nvSpPr>
        <p:spPr/>
        <p:txBody>
          <a:bodyPr/>
          <a:lstStyle/>
          <a:p>
            <a:pPr algn="ctr"/>
            <a:r>
              <a:rPr lang="da-DK" dirty="0" err="1"/>
              <a:t>OPsamling</a:t>
            </a:r>
            <a:endParaRPr lang="da-DK" dirty="0"/>
          </a:p>
        </p:txBody>
      </p:sp>
      <p:sp>
        <p:nvSpPr>
          <p:cNvPr id="3" name="Pladsholder til indhold 2">
            <a:extLst>
              <a:ext uri="{FF2B5EF4-FFF2-40B4-BE49-F238E27FC236}">
                <a16:creationId xmlns:a16="http://schemas.microsoft.com/office/drawing/2014/main" id="{59363306-AE20-E2A8-1C17-6EC5EE8A07C2}"/>
              </a:ext>
            </a:extLst>
          </p:cNvPr>
          <p:cNvSpPr>
            <a:spLocks noGrp="1"/>
          </p:cNvSpPr>
          <p:nvPr>
            <p:ph idx="1"/>
          </p:nvPr>
        </p:nvSpPr>
        <p:spPr/>
        <p:txBody>
          <a:bodyPr/>
          <a:lstStyle/>
          <a:p>
            <a:endParaRPr lang="da-DK"/>
          </a:p>
        </p:txBody>
      </p:sp>
    </p:spTree>
    <p:extLst>
      <p:ext uri="{BB962C8B-B14F-4D97-AF65-F5344CB8AC3E}">
        <p14:creationId xmlns:p14="http://schemas.microsoft.com/office/powerpoint/2010/main" val="2694531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AA73C6-4411-64F6-3477-6EA7081ABE6F}"/>
              </a:ext>
            </a:extLst>
          </p:cNvPr>
          <p:cNvSpPr>
            <a:spLocks noGrp="1"/>
          </p:cNvSpPr>
          <p:nvPr>
            <p:ph type="title"/>
          </p:nvPr>
        </p:nvSpPr>
        <p:spPr/>
        <p:txBody>
          <a:bodyPr/>
          <a:lstStyle/>
          <a:p>
            <a:pPr algn="ctr"/>
            <a:r>
              <a:rPr lang="da-DK" dirty="0"/>
              <a:t>Dagens program</a:t>
            </a:r>
          </a:p>
        </p:txBody>
      </p:sp>
      <p:sp>
        <p:nvSpPr>
          <p:cNvPr id="3" name="Pladsholder til indhold 2">
            <a:extLst>
              <a:ext uri="{FF2B5EF4-FFF2-40B4-BE49-F238E27FC236}">
                <a16:creationId xmlns:a16="http://schemas.microsoft.com/office/drawing/2014/main" id="{D0B7F9AD-53DA-41B3-B85A-06D6E379139D}"/>
              </a:ext>
            </a:extLst>
          </p:cNvPr>
          <p:cNvSpPr>
            <a:spLocks noGrp="1"/>
          </p:cNvSpPr>
          <p:nvPr>
            <p:ph idx="1"/>
          </p:nvPr>
        </p:nvSpPr>
        <p:spPr/>
        <p:txBody>
          <a:bodyPr/>
          <a:lstStyle/>
          <a:p>
            <a:r>
              <a:rPr lang="da-DK" dirty="0"/>
              <a:t>1) Opsamling fra sidst</a:t>
            </a:r>
          </a:p>
          <a:p>
            <a:r>
              <a:rPr lang="da-DK" dirty="0"/>
              <a:t>2) Inflation</a:t>
            </a:r>
          </a:p>
          <a:p>
            <a:r>
              <a:rPr lang="da-DK" dirty="0"/>
              <a:t>3) Årsager til inflation</a:t>
            </a:r>
          </a:p>
          <a:p>
            <a:r>
              <a:rPr lang="da-DK" dirty="0"/>
              <a:t>4) Bekæmpelse af inflation</a:t>
            </a:r>
          </a:p>
          <a:p>
            <a:r>
              <a:rPr lang="da-DK" dirty="0"/>
              <a:t>5) Fælles øvelser</a:t>
            </a:r>
          </a:p>
          <a:p>
            <a:r>
              <a:rPr lang="da-DK" dirty="0"/>
              <a:t>6) Pause</a:t>
            </a:r>
          </a:p>
          <a:p>
            <a:r>
              <a:rPr lang="da-DK" dirty="0"/>
              <a:t>7) Opgave</a:t>
            </a:r>
          </a:p>
        </p:txBody>
      </p:sp>
    </p:spTree>
    <p:extLst>
      <p:ext uri="{BB962C8B-B14F-4D97-AF65-F5344CB8AC3E}">
        <p14:creationId xmlns:p14="http://schemas.microsoft.com/office/powerpoint/2010/main" val="422959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770006-0D05-50BE-9D5D-E176342FDBDE}"/>
              </a:ext>
            </a:extLst>
          </p:cNvPr>
          <p:cNvSpPr>
            <a:spLocks noGrp="1"/>
          </p:cNvSpPr>
          <p:nvPr>
            <p:ph type="title"/>
          </p:nvPr>
        </p:nvSpPr>
        <p:spPr/>
        <p:txBody>
          <a:bodyPr/>
          <a:lstStyle/>
          <a:p>
            <a:pPr algn="ctr"/>
            <a:r>
              <a:rPr lang="da-DK" dirty="0"/>
              <a:t>Opsamling fra sidst</a:t>
            </a:r>
          </a:p>
        </p:txBody>
      </p:sp>
      <p:sp>
        <p:nvSpPr>
          <p:cNvPr id="3" name="Pladsholder til indhold 2">
            <a:extLst>
              <a:ext uri="{FF2B5EF4-FFF2-40B4-BE49-F238E27FC236}">
                <a16:creationId xmlns:a16="http://schemas.microsoft.com/office/drawing/2014/main" id="{6F535E1B-8DCC-0856-C571-F5BA386BAA47}"/>
              </a:ext>
            </a:extLst>
          </p:cNvPr>
          <p:cNvSpPr>
            <a:spLocks noGrp="1"/>
          </p:cNvSpPr>
          <p:nvPr>
            <p:ph idx="1"/>
          </p:nvPr>
        </p:nvSpPr>
        <p:spPr/>
        <p:txBody>
          <a:bodyPr/>
          <a:lstStyle/>
          <a:p>
            <a:r>
              <a:rPr lang="da-DK" dirty="0"/>
              <a:t>Hvad er pengepolitik?</a:t>
            </a:r>
          </a:p>
          <a:p>
            <a:endParaRPr lang="da-DK" dirty="0"/>
          </a:p>
          <a:p>
            <a:r>
              <a:rPr lang="da-DK" dirty="0"/>
              <a:t>Hvordan virker lempelig pengepolitik?</a:t>
            </a:r>
          </a:p>
          <a:p>
            <a:endParaRPr lang="da-DK" dirty="0"/>
          </a:p>
          <a:p>
            <a:r>
              <a:rPr lang="da-DK" dirty="0"/>
              <a:t>Hvorfor kan Danmark ikke føre selvstændig pengepolitik?</a:t>
            </a:r>
          </a:p>
          <a:p>
            <a:endParaRPr lang="da-DK" dirty="0"/>
          </a:p>
          <a:p>
            <a:r>
              <a:rPr lang="da-DK" dirty="0"/>
              <a:t>Hvorfor har vi alligevel en lavere rente i Danmark lige nu end i Eurozonen?</a:t>
            </a:r>
          </a:p>
        </p:txBody>
      </p:sp>
    </p:spTree>
    <p:extLst>
      <p:ext uri="{BB962C8B-B14F-4D97-AF65-F5344CB8AC3E}">
        <p14:creationId xmlns:p14="http://schemas.microsoft.com/office/powerpoint/2010/main" val="434992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08F931-93B1-463D-BFFA-6EA7B2DC3FFE}"/>
              </a:ext>
            </a:extLst>
          </p:cNvPr>
          <p:cNvSpPr>
            <a:spLocks noGrp="1"/>
          </p:cNvSpPr>
          <p:nvPr>
            <p:ph type="title"/>
          </p:nvPr>
        </p:nvSpPr>
        <p:spPr/>
        <p:txBody>
          <a:bodyPr/>
          <a:lstStyle/>
          <a:p>
            <a:pPr algn="ctr"/>
            <a:r>
              <a:rPr lang="da-DK" dirty="0"/>
              <a:t>Inflation</a:t>
            </a:r>
          </a:p>
        </p:txBody>
      </p:sp>
      <p:sp>
        <p:nvSpPr>
          <p:cNvPr id="3" name="Pladsholder til indhold 2">
            <a:extLst>
              <a:ext uri="{FF2B5EF4-FFF2-40B4-BE49-F238E27FC236}">
                <a16:creationId xmlns:a16="http://schemas.microsoft.com/office/drawing/2014/main" id="{FFD3825D-FD22-4C14-84F1-F4B0B2E495D5}"/>
              </a:ext>
            </a:extLst>
          </p:cNvPr>
          <p:cNvSpPr>
            <a:spLocks noGrp="1"/>
          </p:cNvSpPr>
          <p:nvPr>
            <p:ph idx="1"/>
          </p:nvPr>
        </p:nvSpPr>
        <p:spPr/>
        <p:txBody>
          <a:bodyPr/>
          <a:lstStyle/>
          <a:p>
            <a:r>
              <a:rPr lang="da-DK" dirty="0"/>
              <a:t>Hører til det samfundsøkonomiske mål om stabile priser</a:t>
            </a:r>
          </a:p>
          <a:p>
            <a:endParaRPr lang="da-DK" dirty="0"/>
          </a:p>
          <a:p>
            <a:r>
              <a:rPr lang="da-DK" dirty="0"/>
              <a:t>Hvad plejer vi at sigte efter?</a:t>
            </a:r>
          </a:p>
          <a:p>
            <a:endParaRPr lang="da-DK" dirty="0"/>
          </a:p>
          <a:p>
            <a:r>
              <a:rPr lang="da-DK" dirty="0"/>
              <a:t>Måles ud fra forbrugerprisindekset/nettoprisindekset </a:t>
            </a:r>
          </a:p>
          <a:p>
            <a:pPr marL="45720" indent="0">
              <a:buNone/>
            </a:pPr>
            <a:endParaRPr lang="da-DK" dirty="0"/>
          </a:p>
          <a:p>
            <a:r>
              <a:rPr lang="da-DK" dirty="0"/>
              <a:t>Hvorfor er deflation problematisk?</a:t>
            </a:r>
          </a:p>
          <a:p>
            <a:endParaRPr lang="da-DK" dirty="0"/>
          </a:p>
          <a:p>
            <a:endParaRPr lang="da-DK" dirty="0"/>
          </a:p>
        </p:txBody>
      </p:sp>
    </p:spTree>
    <p:extLst>
      <p:ext uri="{BB962C8B-B14F-4D97-AF65-F5344CB8AC3E}">
        <p14:creationId xmlns:p14="http://schemas.microsoft.com/office/powerpoint/2010/main" val="806211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B80AE3-6F1B-A6C0-B03C-6DA9BD202BE6}"/>
              </a:ext>
            </a:extLst>
          </p:cNvPr>
          <p:cNvSpPr>
            <a:spLocks noGrp="1"/>
          </p:cNvSpPr>
          <p:nvPr>
            <p:ph type="title"/>
          </p:nvPr>
        </p:nvSpPr>
        <p:spPr/>
        <p:txBody>
          <a:bodyPr/>
          <a:lstStyle/>
          <a:p>
            <a:pPr algn="ctr"/>
            <a:r>
              <a:rPr lang="da-DK" dirty="0"/>
              <a:t>Inflation</a:t>
            </a:r>
          </a:p>
        </p:txBody>
      </p:sp>
      <p:sp>
        <p:nvSpPr>
          <p:cNvPr id="3" name="Pladsholder til indhold 2">
            <a:extLst>
              <a:ext uri="{FF2B5EF4-FFF2-40B4-BE49-F238E27FC236}">
                <a16:creationId xmlns:a16="http://schemas.microsoft.com/office/drawing/2014/main" id="{CE31D507-D08D-95A7-31E1-DD62A4BEDB71}"/>
              </a:ext>
            </a:extLst>
          </p:cNvPr>
          <p:cNvSpPr>
            <a:spLocks noGrp="1"/>
          </p:cNvSpPr>
          <p:nvPr>
            <p:ph idx="1"/>
          </p:nvPr>
        </p:nvSpPr>
        <p:spPr/>
        <p:txBody>
          <a:bodyPr>
            <a:normAutofit fontScale="92500" lnSpcReduction="10000"/>
          </a:bodyPr>
          <a:lstStyle/>
          <a:p>
            <a:r>
              <a:rPr lang="da-DK" dirty="0"/>
              <a:t>Inflation svækker et lands konkurrenceevne, da det skader eksporten at et lands varer bliver dyrere sammenlignet med de andre lande</a:t>
            </a:r>
          </a:p>
          <a:p>
            <a:r>
              <a:rPr lang="da-DK" dirty="0"/>
              <a:t>Inflation påvirker indkomst- og formuefordelingen mellem de forskellige befolkningsgrupper.</a:t>
            </a:r>
          </a:p>
          <a:p>
            <a:r>
              <a:rPr lang="da-DK" dirty="0"/>
              <a:t>Høj inflation gør det uhensigtsmæssigt at spare op. Folk vil hellere bruge pengene, 'mens de er noget værd'. Det betyder, at der sker et øget forbrug på bekostning af opsparingen. Usikkerheden vil 'forstyrre' prisdannelsen, som jo ellers er med til at sikre en effektiv fordeling af ressourcerne i økonomien</a:t>
            </a:r>
          </a:p>
          <a:p>
            <a:r>
              <a:rPr lang="da-DK" dirty="0"/>
              <a:t>Der er dog blandt økonomer stor uenighed om, hvor stor betydning inflationen har for et lands økonomiske vækst. Ofte er høj inflation snarere et symptom på en dårlig økonomi end en egentlig årsag.</a:t>
            </a:r>
          </a:p>
        </p:txBody>
      </p:sp>
    </p:spTree>
    <p:extLst>
      <p:ext uri="{BB962C8B-B14F-4D97-AF65-F5344CB8AC3E}">
        <p14:creationId xmlns:p14="http://schemas.microsoft.com/office/powerpoint/2010/main" val="167045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A96BA1-0DFE-4201-A587-B48864492A06}"/>
              </a:ext>
            </a:extLst>
          </p:cNvPr>
          <p:cNvSpPr>
            <a:spLocks noGrp="1"/>
          </p:cNvSpPr>
          <p:nvPr>
            <p:ph type="title"/>
          </p:nvPr>
        </p:nvSpPr>
        <p:spPr/>
        <p:txBody>
          <a:bodyPr/>
          <a:lstStyle/>
          <a:p>
            <a:pPr algn="ctr"/>
            <a:r>
              <a:rPr lang="da-DK" dirty="0"/>
              <a:t>Årsager til inflation</a:t>
            </a:r>
          </a:p>
        </p:txBody>
      </p:sp>
      <p:sp>
        <p:nvSpPr>
          <p:cNvPr id="3" name="Pladsholder til indhold 2">
            <a:extLst>
              <a:ext uri="{FF2B5EF4-FFF2-40B4-BE49-F238E27FC236}">
                <a16:creationId xmlns:a16="http://schemas.microsoft.com/office/drawing/2014/main" id="{51C21551-1033-4823-9EE2-7D8AAB944890}"/>
              </a:ext>
            </a:extLst>
          </p:cNvPr>
          <p:cNvSpPr>
            <a:spLocks noGrp="1"/>
          </p:cNvSpPr>
          <p:nvPr>
            <p:ph idx="1"/>
          </p:nvPr>
        </p:nvSpPr>
        <p:spPr/>
        <p:txBody>
          <a:bodyPr/>
          <a:lstStyle/>
          <a:p>
            <a:r>
              <a:rPr lang="da-DK" dirty="0"/>
              <a:t>Inflation kan have mange årsager:</a:t>
            </a:r>
          </a:p>
          <a:p>
            <a:r>
              <a:rPr lang="da-DK" dirty="0"/>
              <a:t>Efterspørgselsinflation</a:t>
            </a:r>
          </a:p>
          <a:p>
            <a:r>
              <a:rPr lang="da-DK" dirty="0"/>
              <a:t>Omkostningsinflation</a:t>
            </a:r>
          </a:p>
          <a:p>
            <a:r>
              <a:rPr lang="da-DK" dirty="0"/>
              <a:t>Importeret inflation</a:t>
            </a:r>
          </a:p>
          <a:p>
            <a:r>
              <a:rPr lang="da-DK" dirty="0"/>
              <a:t>Udbudschok</a:t>
            </a:r>
          </a:p>
          <a:p>
            <a:r>
              <a:rPr lang="da-DK" dirty="0"/>
              <a:t>Pengemængdeinflation</a:t>
            </a:r>
          </a:p>
          <a:p>
            <a:r>
              <a:rPr lang="da-DK" dirty="0"/>
              <a:t>Forventet inflation</a:t>
            </a:r>
          </a:p>
          <a:p>
            <a:endParaRPr lang="da-DK" dirty="0"/>
          </a:p>
        </p:txBody>
      </p:sp>
    </p:spTree>
    <p:extLst>
      <p:ext uri="{BB962C8B-B14F-4D97-AF65-F5344CB8AC3E}">
        <p14:creationId xmlns:p14="http://schemas.microsoft.com/office/powerpoint/2010/main" val="2413826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4C44BE-162D-A0BF-BBD5-77DA35CDF81D}"/>
              </a:ext>
            </a:extLst>
          </p:cNvPr>
          <p:cNvSpPr>
            <a:spLocks noGrp="1"/>
          </p:cNvSpPr>
          <p:nvPr>
            <p:ph type="title"/>
          </p:nvPr>
        </p:nvSpPr>
        <p:spPr/>
        <p:txBody>
          <a:bodyPr/>
          <a:lstStyle/>
          <a:p>
            <a:pPr algn="ctr"/>
            <a:r>
              <a:rPr lang="da-DK" dirty="0"/>
              <a:t>efterspørgselsinflation</a:t>
            </a:r>
          </a:p>
        </p:txBody>
      </p:sp>
      <p:sp>
        <p:nvSpPr>
          <p:cNvPr id="3" name="Pladsholder til indhold 2">
            <a:extLst>
              <a:ext uri="{FF2B5EF4-FFF2-40B4-BE49-F238E27FC236}">
                <a16:creationId xmlns:a16="http://schemas.microsoft.com/office/drawing/2014/main" id="{092C1BCF-24AB-BCF5-410B-8D44A2BD1C75}"/>
              </a:ext>
            </a:extLst>
          </p:cNvPr>
          <p:cNvSpPr>
            <a:spLocks noGrp="1"/>
          </p:cNvSpPr>
          <p:nvPr>
            <p:ph idx="1"/>
          </p:nvPr>
        </p:nvSpPr>
        <p:spPr>
          <a:xfrm>
            <a:off x="117748" y="1828800"/>
            <a:ext cx="10853466" cy="4343400"/>
          </a:xfrm>
        </p:spPr>
        <p:txBody>
          <a:bodyPr/>
          <a:lstStyle/>
          <a:p>
            <a:r>
              <a:rPr lang="da-DK" b="1" dirty="0"/>
              <a:t>Efterspørgselsinflation</a:t>
            </a:r>
            <a:r>
              <a:rPr lang="da-DK" dirty="0"/>
              <a:t> opstår typisk i situationer med fuld beskæftigelse, hvor det ikke er muligt at øge produktionen. Stigende efterspørgsel vil da slå over i prisstigninger. Efterspørgselsinflation ses ofte i perioder i ilande med højkonjunktur, dvs. høj økonomisk vækst og stigende beskæftigelse.</a:t>
            </a:r>
          </a:p>
          <a:p>
            <a:endParaRPr lang="da-DK" dirty="0"/>
          </a:p>
          <a:p>
            <a:pPr lvl="1"/>
            <a:endParaRPr lang="da-DK" dirty="0"/>
          </a:p>
        </p:txBody>
      </p:sp>
      <p:pic>
        <p:nvPicPr>
          <p:cNvPr id="5" name="Billede 4" descr="Et billede, der indeholder tekst, skærmbillede, diagram, linje/række&#10;&#10;Automatisk genereret beskrivelse">
            <a:extLst>
              <a:ext uri="{FF2B5EF4-FFF2-40B4-BE49-F238E27FC236}">
                <a16:creationId xmlns:a16="http://schemas.microsoft.com/office/drawing/2014/main" id="{985485DA-2A66-04D7-B06A-BEBB85D36B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46340" y="3354521"/>
            <a:ext cx="6414361" cy="3503479"/>
          </a:xfrm>
          <a:prstGeom prst="rect">
            <a:avLst/>
          </a:prstGeom>
        </p:spPr>
      </p:pic>
    </p:spTree>
    <p:extLst>
      <p:ext uri="{BB962C8B-B14F-4D97-AF65-F5344CB8AC3E}">
        <p14:creationId xmlns:p14="http://schemas.microsoft.com/office/powerpoint/2010/main" val="1532302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D504BD-5366-4C1B-D0CE-DEDC6D3B5FD7}"/>
              </a:ext>
            </a:extLst>
          </p:cNvPr>
          <p:cNvSpPr>
            <a:spLocks noGrp="1"/>
          </p:cNvSpPr>
          <p:nvPr>
            <p:ph type="title"/>
          </p:nvPr>
        </p:nvSpPr>
        <p:spPr/>
        <p:txBody>
          <a:bodyPr/>
          <a:lstStyle/>
          <a:p>
            <a:pPr algn="ctr"/>
            <a:r>
              <a:rPr lang="da-DK" dirty="0"/>
              <a:t>Omkostningsinflation</a:t>
            </a:r>
          </a:p>
        </p:txBody>
      </p:sp>
      <p:sp>
        <p:nvSpPr>
          <p:cNvPr id="3" name="Pladsholder til indhold 2">
            <a:extLst>
              <a:ext uri="{FF2B5EF4-FFF2-40B4-BE49-F238E27FC236}">
                <a16:creationId xmlns:a16="http://schemas.microsoft.com/office/drawing/2014/main" id="{04673CA8-BADC-091D-3606-68F6232BBCFB}"/>
              </a:ext>
            </a:extLst>
          </p:cNvPr>
          <p:cNvSpPr>
            <a:spLocks noGrp="1"/>
          </p:cNvSpPr>
          <p:nvPr>
            <p:ph idx="1"/>
          </p:nvPr>
        </p:nvSpPr>
        <p:spPr/>
        <p:txBody>
          <a:bodyPr/>
          <a:lstStyle/>
          <a:p>
            <a:r>
              <a:rPr lang="da-DK" dirty="0"/>
              <a:t>Ved </a:t>
            </a:r>
            <a:r>
              <a:rPr lang="da-DK" b="1" dirty="0"/>
              <a:t>omkostningsinflation</a:t>
            </a:r>
            <a:r>
              <a:rPr lang="da-DK" dirty="0"/>
              <a:t> forstår vi den inflation, der skyldes en stigning i virksomhedernes omkostninger</a:t>
            </a:r>
          </a:p>
          <a:p>
            <a:r>
              <a:rPr lang="da-DK" dirty="0"/>
              <a:t>Det kan være at de dele der indgår i produktionen stiger i pris</a:t>
            </a:r>
          </a:p>
          <a:p>
            <a:endParaRPr lang="da-DK" dirty="0"/>
          </a:p>
          <a:p>
            <a:endParaRPr lang="da-DK" dirty="0"/>
          </a:p>
        </p:txBody>
      </p:sp>
      <p:pic>
        <p:nvPicPr>
          <p:cNvPr id="5" name="Billede 4" descr="Et billede, der indeholder tekst, skærmbillede, Font/skrifttype, linje/række&#10;&#10;Automatisk genereret beskrivelse">
            <a:extLst>
              <a:ext uri="{FF2B5EF4-FFF2-40B4-BE49-F238E27FC236}">
                <a16:creationId xmlns:a16="http://schemas.microsoft.com/office/drawing/2014/main" id="{2BB30309-7A18-D961-CCBA-349AFEF0F3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9736" y="3861048"/>
            <a:ext cx="7929351" cy="2184280"/>
          </a:xfrm>
          <a:prstGeom prst="rect">
            <a:avLst/>
          </a:prstGeom>
        </p:spPr>
      </p:pic>
    </p:spTree>
    <p:extLst>
      <p:ext uri="{BB962C8B-B14F-4D97-AF65-F5344CB8AC3E}">
        <p14:creationId xmlns:p14="http://schemas.microsoft.com/office/powerpoint/2010/main" val="25194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958FA3-0637-8EB9-C2FC-AEE772D7BC1A}"/>
              </a:ext>
            </a:extLst>
          </p:cNvPr>
          <p:cNvSpPr>
            <a:spLocks noGrp="1"/>
          </p:cNvSpPr>
          <p:nvPr>
            <p:ph type="title"/>
          </p:nvPr>
        </p:nvSpPr>
        <p:spPr/>
        <p:txBody>
          <a:bodyPr/>
          <a:lstStyle/>
          <a:p>
            <a:pPr algn="ctr"/>
            <a:r>
              <a:rPr lang="da-DK" dirty="0"/>
              <a:t>Importeret inflation</a:t>
            </a:r>
          </a:p>
        </p:txBody>
      </p:sp>
      <p:sp>
        <p:nvSpPr>
          <p:cNvPr id="3" name="Pladsholder til indhold 2">
            <a:extLst>
              <a:ext uri="{FF2B5EF4-FFF2-40B4-BE49-F238E27FC236}">
                <a16:creationId xmlns:a16="http://schemas.microsoft.com/office/drawing/2014/main" id="{8B85CCB9-0DE9-AA62-0C7D-7FAD4DA32408}"/>
              </a:ext>
            </a:extLst>
          </p:cNvPr>
          <p:cNvSpPr>
            <a:spLocks noGrp="1"/>
          </p:cNvSpPr>
          <p:nvPr>
            <p:ph idx="1"/>
          </p:nvPr>
        </p:nvSpPr>
        <p:spPr/>
        <p:txBody>
          <a:bodyPr/>
          <a:lstStyle/>
          <a:p>
            <a:r>
              <a:rPr lang="da-DK" dirty="0"/>
              <a:t>Ved </a:t>
            </a:r>
            <a:r>
              <a:rPr lang="da-DK" b="1" dirty="0"/>
              <a:t>importeret inflation </a:t>
            </a:r>
            <a:r>
              <a:rPr lang="da-DK" dirty="0"/>
              <a:t>forstås den inflation, der opstår, når der sker prisstigninger på importerede varer.</a:t>
            </a:r>
          </a:p>
          <a:p>
            <a:r>
              <a:rPr lang="da-DK" dirty="0"/>
              <a:t>Importeret inflation opstår typisk, når en af de centrale valutaer apprecieres – dvs. stiger i værdi på de globale valutamarkeder – eller at de globale råvaremarkeder rammes af prisstigninger. En styrkelse af fx dollaren vil fordyre mange af de varer, vi importerer, bl.a. råvarer, som afregnes i dollar.</a:t>
            </a:r>
          </a:p>
          <a:p>
            <a:endParaRPr lang="da-DK" dirty="0"/>
          </a:p>
        </p:txBody>
      </p:sp>
      <p:pic>
        <p:nvPicPr>
          <p:cNvPr id="5" name="Billede 4" descr="Et billede, der indeholder tekst, Font/skrifttype, skærmbillede, linje/række&#10;&#10;Automatisk genereret beskrivelse">
            <a:extLst>
              <a:ext uri="{FF2B5EF4-FFF2-40B4-BE49-F238E27FC236}">
                <a16:creationId xmlns:a16="http://schemas.microsoft.com/office/drawing/2014/main" id="{DE2B3B7B-02B0-59AF-518C-94FE5AE0C3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2044" y="4777556"/>
            <a:ext cx="6098581" cy="1939549"/>
          </a:xfrm>
          <a:prstGeom prst="rect">
            <a:avLst/>
          </a:prstGeom>
        </p:spPr>
      </p:pic>
    </p:spTree>
    <p:extLst>
      <p:ext uri="{BB962C8B-B14F-4D97-AF65-F5344CB8AC3E}">
        <p14:creationId xmlns:p14="http://schemas.microsoft.com/office/powerpoint/2010/main" val="4073033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ræsentation med verden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61050750_TF02804891_Win32" id="{5E0787AD-4E53-4F80-BD43-5F7B8368E0DB}" vid="{9A6F8284-B721-4038-A656-90D74A7244FE}"/>
    </a:ext>
  </a:extLst>
</a:theme>
</file>

<file path=ppt/theme/theme2.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Verdenskortserien, præsentation af verden (widescreen)</Template>
  <TotalTime>87</TotalTime>
  <Words>891</Words>
  <Application>Microsoft Office PowerPoint</Application>
  <PresentationFormat>Brugerdefineret</PresentationFormat>
  <Paragraphs>77</Paragraphs>
  <Slides>18</Slides>
  <Notes>1</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18</vt:i4>
      </vt:variant>
    </vt:vector>
  </HeadingPairs>
  <TitlesOfParts>
    <vt:vector size="21" baseType="lpstr">
      <vt:lpstr>Arial</vt:lpstr>
      <vt:lpstr>Century Gothic</vt:lpstr>
      <vt:lpstr>Præsentation med verden 16x9</vt:lpstr>
      <vt:lpstr>Inflation</vt:lpstr>
      <vt:lpstr>Dagens program</vt:lpstr>
      <vt:lpstr>Opsamling fra sidst</vt:lpstr>
      <vt:lpstr>Inflation</vt:lpstr>
      <vt:lpstr>Inflation</vt:lpstr>
      <vt:lpstr>Årsager til inflation</vt:lpstr>
      <vt:lpstr>efterspørgselsinflation</vt:lpstr>
      <vt:lpstr>Omkostningsinflation</vt:lpstr>
      <vt:lpstr>Importeret inflation</vt:lpstr>
      <vt:lpstr>Udbudschok</vt:lpstr>
      <vt:lpstr>Forventet inflation</vt:lpstr>
      <vt:lpstr>Pengemængdeinflation</vt:lpstr>
      <vt:lpstr>Bekæmpelse af inflation</vt:lpstr>
      <vt:lpstr>Hvilken slags inflation (eller deflation) er der tale om?</vt:lpstr>
      <vt:lpstr>Spot noget vrøvl</vt:lpstr>
      <vt:lpstr>Pause</vt:lpstr>
      <vt:lpstr>OPgave</vt:lpstr>
      <vt:lpstr>OPsamling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Lennart Nelting Keller (LNKE - Underviser - VE - AK)</dc:creator>
  <cp:lastModifiedBy>Lennart Nelting Keller (LNKE - Underviser - VE - AK)</cp:lastModifiedBy>
  <cp:revision>1</cp:revision>
  <dcterms:created xsi:type="dcterms:W3CDTF">2025-01-15T18:31:37Z</dcterms:created>
  <dcterms:modified xsi:type="dcterms:W3CDTF">2025-01-15T19:59:05Z</dcterms:modified>
</cp:coreProperties>
</file>