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08824F-9A78-44D2-B1F2-B218E58FE303}" v="5" dt="2025-01-20T10:08:06.53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1" autoAdjust="0"/>
    <p:restoredTop sz="94886" autoAdjust="0"/>
  </p:normalViewPr>
  <p:slideViewPr>
    <p:cSldViewPr>
      <p:cViewPr>
        <p:scale>
          <a:sx n="74" d="100"/>
          <a:sy n="74" d="100"/>
        </p:scale>
        <p:origin x="188" y="56"/>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8208824F-9A78-44D2-B1F2-B218E58FE303}"/>
    <pc:docChg chg="custSel addSld modSld">
      <pc:chgData name="Lennart Nelting Keller (LNKE - Underviser - VE - AK)" userId="0f8b2343-f0d9-4667-9071-fe4d1167a82f" providerId="ADAL" clId="{8208824F-9A78-44D2-B1F2-B218E58FE303}" dt="2025-01-20T10:09:12.460" v="1879" actId="20577"/>
      <pc:docMkLst>
        <pc:docMk/>
      </pc:docMkLst>
      <pc:sldChg chg="modSp mod">
        <pc:chgData name="Lennart Nelting Keller (LNKE - Underviser - VE - AK)" userId="0f8b2343-f0d9-4667-9071-fe4d1167a82f" providerId="ADAL" clId="{8208824F-9A78-44D2-B1F2-B218E58FE303}" dt="2025-01-16T09:48:23.324" v="53" actId="20577"/>
        <pc:sldMkLst>
          <pc:docMk/>
          <pc:sldMk cId="4025013544" sldId="256"/>
        </pc:sldMkLst>
        <pc:spChg chg="mod">
          <ac:chgData name="Lennart Nelting Keller (LNKE - Underviser - VE - AK)" userId="0f8b2343-f0d9-4667-9071-fe4d1167a82f" providerId="ADAL" clId="{8208824F-9A78-44D2-B1F2-B218E58FE303}" dt="2025-01-16T09:48:10.394" v="22" actId="20577"/>
          <ac:spMkLst>
            <pc:docMk/>
            <pc:sldMk cId="4025013544" sldId="256"/>
            <ac:spMk id="2" creationId="{00000000-0000-0000-0000-000000000000}"/>
          </ac:spMkLst>
        </pc:spChg>
        <pc:spChg chg="mod">
          <ac:chgData name="Lennart Nelting Keller (LNKE - Underviser - VE - AK)" userId="0f8b2343-f0d9-4667-9071-fe4d1167a82f" providerId="ADAL" clId="{8208824F-9A78-44D2-B1F2-B218E58FE303}" dt="2025-01-16T09:48:23.324" v="53" actId="20577"/>
          <ac:spMkLst>
            <pc:docMk/>
            <pc:sldMk cId="4025013544" sldId="256"/>
            <ac:spMk id="3" creationId="{00000000-0000-0000-0000-000000000000}"/>
          </ac:spMkLst>
        </pc:spChg>
      </pc:sldChg>
      <pc:sldChg chg="modSp mod">
        <pc:chgData name="Lennart Nelting Keller (LNKE - Underviser - VE - AK)" userId="0f8b2343-f0d9-4667-9071-fe4d1167a82f" providerId="ADAL" clId="{8208824F-9A78-44D2-B1F2-B218E58FE303}" dt="2025-01-20T10:07:37.563" v="1625" actId="20577"/>
        <pc:sldMkLst>
          <pc:docMk/>
          <pc:sldMk cId="4103580027" sldId="257"/>
        </pc:sldMkLst>
        <pc:spChg chg="mod">
          <ac:chgData name="Lennart Nelting Keller (LNKE - Underviser - VE - AK)" userId="0f8b2343-f0d9-4667-9071-fe4d1167a82f" providerId="ADAL" clId="{8208824F-9A78-44D2-B1F2-B218E58FE303}" dt="2025-01-20T10:07:37.563" v="1625" actId="20577"/>
          <ac:spMkLst>
            <pc:docMk/>
            <pc:sldMk cId="4103580027" sldId="257"/>
            <ac:spMk id="3" creationId="{81024EC8-FC09-CA41-4640-567967D85D6F}"/>
          </ac:spMkLst>
        </pc:spChg>
      </pc:sldChg>
      <pc:sldChg chg="modSp mod">
        <pc:chgData name="Lennart Nelting Keller (LNKE - Underviser - VE - AK)" userId="0f8b2343-f0d9-4667-9071-fe4d1167a82f" providerId="ADAL" clId="{8208824F-9A78-44D2-B1F2-B218E58FE303}" dt="2025-01-16T09:51:14.699" v="460" actId="20577"/>
        <pc:sldMkLst>
          <pc:docMk/>
          <pc:sldMk cId="851690266" sldId="261"/>
        </pc:sldMkLst>
        <pc:spChg chg="mod">
          <ac:chgData name="Lennart Nelting Keller (LNKE - Underviser - VE - AK)" userId="0f8b2343-f0d9-4667-9071-fe4d1167a82f" providerId="ADAL" clId="{8208824F-9A78-44D2-B1F2-B218E58FE303}" dt="2025-01-16T09:48:35.201" v="69" actId="20577"/>
          <ac:spMkLst>
            <pc:docMk/>
            <pc:sldMk cId="851690266" sldId="261"/>
            <ac:spMk id="2" creationId="{730A01DF-C274-D87B-CF9A-7B8407C98A8A}"/>
          </ac:spMkLst>
        </pc:spChg>
        <pc:spChg chg="mod">
          <ac:chgData name="Lennart Nelting Keller (LNKE - Underviser - VE - AK)" userId="0f8b2343-f0d9-4667-9071-fe4d1167a82f" providerId="ADAL" clId="{8208824F-9A78-44D2-B1F2-B218E58FE303}" dt="2025-01-16T09:51:14.699" v="460" actId="20577"/>
          <ac:spMkLst>
            <pc:docMk/>
            <pc:sldMk cId="851690266" sldId="261"/>
            <ac:spMk id="3" creationId="{7D2D3AD7-CC0E-AEFD-1E65-9C93C8088E2C}"/>
          </ac:spMkLst>
        </pc:spChg>
      </pc:sldChg>
      <pc:sldChg chg="addSp delSp modSp new mod">
        <pc:chgData name="Lennart Nelting Keller (LNKE - Underviser - VE - AK)" userId="0f8b2343-f0d9-4667-9071-fe4d1167a82f" providerId="ADAL" clId="{8208824F-9A78-44D2-B1F2-B218E58FE303}" dt="2025-01-16T09:55:22.018" v="605" actId="20577"/>
        <pc:sldMkLst>
          <pc:docMk/>
          <pc:sldMk cId="4282515999" sldId="262"/>
        </pc:sldMkLst>
        <pc:spChg chg="mod">
          <ac:chgData name="Lennart Nelting Keller (LNKE - Underviser - VE - AK)" userId="0f8b2343-f0d9-4667-9071-fe4d1167a82f" providerId="ADAL" clId="{8208824F-9A78-44D2-B1F2-B218E58FE303}" dt="2025-01-16T09:51:24.416" v="484" actId="20577"/>
          <ac:spMkLst>
            <pc:docMk/>
            <pc:sldMk cId="4282515999" sldId="262"/>
            <ac:spMk id="2" creationId="{119698AA-BC7B-7519-D98A-A99CD8A63661}"/>
          </ac:spMkLst>
        </pc:spChg>
        <pc:spChg chg="add mod">
          <ac:chgData name="Lennart Nelting Keller (LNKE - Underviser - VE - AK)" userId="0f8b2343-f0d9-4667-9071-fe4d1167a82f" providerId="ADAL" clId="{8208824F-9A78-44D2-B1F2-B218E58FE303}" dt="2025-01-16T09:55:22.018" v="605" actId="20577"/>
          <ac:spMkLst>
            <pc:docMk/>
            <pc:sldMk cId="4282515999" sldId="262"/>
            <ac:spMk id="6" creationId="{7669262C-4DA4-2C89-58CD-42F0A2B9F8A0}"/>
          </ac:spMkLst>
        </pc:spChg>
        <pc:picChg chg="add mod">
          <ac:chgData name="Lennart Nelting Keller (LNKE - Underviser - VE - AK)" userId="0f8b2343-f0d9-4667-9071-fe4d1167a82f" providerId="ADAL" clId="{8208824F-9A78-44D2-B1F2-B218E58FE303}" dt="2025-01-16T09:52:39.558" v="489" actId="1076"/>
          <ac:picMkLst>
            <pc:docMk/>
            <pc:sldMk cId="4282515999" sldId="262"/>
            <ac:picMk id="5" creationId="{361ED4ED-8BDB-1969-9196-9FAE121C5557}"/>
          </ac:picMkLst>
        </pc:picChg>
      </pc:sldChg>
      <pc:sldChg chg="modSp new mod">
        <pc:chgData name="Lennart Nelting Keller (LNKE - Underviser - VE - AK)" userId="0f8b2343-f0d9-4667-9071-fe4d1167a82f" providerId="ADAL" clId="{8208824F-9A78-44D2-B1F2-B218E58FE303}" dt="2025-01-16T09:56:34.707" v="641"/>
        <pc:sldMkLst>
          <pc:docMk/>
          <pc:sldMk cId="981032088" sldId="263"/>
        </pc:sldMkLst>
        <pc:spChg chg="mod">
          <ac:chgData name="Lennart Nelting Keller (LNKE - Underviser - VE - AK)" userId="0f8b2343-f0d9-4667-9071-fe4d1167a82f" providerId="ADAL" clId="{8208824F-9A78-44D2-B1F2-B218E58FE303}" dt="2025-01-16T09:56:04.523" v="638" actId="20577"/>
          <ac:spMkLst>
            <pc:docMk/>
            <pc:sldMk cId="981032088" sldId="263"/>
            <ac:spMk id="2" creationId="{B338DAF7-F76C-3A7B-E35D-E819D0336070}"/>
          </ac:spMkLst>
        </pc:spChg>
        <pc:spChg chg="mod">
          <ac:chgData name="Lennart Nelting Keller (LNKE - Underviser - VE - AK)" userId="0f8b2343-f0d9-4667-9071-fe4d1167a82f" providerId="ADAL" clId="{8208824F-9A78-44D2-B1F2-B218E58FE303}" dt="2025-01-16T09:56:34.707" v="641"/>
          <ac:spMkLst>
            <pc:docMk/>
            <pc:sldMk cId="981032088" sldId="263"/>
            <ac:spMk id="3" creationId="{4E92631E-BC1F-BDEE-A077-8B4FA2FA1F27}"/>
          </ac:spMkLst>
        </pc:spChg>
      </pc:sldChg>
      <pc:sldChg chg="modSp new mod">
        <pc:chgData name="Lennart Nelting Keller (LNKE - Underviser - VE - AK)" userId="0f8b2343-f0d9-4667-9071-fe4d1167a82f" providerId="ADAL" clId="{8208824F-9A78-44D2-B1F2-B218E58FE303}" dt="2025-01-16T10:02:22.809" v="838" actId="20577"/>
        <pc:sldMkLst>
          <pc:docMk/>
          <pc:sldMk cId="1424929206" sldId="264"/>
        </pc:sldMkLst>
        <pc:spChg chg="mod">
          <ac:chgData name="Lennart Nelting Keller (LNKE - Underviser - VE - AK)" userId="0f8b2343-f0d9-4667-9071-fe4d1167a82f" providerId="ADAL" clId="{8208824F-9A78-44D2-B1F2-B218E58FE303}" dt="2025-01-16T10:01:38.561" v="683" actId="20577"/>
          <ac:spMkLst>
            <pc:docMk/>
            <pc:sldMk cId="1424929206" sldId="264"/>
            <ac:spMk id="2" creationId="{2334920A-107F-D4BD-EFC6-0F32697B393F}"/>
          </ac:spMkLst>
        </pc:spChg>
        <pc:spChg chg="mod">
          <ac:chgData name="Lennart Nelting Keller (LNKE - Underviser - VE - AK)" userId="0f8b2343-f0d9-4667-9071-fe4d1167a82f" providerId="ADAL" clId="{8208824F-9A78-44D2-B1F2-B218E58FE303}" dt="2025-01-16T10:02:22.809" v="838" actId="20577"/>
          <ac:spMkLst>
            <pc:docMk/>
            <pc:sldMk cId="1424929206" sldId="264"/>
            <ac:spMk id="3" creationId="{4B62490D-4B11-9767-91F5-56F96EC7162B}"/>
          </ac:spMkLst>
        </pc:spChg>
      </pc:sldChg>
      <pc:sldChg chg="addSp delSp modSp new mod">
        <pc:chgData name="Lennart Nelting Keller (LNKE - Underviser - VE - AK)" userId="0f8b2343-f0d9-4667-9071-fe4d1167a82f" providerId="ADAL" clId="{8208824F-9A78-44D2-B1F2-B218E58FE303}" dt="2025-01-16T10:04:52.468" v="861" actId="1076"/>
        <pc:sldMkLst>
          <pc:docMk/>
          <pc:sldMk cId="3433716424" sldId="265"/>
        </pc:sldMkLst>
        <pc:spChg chg="mod">
          <ac:chgData name="Lennart Nelting Keller (LNKE - Underviser - VE - AK)" userId="0f8b2343-f0d9-4667-9071-fe4d1167a82f" providerId="ADAL" clId="{8208824F-9A78-44D2-B1F2-B218E58FE303}" dt="2025-01-16T10:04:46.442" v="859" actId="122"/>
          <ac:spMkLst>
            <pc:docMk/>
            <pc:sldMk cId="3433716424" sldId="265"/>
            <ac:spMk id="2" creationId="{9472FA80-08C8-0317-2000-9E8674482086}"/>
          </ac:spMkLst>
        </pc:spChg>
        <pc:picChg chg="add mod">
          <ac:chgData name="Lennart Nelting Keller (LNKE - Underviser - VE - AK)" userId="0f8b2343-f0d9-4667-9071-fe4d1167a82f" providerId="ADAL" clId="{8208824F-9A78-44D2-B1F2-B218E58FE303}" dt="2025-01-16T10:04:52.468" v="861" actId="1076"/>
          <ac:picMkLst>
            <pc:docMk/>
            <pc:sldMk cId="3433716424" sldId="265"/>
            <ac:picMk id="4" creationId="{58CE96A9-BCEB-463F-037F-1301CB5D6AE8}"/>
          </ac:picMkLst>
        </pc:picChg>
      </pc:sldChg>
      <pc:sldChg chg="modSp new mod">
        <pc:chgData name="Lennart Nelting Keller (LNKE - Underviser - VE - AK)" userId="0f8b2343-f0d9-4667-9071-fe4d1167a82f" providerId="ADAL" clId="{8208824F-9A78-44D2-B1F2-B218E58FE303}" dt="2025-01-16T10:09:42.765" v="1486" actId="20577"/>
        <pc:sldMkLst>
          <pc:docMk/>
          <pc:sldMk cId="2341082311" sldId="266"/>
        </pc:sldMkLst>
        <pc:spChg chg="mod">
          <ac:chgData name="Lennart Nelting Keller (LNKE - Underviser - VE - AK)" userId="0f8b2343-f0d9-4667-9071-fe4d1167a82f" providerId="ADAL" clId="{8208824F-9A78-44D2-B1F2-B218E58FE303}" dt="2025-01-16T10:05:57.511" v="879" actId="20577"/>
          <ac:spMkLst>
            <pc:docMk/>
            <pc:sldMk cId="2341082311" sldId="266"/>
            <ac:spMk id="2" creationId="{89BFEDD3-F1AC-E9C4-027F-892F3365B9CA}"/>
          </ac:spMkLst>
        </pc:spChg>
        <pc:spChg chg="mod">
          <ac:chgData name="Lennart Nelting Keller (LNKE - Underviser - VE - AK)" userId="0f8b2343-f0d9-4667-9071-fe4d1167a82f" providerId="ADAL" clId="{8208824F-9A78-44D2-B1F2-B218E58FE303}" dt="2025-01-16T10:09:42.765" v="1486" actId="20577"/>
          <ac:spMkLst>
            <pc:docMk/>
            <pc:sldMk cId="2341082311" sldId="266"/>
            <ac:spMk id="3" creationId="{643BFC19-F1B7-1EEF-5C5E-8CA0DB6F655F}"/>
          </ac:spMkLst>
        </pc:spChg>
      </pc:sldChg>
      <pc:sldChg chg="modSp new mod">
        <pc:chgData name="Lennart Nelting Keller (LNKE - Underviser - VE - AK)" userId="0f8b2343-f0d9-4667-9071-fe4d1167a82f" providerId="ADAL" clId="{8208824F-9A78-44D2-B1F2-B218E58FE303}" dt="2025-01-16T10:11:48.386" v="1532" actId="20577"/>
        <pc:sldMkLst>
          <pc:docMk/>
          <pc:sldMk cId="2105511761" sldId="267"/>
        </pc:sldMkLst>
        <pc:spChg chg="mod">
          <ac:chgData name="Lennart Nelting Keller (LNKE - Underviser - VE - AK)" userId="0f8b2343-f0d9-4667-9071-fe4d1167a82f" providerId="ADAL" clId="{8208824F-9A78-44D2-B1F2-B218E58FE303}" dt="2025-01-16T10:11:48.386" v="1532" actId="20577"/>
          <ac:spMkLst>
            <pc:docMk/>
            <pc:sldMk cId="2105511761" sldId="267"/>
            <ac:spMk id="2" creationId="{199BFDB3-243B-F860-5DB9-68361259C993}"/>
          </ac:spMkLst>
        </pc:spChg>
      </pc:sldChg>
      <pc:sldChg chg="modSp new mod">
        <pc:chgData name="Lennart Nelting Keller (LNKE - Underviser - VE - AK)" userId="0f8b2343-f0d9-4667-9071-fe4d1167a82f" providerId="ADAL" clId="{8208824F-9A78-44D2-B1F2-B218E58FE303}" dt="2025-01-20T10:09:12.460" v="1879" actId="20577"/>
        <pc:sldMkLst>
          <pc:docMk/>
          <pc:sldMk cId="810769352" sldId="268"/>
        </pc:sldMkLst>
        <pc:spChg chg="mod">
          <ac:chgData name="Lennart Nelting Keller (LNKE - Underviser - VE - AK)" userId="0f8b2343-f0d9-4667-9071-fe4d1167a82f" providerId="ADAL" clId="{8208824F-9A78-44D2-B1F2-B218E58FE303}" dt="2025-01-16T10:11:59.187" v="1556" actId="20577"/>
          <ac:spMkLst>
            <pc:docMk/>
            <pc:sldMk cId="810769352" sldId="268"/>
            <ac:spMk id="2" creationId="{A4A01D80-F75E-CAA8-61B5-D7B706A8671C}"/>
          </ac:spMkLst>
        </pc:spChg>
        <pc:spChg chg="mod">
          <ac:chgData name="Lennart Nelting Keller (LNKE - Underviser - VE - AK)" userId="0f8b2343-f0d9-4667-9071-fe4d1167a82f" providerId="ADAL" clId="{8208824F-9A78-44D2-B1F2-B218E58FE303}" dt="2025-01-20T10:09:12.460" v="1879" actId="20577"/>
          <ac:spMkLst>
            <pc:docMk/>
            <pc:sldMk cId="810769352" sldId="268"/>
            <ac:spMk id="3" creationId="{D9EF12A1-B1A8-2A32-95B0-98DD039C71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20-01-2025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20-01-2025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20-01-2025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20-01-2025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20-01-2025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20-01-2025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20-01-2025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20-01-2025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20-01-2025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20-01-2025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20-01-2025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20-01-2025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20-01-2025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dr.dk/drtv/serie/prinsesser-fra-blokken_687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Identitet og social arv</a:t>
            </a:r>
          </a:p>
        </p:txBody>
      </p:sp>
      <p:sp>
        <p:nvSpPr>
          <p:cNvPr id="3" name="Undertitel 2"/>
          <p:cNvSpPr>
            <a:spLocks noGrp="1"/>
          </p:cNvSpPr>
          <p:nvPr>
            <p:ph type="subTitle" idx="1"/>
          </p:nvPr>
        </p:nvSpPr>
        <p:spPr/>
        <p:txBody>
          <a:bodyPr rtlCol="0"/>
          <a:lstStyle/>
          <a:p>
            <a:pPr rtl="0"/>
            <a:r>
              <a:rPr lang="da-DK" dirty="0"/>
              <a:t>Klassesamfundet, mønsterbryder</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41761-552F-F4BC-F5FE-F713D432C33C}"/>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81024EC8-FC09-CA41-4640-567967D85D6F}"/>
              </a:ext>
            </a:extLst>
          </p:cNvPr>
          <p:cNvSpPr>
            <a:spLocks noGrp="1"/>
          </p:cNvSpPr>
          <p:nvPr>
            <p:ph idx="1"/>
          </p:nvPr>
        </p:nvSpPr>
        <p:spPr/>
        <p:txBody>
          <a:bodyPr/>
          <a:lstStyle/>
          <a:p>
            <a:r>
              <a:rPr lang="da-DK" dirty="0"/>
              <a:t>1) Opsamling fra sidst</a:t>
            </a:r>
          </a:p>
          <a:p>
            <a:r>
              <a:rPr lang="da-DK" dirty="0"/>
              <a:t>2) Social arv og social mobilitet</a:t>
            </a:r>
          </a:p>
          <a:p>
            <a:r>
              <a:rPr lang="da-DK" dirty="0"/>
              <a:t>3) Negativ social arv</a:t>
            </a:r>
          </a:p>
          <a:p>
            <a:r>
              <a:rPr lang="da-DK" dirty="0"/>
              <a:t>4) Pause</a:t>
            </a:r>
          </a:p>
          <a:p>
            <a:r>
              <a:rPr lang="da-DK" dirty="0"/>
              <a:t>5) Prinsesser fra blokken</a:t>
            </a:r>
          </a:p>
          <a:p>
            <a:endParaRPr lang="da-DK" dirty="0"/>
          </a:p>
          <a:p>
            <a:endParaRPr lang="da-DK" dirty="0"/>
          </a:p>
        </p:txBody>
      </p:sp>
    </p:spTree>
    <p:extLst>
      <p:ext uri="{BB962C8B-B14F-4D97-AF65-F5344CB8AC3E}">
        <p14:creationId xmlns:p14="http://schemas.microsoft.com/office/powerpoint/2010/main" val="410358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82ED9-E3E2-73CC-DA0F-B41D75362837}"/>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13394833-3667-7544-1E50-D4ECF47CAC1C}"/>
              </a:ext>
            </a:extLst>
          </p:cNvPr>
          <p:cNvSpPr>
            <a:spLocks noGrp="1"/>
          </p:cNvSpPr>
          <p:nvPr>
            <p:ph idx="1"/>
          </p:nvPr>
        </p:nvSpPr>
        <p:spPr/>
        <p:txBody>
          <a:bodyPr/>
          <a:lstStyle/>
          <a:p>
            <a:r>
              <a:rPr lang="da-DK" dirty="0"/>
              <a:t>Individernes livsstil i Danmark – er den meget forskel eller ligner vi hinanden?</a:t>
            </a:r>
          </a:p>
          <a:p>
            <a:r>
              <a:rPr lang="da-DK" dirty="0"/>
              <a:t>Hvorfor udvikler vi os inden for nogle større sociale grupper til at have nogenlunde ens smag, måder at leve på osv.?</a:t>
            </a:r>
          </a:p>
          <a:p>
            <a:r>
              <a:rPr lang="da-DK" dirty="0"/>
              <a:t>Bourdieus teori – Habitus, økonomisk, kulturel og social kapital. Felt.</a:t>
            </a:r>
          </a:p>
          <a:p>
            <a:endParaRPr lang="da-DK" dirty="0"/>
          </a:p>
        </p:txBody>
      </p:sp>
    </p:spTree>
    <p:extLst>
      <p:ext uri="{BB962C8B-B14F-4D97-AF65-F5344CB8AC3E}">
        <p14:creationId xmlns:p14="http://schemas.microsoft.com/office/powerpoint/2010/main" val="42083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0F9DF5-7814-BFDB-4E79-B3177F4F94C5}"/>
              </a:ext>
            </a:extLst>
          </p:cNvPr>
          <p:cNvSpPr>
            <a:spLocks noGrp="1"/>
          </p:cNvSpPr>
          <p:nvPr>
            <p:ph type="title"/>
          </p:nvPr>
        </p:nvSpPr>
        <p:spPr/>
        <p:txBody>
          <a:bodyPr/>
          <a:lstStyle/>
          <a:p>
            <a:pPr algn="ctr"/>
            <a:r>
              <a:rPr lang="da-DK" dirty="0"/>
              <a:t>Opsamling fra sidst</a:t>
            </a:r>
          </a:p>
        </p:txBody>
      </p:sp>
      <p:pic>
        <p:nvPicPr>
          <p:cNvPr id="4" name="Pladsholder til indhold 4" descr="Et billede, der indeholder tekst, skærmbillede, Font/skrifttype, diagram&#10;&#10;Automatisk genereret beskrivelse">
            <a:extLst>
              <a:ext uri="{FF2B5EF4-FFF2-40B4-BE49-F238E27FC236}">
                <a16:creationId xmlns:a16="http://schemas.microsoft.com/office/drawing/2014/main" id="{83808B01-CFC7-BC3D-DFB8-D756E430F8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1839" y="2012848"/>
            <a:ext cx="5785147" cy="3975304"/>
          </a:xfrm>
        </p:spPr>
      </p:pic>
    </p:spTree>
    <p:extLst>
      <p:ext uri="{BB962C8B-B14F-4D97-AF65-F5344CB8AC3E}">
        <p14:creationId xmlns:p14="http://schemas.microsoft.com/office/powerpoint/2010/main" val="654221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930168-6167-F27D-E3FD-BDB94EF46FAE}"/>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F61430BA-529A-78E8-DEE4-4E9B6CF321C3}"/>
              </a:ext>
            </a:extLst>
          </p:cNvPr>
          <p:cNvSpPr>
            <a:spLocks noGrp="1"/>
          </p:cNvSpPr>
          <p:nvPr>
            <p:ph idx="1"/>
          </p:nvPr>
        </p:nvSpPr>
        <p:spPr/>
        <p:txBody>
          <a:bodyPr/>
          <a:lstStyle/>
          <a:p>
            <a:r>
              <a:rPr lang="da-DK" dirty="0"/>
              <a:t>Jimmy fra blokken på bistand</a:t>
            </a:r>
          </a:p>
          <a:p>
            <a:r>
              <a:rPr lang="da-DK" dirty="0"/>
              <a:t>Jimmy er vokset op med en mor og far på førtidspension</a:t>
            </a:r>
          </a:p>
          <a:p>
            <a:r>
              <a:rPr lang="da-DK" dirty="0"/>
              <a:t>Alle hans brødre var på førtidspension eller kontanthjælp som ham selv.</a:t>
            </a:r>
          </a:p>
          <a:p>
            <a:r>
              <a:rPr lang="da-DK" dirty="0"/>
              <a:t>Hvordan kan vi med udgangspunkt i Bourdieu og Goffman forklare hans livssituation, hans handlinger, hans valg i livet?</a:t>
            </a:r>
          </a:p>
          <a:p>
            <a:r>
              <a:rPr lang="da-DK" dirty="0"/>
              <a:t>Skal vi bebrejde Jimmy eller peger pilen andre steder hen?</a:t>
            </a:r>
          </a:p>
          <a:p>
            <a:endParaRPr lang="da-DK" dirty="0"/>
          </a:p>
        </p:txBody>
      </p:sp>
    </p:spTree>
    <p:extLst>
      <p:ext uri="{BB962C8B-B14F-4D97-AF65-F5344CB8AC3E}">
        <p14:creationId xmlns:p14="http://schemas.microsoft.com/office/powerpoint/2010/main" val="185035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0A01DF-C274-D87B-CF9A-7B8407C98A8A}"/>
              </a:ext>
            </a:extLst>
          </p:cNvPr>
          <p:cNvSpPr>
            <a:spLocks noGrp="1"/>
          </p:cNvSpPr>
          <p:nvPr>
            <p:ph type="title"/>
          </p:nvPr>
        </p:nvSpPr>
        <p:spPr/>
        <p:txBody>
          <a:bodyPr/>
          <a:lstStyle/>
          <a:p>
            <a:pPr algn="ctr"/>
            <a:r>
              <a:rPr lang="da-DK" dirty="0" err="1"/>
              <a:t>KLassesamfundet</a:t>
            </a:r>
            <a:endParaRPr lang="da-DK" dirty="0"/>
          </a:p>
        </p:txBody>
      </p:sp>
      <p:sp>
        <p:nvSpPr>
          <p:cNvPr id="3" name="Pladsholder til indhold 2">
            <a:extLst>
              <a:ext uri="{FF2B5EF4-FFF2-40B4-BE49-F238E27FC236}">
                <a16:creationId xmlns:a16="http://schemas.microsoft.com/office/drawing/2014/main" id="{7D2D3AD7-CC0E-AEFD-1E65-9C93C8088E2C}"/>
              </a:ext>
            </a:extLst>
          </p:cNvPr>
          <p:cNvSpPr>
            <a:spLocks noGrp="1"/>
          </p:cNvSpPr>
          <p:nvPr>
            <p:ph idx="1"/>
          </p:nvPr>
        </p:nvSpPr>
        <p:spPr/>
        <p:txBody>
          <a:bodyPr/>
          <a:lstStyle/>
          <a:p>
            <a:r>
              <a:rPr lang="da-DK" dirty="0"/>
              <a:t>I Danmark taler man om at vi inddeler befolkningen i bestemte klasser.</a:t>
            </a:r>
          </a:p>
          <a:p>
            <a:r>
              <a:rPr lang="da-DK" dirty="0"/>
              <a:t>Klasserne deles op efter: Indkomst, Uddannelse, stilling på arbejdsmarkedet</a:t>
            </a:r>
          </a:p>
          <a:p>
            <a:r>
              <a:rPr lang="da-DK" dirty="0"/>
              <a:t>Læg mærke til det er tæt op af de kapitaler Bourdieu taler om</a:t>
            </a:r>
          </a:p>
          <a:p>
            <a:r>
              <a:rPr lang="da-DK" dirty="0"/>
              <a:t>Det at tilhøre en bestemt klasse i samfundet skaber en klasseidentitet, men også nogle forudsætninger for hvordan vi klarer os i livet</a:t>
            </a:r>
          </a:p>
        </p:txBody>
      </p:sp>
    </p:spTree>
    <p:extLst>
      <p:ext uri="{BB962C8B-B14F-4D97-AF65-F5344CB8AC3E}">
        <p14:creationId xmlns:p14="http://schemas.microsoft.com/office/powerpoint/2010/main" val="851690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698AA-BC7B-7519-D98A-A99CD8A63661}"/>
              </a:ext>
            </a:extLst>
          </p:cNvPr>
          <p:cNvSpPr>
            <a:spLocks noGrp="1"/>
          </p:cNvSpPr>
          <p:nvPr>
            <p:ph type="title"/>
          </p:nvPr>
        </p:nvSpPr>
        <p:spPr/>
        <p:txBody>
          <a:bodyPr/>
          <a:lstStyle/>
          <a:p>
            <a:pPr algn="ctr"/>
            <a:r>
              <a:rPr lang="da-DK" dirty="0"/>
              <a:t>Danmarks klassesamfund</a:t>
            </a:r>
          </a:p>
        </p:txBody>
      </p:sp>
      <p:pic>
        <p:nvPicPr>
          <p:cNvPr id="5" name="Pladsholder til indhold 4" descr="Et billede, der indeholder tekst, skærmbillede, Font/skrifttype, menu&#10;&#10;Automatisk genereret beskrivelse">
            <a:extLst>
              <a:ext uri="{FF2B5EF4-FFF2-40B4-BE49-F238E27FC236}">
                <a16:creationId xmlns:a16="http://schemas.microsoft.com/office/drawing/2014/main" id="{361ED4ED-8BDB-1969-9196-9FAE121C55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796" y="1772816"/>
            <a:ext cx="5306719" cy="4894941"/>
          </a:xfrm>
        </p:spPr>
      </p:pic>
      <p:sp>
        <p:nvSpPr>
          <p:cNvPr id="6" name="Tekstfelt 5">
            <a:extLst>
              <a:ext uri="{FF2B5EF4-FFF2-40B4-BE49-F238E27FC236}">
                <a16:creationId xmlns:a16="http://schemas.microsoft.com/office/drawing/2014/main" id="{7669262C-4DA4-2C89-58CD-42F0A2B9F8A0}"/>
              </a:ext>
            </a:extLst>
          </p:cNvPr>
          <p:cNvSpPr txBox="1"/>
          <p:nvPr/>
        </p:nvSpPr>
        <p:spPr>
          <a:xfrm>
            <a:off x="6814492" y="2276872"/>
            <a:ext cx="4968552" cy="1754326"/>
          </a:xfrm>
          <a:prstGeom prst="rect">
            <a:avLst/>
          </a:prstGeom>
          <a:noFill/>
        </p:spPr>
        <p:txBody>
          <a:bodyPr wrap="square" rtlCol="0">
            <a:spAutoFit/>
          </a:bodyPr>
          <a:lstStyle/>
          <a:p>
            <a:pPr>
              <a:lnSpc>
                <a:spcPct val="90000"/>
              </a:lnSpc>
            </a:pPr>
            <a:r>
              <a:rPr lang="da-DK" sz="2400" dirty="0"/>
              <a:t>Hvilken af disse klasser vil i selv gerne tilhøre?</a:t>
            </a:r>
          </a:p>
          <a:p>
            <a:pPr>
              <a:lnSpc>
                <a:spcPct val="90000"/>
              </a:lnSpc>
            </a:pPr>
            <a:endParaRPr lang="da-DK" sz="2400" dirty="0"/>
          </a:p>
          <a:p>
            <a:pPr>
              <a:lnSpc>
                <a:spcPct val="90000"/>
              </a:lnSpc>
            </a:pPr>
            <a:r>
              <a:rPr lang="da-DK" sz="2400" dirty="0"/>
              <a:t>Hvordan tror i mennesker lever forskellige liv i disse klasser?</a:t>
            </a:r>
          </a:p>
        </p:txBody>
      </p:sp>
    </p:spTree>
    <p:extLst>
      <p:ext uri="{BB962C8B-B14F-4D97-AF65-F5344CB8AC3E}">
        <p14:creationId xmlns:p14="http://schemas.microsoft.com/office/powerpoint/2010/main" val="428251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8DAF7-F76C-3A7B-E35D-E819D0336070}"/>
              </a:ext>
            </a:extLst>
          </p:cNvPr>
          <p:cNvSpPr>
            <a:spLocks noGrp="1"/>
          </p:cNvSpPr>
          <p:nvPr>
            <p:ph type="title"/>
          </p:nvPr>
        </p:nvSpPr>
        <p:spPr/>
        <p:txBody>
          <a:bodyPr/>
          <a:lstStyle/>
          <a:p>
            <a:pPr algn="ctr"/>
            <a:r>
              <a:rPr lang="da-DK" dirty="0"/>
              <a:t>Social arv og social mobilitet</a:t>
            </a:r>
          </a:p>
        </p:txBody>
      </p:sp>
      <p:sp>
        <p:nvSpPr>
          <p:cNvPr id="3" name="Pladsholder til indhold 2">
            <a:extLst>
              <a:ext uri="{FF2B5EF4-FFF2-40B4-BE49-F238E27FC236}">
                <a16:creationId xmlns:a16="http://schemas.microsoft.com/office/drawing/2014/main" id="{4E92631E-BC1F-BDEE-A077-8B4FA2FA1F27}"/>
              </a:ext>
            </a:extLst>
          </p:cNvPr>
          <p:cNvSpPr>
            <a:spLocks noGrp="1"/>
          </p:cNvSpPr>
          <p:nvPr>
            <p:ph idx="1"/>
          </p:nvPr>
        </p:nvSpPr>
        <p:spPr/>
        <p:txBody>
          <a:bodyPr/>
          <a:lstStyle/>
          <a:p>
            <a:r>
              <a:rPr lang="da-DK" b="0" i="0" dirty="0">
                <a:solidFill>
                  <a:srgbClr val="333333"/>
                </a:solidFill>
                <a:effectLst/>
                <a:latin typeface="Noto Sans" panose="020B0502040504020204" pitchFamily="34" charset="0"/>
              </a:rPr>
              <a:t>Den sociale arv kan kort defineres som særlige kendetegn ved forældre, for eksempel deres adfærd, </a:t>
            </a:r>
            <a:r>
              <a:rPr lang="da-DK" b="0" i="0" u="sng" dirty="0">
                <a:solidFill>
                  <a:srgbClr val="333333"/>
                </a:solidFill>
                <a:effectLst/>
                <a:latin typeface="Noto Sans" panose="020B0502040504020204" pitchFamily="34" charset="0"/>
              </a:rPr>
              <a:t>normer</a:t>
            </a:r>
            <a:r>
              <a:rPr lang="da-DK" b="0" i="0" dirty="0">
                <a:solidFill>
                  <a:srgbClr val="333333"/>
                </a:solidFill>
                <a:effectLst/>
                <a:latin typeface="Noto Sans" panose="020B0502040504020204" pitchFamily="34" charset="0"/>
              </a:rPr>
              <a:t> og værdier, der gives videre (arves) til deres børn, som internaliserer disse elementer og reproducerer dem. Det vil sige, at børn viderefører de adfærdsmønstre, den sociale status og de ressourcer, som de har ”arvet” fra deres forældre. Hvis et barns forældre for eksempel er meget rige og har gode uddannelser, vil der være stor sandsynlighed for, at børnene lærer sig en adfærd og nogle bestemte </a:t>
            </a:r>
            <a:r>
              <a:rPr lang="da-DK" b="0" i="0" u="sng" dirty="0">
                <a:solidFill>
                  <a:srgbClr val="333333"/>
                </a:solidFill>
                <a:effectLst/>
                <a:latin typeface="Noto Sans" panose="020B0502040504020204" pitchFamily="34" charset="0"/>
              </a:rPr>
              <a:t>normer</a:t>
            </a:r>
            <a:r>
              <a:rPr lang="da-DK" b="0" i="0" dirty="0">
                <a:solidFill>
                  <a:srgbClr val="333333"/>
                </a:solidFill>
                <a:effectLst/>
                <a:latin typeface="Noto Sans" panose="020B0502040504020204" pitchFamily="34" charset="0"/>
              </a:rPr>
              <a:t> og værdier, som gør dem i stand til at blive rige ligesom deres forældre. De reproducerer eller viderefører således ”familiens sociale arv”.</a:t>
            </a:r>
            <a:endParaRPr lang="da-DK" dirty="0"/>
          </a:p>
        </p:txBody>
      </p:sp>
    </p:spTree>
    <p:extLst>
      <p:ext uri="{BB962C8B-B14F-4D97-AF65-F5344CB8AC3E}">
        <p14:creationId xmlns:p14="http://schemas.microsoft.com/office/powerpoint/2010/main" val="98103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4920A-107F-D4BD-EFC6-0F32697B393F}"/>
              </a:ext>
            </a:extLst>
          </p:cNvPr>
          <p:cNvSpPr>
            <a:spLocks noGrp="1"/>
          </p:cNvSpPr>
          <p:nvPr>
            <p:ph type="title"/>
          </p:nvPr>
        </p:nvSpPr>
        <p:spPr/>
        <p:txBody>
          <a:bodyPr/>
          <a:lstStyle/>
          <a:p>
            <a:pPr algn="ctr"/>
            <a:r>
              <a:rPr lang="da-DK" dirty="0"/>
              <a:t>Social arv og social mobilitet</a:t>
            </a:r>
          </a:p>
        </p:txBody>
      </p:sp>
      <p:sp>
        <p:nvSpPr>
          <p:cNvPr id="3" name="Pladsholder til indhold 2">
            <a:extLst>
              <a:ext uri="{FF2B5EF4-FFF2-40B4-BE49-F238E27FC236}">
                <a16:creationId xmlns:a16="http://schemas.microsoft.com/office/drawing/2014/main" id="{4B62490D-4B11-9767-91F5-56F96EC7162B}"/>
              </a:ext>
            </a:extLst>
          </p:cNvPr>
          <p:cNvSpPr>
            <a:spLocks noGrp="1"/>
          </p:cNvSpPr>
          <p:nvPr>
            <p:ph idx="1"/>
          </p:nvPr>
        </p:nvSpPr>
        <p:spPr/>
        <p:txBody>
          <a:bodyPr/>
          <a:lstStyle/>
          <a:p>
            <a:r>
              <a:rPr lang="da-DK" dirty="0"/>
              <a:t>Men social arv kan også være negativ. For eksempel vil et barn af forældre med misbrugsproblemer – det kunne for eksempel være, at begge forældre var alkohol- eller stofmisbrugere – være i risiko for at videreføre denne sociale adfærd. Hvis barnet selv på et tidspunkt blev alkohol- eller stofmisbruger, vil der være tale om negativ social arv.</a:t>
            </a:r>
          </a:p>
          <a:p>
            <a:r>
              <a:rPr lang="da-DK" dirty="0"/>
              <a:t>Det er den negative sociale arv vi er bekymrede for og velfærdsstat forsøger at hjælpe os med at nedbryde</a:t>
            </a:r>
          </a:p>
          <a:p>
            <a:endParaRPr lang="da-DK" dirty="0"/>
          </a:p>
        </p:txBody>
      </p:sp>
    </p:spTree>
    <p:extLst>
      <p:ext uri="{BB962C8B-B14F-4D97-AF65-F5344CB8AC3E}">
        <p14:creationId xmlns:p14="http://schemas.microsoft.com/office/powerpoint/2010/main" val="1424929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2FA80-08C8-0317-2000-9E8674482086}"/>
              </a:ext>
            </a:extLst>
          </p:cNvPr>
          <p:cNvSpPr>
            <a:spLocks noGrp="1"/>
          </p:cNvSpPr>
          <p:nvPr>
            <p:ph type="title"/>
          </p:nvPr>
        </p:nvSpPr>
        <p:spPr/>
        <p:txBody>
          <a:bodyPr/>
          <a:lstStyle/>
          <a:p>
            <a:pPr algn="ctr"/>
            <a:r>
              <a:rPr lang="da-DK" dirty="0"/>
              <a:t>Negativ social arv</a:t>
            </a:r>
          </a:p>
        </p:txBody>
      </p:sp>
      <p:pic>
        <p:nvPicPr>
          <p:cNvPr id="4" name="Pladsholder til indhold 4" descr="Et billede, der indeholder tekst, kvittering, Font/skrifttype, skærmbillede&#10;&#10;Automatisk genereret beskrivelse">
            <a:extLst>
              <a:ext uri="{FF2B5EF4-FFF2-40B4-BE49-F238E27FC236}">
                <a16:creationId xmlns:a16="http://schemas.microsoft.com/office/drawing/2014/main" id="{58CE96A9-BCEB-463F-037F-1301CB5D6A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2848" y="2564904"/>
            <a:ext cx="10243127" cy="2825409"/>
          </a:xfrm>
        </p:spPr>
      </p:pic>
    </p:spTree>
    <p:extLst>
      <p:ext uri="{BB962C8B-B14F-4D97-AF65-F5344CB8AC3E}">
        <p14:creationId xmlns:p14="http://schemas.microsoft.com/office/powerpoint/2010/main" val="343371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FEDD3-F1AC-E9C4-027F-892F3365B9CA}"/>
              </a:ext>
            </a:extLst>
          </p:cNvPr>
          <p:cNvSpPr>
            <a:spLocks noGrp="1"/>
          </p:cNvSpPr>
          <p:nvPr>
            <p:ph type="title"/>
          </p:nvPr>
        </p:nvSpPr>
        <p:spPr/>
        <p:txBody>
          <a:bodyPr/>
          <a:lstStyle/>
          <a:p>
            <a:pPr algn="ctr"/>
            <a:r>
              <a:rPr lang="da-DK" dirty="0"/>
              <a:t>Social mobilitet</a:t>
            </a:r>
          </a:p>
        </p:txBody>
      </p:sp>
      <p:sp>
        <p:nvSpPr>
          <p:cNvPr id="3" name="Pladsholder til indhold 2">
            <a:extLst>
              <a:ext uri="{FF2B5EF4-FFF2-40B4-BE49-F238E27FC236}">
                <a16:creationId xmlns:a16="http://schemas.microsoft.com/office/drawing/2014/main" id="{643BFC19-F1B7-1EEF-5C5E-8CA0DB6F655F}"/>
              </a:ext>
            </a:extLst>
          </p:cNvPr>
          <p:cNvSpPr>
            <a:spLocks noGrp="1"/>
          </p:cNvSpPr>
          <p:nvPr>
            <p:ph idx="1"/>
          </p:nvPr>
        </p:nvSpPr>
        <p:spPr/>
        <p:txBody>
          <a:bodyPr>
            <a:normAutofit lnSpcReduction="10000"/>
          </a:bodyPr>
          <a:lstStyle/>
          <a:p>
            <a:r>
              <a:rPr lang="da-DK" dirty="0"/>
              <a:t>Social mobilitet er beskrivelsen af at man bevæger sig fra en klasse til en anden</a:t>
            </a:r>
          </a:p>
          <a:p>
            <a:r>
              <a:rPr lang="da-DK" dirty="0"/>
              <a:t>Individet fødes ind i en socialklasse, men vi vil jo gerne give individet mulighed for at definere sit eget liv</a:t>
            </a:r>
          </a:p>
          <a:p>
            <a:r>
              <a:rPr lang="da-DK" dirty="0"/>
              <a:t>Vi vil give individet mulighed for at bryde den (Negative) sociale arv og stige op gennem klasserne</a:t>
            </a:r>
          </a:p>
          <a:p>
            <a:r>
              <a:rPr lang="da-DK" dirty="0"/>
              <a:t>Et individ der gør det kalder vi en </a:t>
            </a:r>
            <a:r>
              <a:rPr lang="da-DK" b="1" dirty="0"/>
              <a:t>mønsterbryder</a:t>
            </a:r>
          </a:p>
          <a:p>
            <a:r>
              <a:rPr lang="da-DK" dirty="0"/>
              <a:t>Individet bryder de mønstre, strukturer, normer der fastholder en i den sociale klasse</a:t>
            </a:r>
          </a:p>
          <a:p>
            <a:r>
              <a:rPr lang="da-DK" dirty="0"/>
              <a:t>Er det nemt eller svært at være mønsterbryder?</a:t>
            </a:r>
          </a:p>
        </p:txBody>
      </p:sp>
    </p:spTree>
    <p:extLst>
      <p:ext uri="{BB962C8B-B14F-4D97-AF65-F5344CB8AC3E}">
        <p14:creationId xmlns:p14="http://schemas.microsoft.com/office/powerpoint/2010/main" val="234108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BFDB3-243B-F860-5DB9-68361259C993}"/>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2F89678B-88A1-4B0F-8DE4-E2B63A80E78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10551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01D80-F75E-CAA8-61B5-D7B706A8671C}"/>
              </a:ext>
            </a:extLst>
          </p:cNvPr>
          <p:cNvSpPr>
            <a:spLocks noGrp="1"/>
          </p:cNvSpPr>
          <p:nvPr>
            <p:ph type="title"/>
          </p:nvPr>
        </p:nvSpPr>
        <p:spPr/>
        <p:txBody>
          <a:bodyPr/>
          <a:lstStyle/>
          <a:p>
            <a:pPr algn="ctr"/>
            <a:r>
              <a:rPr lang="da-DK" dirty="0"/>
              <a:t>PRINSESSER FRA BLOKKEN</a:t>
            </a:r>
          </a:p>
        </p:txBody>
      </p:sp>
      <p:sp>
        <p:nvSpPr>
          <p:cNvPr id="3" name="Pladsholder til indhold 2">
            <a:extLst>
              <a:ext uri="{FF2B5EF4-FFF2-40B4-BE49-F238E27FC236}">
                <a16:creationId xmlns:a16="http://schemas.microsoft.com/office/drawing/2014/main" id="{D9EF12A1-B1A8-2A32-95B0-98DD039C7161}"/>
              </a:ext>
            </a:extLst>
          </p:cNvPr>
          <p:cNvSpPr>
            <a:spLocks noGrp="1"/>
          </p:cNvSpPr>
          <p:nvPr>
            <p:ph idx="1"/>
          </p:nvPr>
        </p:nvSpPr>
        <p:spPr/>
        <p:txBody>
          <a:bodyPr/>
          <a:lstStyle/>
          <a:p>
            <a:r>
              <a:rPr lang="da-DK" dirty="0">
                <a:hlinkClick r:id="rId2"/>
              </a:rPr>
              <a:t>https://www.dr.dk/drtv/serie/prinsesser-fra-blokken_6873</a:t>
            </a:r>
            <a:endParaRPr lang="da-DK" dirty="0"/>
          </a:p>
          <a:p>
            <a:r>
              <a:rPr lang="da-DK" dirty="0"/>
              <a:t>Hvilke normer, værdier, færdigheder har de lært/mangler?</a:t>
            </a:r>
          </a:p>
          <a:p>
            <a:r>
              <a:rPr lang="da-DK" dirty="0"/>
              <a:t>Hvilken social arv har de med sig, hvorfor er de som de er?</a:t>
            </a:r>
          </a:p>
          <a:p>
            <a:r>
              <a:rPr lang="da-DK" dirty="0"/>
              <a:t>Hvilke typer kapital besidder prinsesserne? Tænk særligt over det her med typerne af kulturel kapital</a:t>
            </a:r>
          </a:p>
          <a:p>
            <a:endParaRPr lang="da-DK" dirty="0"/>
          </a:p>
          <a:p>
            <a:endParaRPr lang="da-DK" dirty="0"/>
          </a:p>
        </p:txBody>
      </p:sp>
    </p:spTree>
    <p:extLst>
      <p:ext uri="{BB962C8B-B14F-4D97-AF65-F5344CB8AC3E}">
        <p14:creationId xmlns:p14="http://schemas.microsoft.com/office/powerpoint/2010/main" val="81076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38</TotalTime>
  <Words>609</Words>
  <Application>Microsoft Office PowerPoint</Application>
  <PresentationFormat>Brugerdefineret</PresentationFormat>
  <Paragraphs>48</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Century Gothic</vt:lpstr>
      <vt:lpstr>Noto Sans</vt:lpstr>
      <vt:lpstr>Præsentation med verden 16x9</vt:lpstr>
      <vt:lpstr>Identitet og social arv</vt:lpstr>
      <vt:lpstr>Dagens program</vt:lpstr>
      <vt:lpstr>Opsamling fra sidst</vt:lpstr>
      <vt:lpstr>Opsamling fra sidst</vt:lpstr>
      <vt:lpstr>Opsamling fra sidst</vt:lpstr>
      <vt:lpstr>KLassesamfundet</vt:lpstr>
      <vt:lpstr>Danmarks klassesamfund</vt:lpstr>
      <vt:lpstr>Social arv og social mobilitet</vt:lpstr>
      <vt:lpstr>Social arv og social mobilitet</vt:lpstr>
      <vt:lpstr>Negativ social arv</vt:lpstr>
      <vt:lpstr>Social mobilitet</vt:lpstr>
      <vt:lpstr>Pause</vt:lpstr>
      <vt:lpstr>PRINSESSER FRA BLOKKEN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2025-01-16T09:36:08Z</dcterms:created>
  <dcterms:modified xsi:type="dcterms:W3CDTF">2025-01-20T10:09:20Z</dcterms:modified>
</cp:coreProperties>
</file>