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886" autoAdjust="0"/>
  </p:normalViewPr>
  <p:slideViewPr>
    <p:cSldViewPr>
      <p:cViewPr varScale="1">
        <p:scale>
          <a:sx n="70" d="100"/>
          <a:sy n="70" d="100"/>
        </p:scale>
        <p:origin x="536" y="52"/>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22-01-2025</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22-01-2025</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22-01-2025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22-01-2025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22-01-2025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22-01-2025</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22-01-2025</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22-01-2025</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22-01-2025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22-01-2025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22-01-2025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22-01-2025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22-01-2025</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zetland.dk/historie/s81EYkN6-a8dQKjjz-c179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Det senmoderne samfund</a:t>
            </a:r>
          </a:p>
        </p:txBody>
      </p:sp>
      <p:sp>
        <p:nvSpPr>
          <p:cNvPr id="3" name="Undertitel 2"/>
          <p:cNvSpPr>
            <a:spLocks noGrp="1"/>
          </p:cNvSpPr>
          <p:nvPr>
            <p:ph type="subTitle" idx="1"/>
          </p:nvPr>
        </p:nvSpPr>
        <p:spPr/>
        <p:txBody>
          <a:bodyPr rtlCol="0"/>
          <a:lstStyle/>
          <a:p>
            <a:pPr rtl="0"/>
            <a:r>
              <a:rPr lang="da-DK" dirty="0"/>
              <a:t>Fra det traditionelle til det senmoderne samfund. Giddens teori.</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33FE6B-C8B5-72DD-3CDA-DDE19B2B9D29}"/>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27B332F4-A3E7-ADBD-1EF2-8F9775900FFA}"/>
              </a:ext>
            </a:extLst>
          </p:cNvPr>
          <p:cNvSpPr>
            <a:spLocks noGrp="1"/>
          </p:cNvSpPr>
          <p:nvPr>
            <p:ph idx="1"/>
          </p:nvPr>
        </p:nvSpPr>
        <p:spPr/>
        <p:txBody>
          <a:bodyPr/>
          <a:lstStyle/>
          <a:p>
            <a:r>
              <a:rPr lang="da-DK" dirty="0"/>
              <a:t>1) Det traditionelle samfund</a:t>
            </a:r>
          </a:p>
          <a:p>
            <a:r>
              <a:rPr lang="da-DK" dirty="0"/>
              <a:t>2) Det moderne samfund</a:t>
            </a:r>
          </a:p>
          <a:p>
            <a:r>
              <a:rPr lang="da-DK" dirty="0"/>
              <a:t>3) Det senmoderne samfund</a:t>
            </a:r>
          </a:p>
          <a:p>
            <a:r>
              <a:rPr lang="da-DK" dirty="0"/>
              <a:t>4) Anthony Giddens teori</a:t>
            </a:r>
          </a:p>
          <a:p>
            <a:r>
              <a:rPr lang="da-DK" dirty="0"/>
              <a:t>5) Pause</a:t>
            </a:r>
          </a:p>
          <a:p>
            <a:r>
              <a:rPr lang="da-DK" dirty="0"/>
              <a:t>6) Artikellæsning + Opgave</a:t>
            </a:r>
          </a:p>
          <a:p>
            <a:endParaRPr lang="da-DK" dirty="0"/>
          </a:p>
        </p:txBody>
      </p:sp>
    </p:spTree>
    <p:extLst>
      <p:ext uri="{BB962C8B-B14F-4D97-AF65-F5344CB8AC3E}">
        <p14:creationId xmlns:p14="http://schemas.microsoft.com/office/powerpoint/2010/main" val="62672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D52EB8-9B2B-269F-1787-EB6C988018A7}"/>
              </a:ext>
            </a:extLst>
          </p:cNvPr>
          <p:cNvSpPr>
            <a:spLocks noGrp="1"/>
          </p:cNvSpPr>
          <p:nvPr>
            <p:ph type="title"/>
          </p:nvPr>
        </p:nvSpPr>
        <p:spPr/>
        <p:txBody>
          <a:bodyPr/>
          <a:lstStyle/>
          <a:p>
            <a:pPr algn="ctr"/>
            <a:r>
              <a:rPr lang="da-DK" dirty="0"/>
              <a:t>Det traditionelle samfund</a:t>
            </a:r>
          </a:p>
        </p:txBody>
      </p:sp>
      <p:sp>
        <p:nvSpPr>
          <p:cNvPr id="3" name="Pladsholder til indhold 2">
            <a:extLst>
              <a:ext uri="{FF2B5EF4-FFF2-40B4-BE49-F238E27FC236}">
                <a16:creationId xmlns:a16="http://schemas.microsoft.com/office/drawing/2014/main" id="{19F6905C-2360-09B7-02C9-8874F99CC553}"/>
              </a:ext>
            </a:extLst>
          </p:cNvPr>
          <p:cNvSpPr>
            <a:spLocks noGrp="1"/>
          </p:cNvSpPr>
          <p:nvPr>
            <p:ph idx="1"/>
          </p:nvPr>
        </p:nvSpPr>
        <p:spPr/>
        <p:txBody>
          <a:bodyPr/>
          <a:lstStyle/>
          <a:p>
            <a:r>
              <a:rPr lang="da-DK" dirty="0"/>
              <a:t>Vi har kigget på identitetsdannelse og hvordan vi individer indgår i samfundet</a:t>
            </a:r>
          </a:p>
          <a:p>
            <a:r>
              <a:rPr lang="da-DK" dirty="0"/>
              <a:t>Nu skal vi se på hvordan samfundet har ændret sig</a:t>
            </a:r>
          </a:p>
          <a:p>
            <a:r>
              <a:rPr lang="da-DK" dirty="0"/>
              <a:t>Vi skal se på overgangen fra de samfundstyper vi kalder traditionelle -&gt; moderne -&gt; senmoderne </a:t>
            </a:r>
          </a:p>
          <a:p>
            <a:r>
              <a:rPr lang="da-DK" dirty="0"/>
              <a:t>Vi befinder os i det senmoderne samfund i dag og det påvirker i høj grad vores identitetsdannelse, men vores identitetsdannelse påvirker også samfundet</a:t>
            </a:r>
          </a:p>
        </p:txBody>
      </p:sp>
    </p:spTree>
    <p:extLst>
      <p:ext uri="{BB962C8B-B14F-4D97-AF65-F5344CB8AC3E}">
        <p14:creationId xmlns:p14="http://schemas.microsoft.com/office/powerpoint/2010/main" val="1854038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3E950B-C55D-CD8E-5D95-86FA79A05FEA}"/>
              </a:ext>
            </a:extLst>
          </p:cNvPr>
          <p:cNvSpPr>
            <a:spLocks noGrp="1"/>
          </p:cNvSpPr>
          <p:nvPr>
            <p:ph type="title"/>
          </p:nvPr>
        </p:nvSpPr>
        <p:spPr/>
        <p:txBody>
          <a:bodyPr/>
          <a:lstStyle/>
          <a:p>
            <a:pPr algn="ctr"/>
            <a:r>
              <a:rPr lang="da-DK" dirty="0"/>
              <a:t>Det traditionelle samfund</a:t>
            </a:r>
          </a:p>
        </p:txBody>
      </p:sp>
      <p:pic>
        <p:nvPicPr>
          <p:cNvPr id="7" name="Pladsholder til indhold 6" descr="Et billede, der indeholder tekst, skærmbillede, Font/skrifttype, nummer/tal&#10;&#10;Automatisk genereret beskrivelse">
            <a:extLst>
              <a:ext uri="{FF2B5EF4-FFF2-40B4-BE49-F238E27FC236}">
                <a16:creationId xmlns:a16="http://schemas.microsoft.com/office/drawing/2014/main" id="{0741F5BD-32C1-4B75-1E31-C04533B4EA45}"/>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84429" y="2400248"/>
            <a:ext cx="5809983" cy="2897876"/>
          </a:xfrm>
        </p:spPr>
      </p:pic>
      <p:sp>
        <p:nvSpPr>
          <p:cNvPr id="5" name="Pladsholder til indhold 4">
            <a:extLst>
              <a:ext uri="{FF2B5EF4-FFF2-40B4-BE49-F238E27FC236}">
                <a16:creationId xmlns:a16="http://schemas.microsoft.com/office/drawing/2014/main" id="{3B48A6A5-6694-6805-5BCF-0F633EBD2722}"/>
              </a:ext>
            </a:extLst>
          </p:cNvPr>
          <p:cNvSpPr>
            <a:spLocks noGrp="1"/>
          </p:cNvSpPr>
          <p:nvPr>
            <p:ph sz="half" idx="2"/>
          </p:nvPr>
        </p:nvSpPr>
        <p:spPr>
          <a:xfrm>
            <a:off x="6094412" y="1828800"/>
            <a:ext cx="5978049" cy="4343400"/>
          </a:xfrm>
        </p:spPr>
        <p:txBody>
          <a:bodyPr>
            <a:normAutofit fontScale="92500" lnSpcReduction="20000"/>
          </a:bodyPr>
          <a:lstStyle/>
          <a:p>
            <a:r>
              <a:rPr lang="da-DK" sz="2000" dirty="0"/>
              <a:t>90-95% arbejde i landbruget</a:t>
            </a:r>
          </a:p>
          <a:p>
            <a:r>
              <a:rPr lang="da-DK" sz="2000" dirty="0"/>
              <a:t>”tiden ikke bevægede sig fremad”. Med det menes, at al ting foregik som i en cyklus. Livets forhold var en lang række af gentagelser eller rutiner, tilpasset årstidernes rytme.</a:t>
            </a:r>
          </a:p>
          <a:p>
            <a:r>
              <a:rPr lang="da-DK" sz="2000" dirty="0"/>
              <a:t>Lokalsamfundets normer, traditioner og værdier og religionen fastholdt datidens individer i bestemte sociale mønstre, via en meget streng og tæt social kontrol, hvor negative sanktioner som trusler og fysisk afstraffelse ofte blev brugt.</a:t>
            </a:r>
          </a:p>
          <a:p>
            <a:r>
              <a:rPr lang="da-DK" sz="2000" dirty="0"/>
              <a:t>Individet var ikke i centrum. Familien stod øverst. Manden stod over kvinden. Faderens ord var lov.</a:t>
            </a:r>
          </a:p>
          <a:p>
            <a:r>
              <a:rPr lang="da-DK" sz="2000" dirty="0"/>
              <a:t>Ingen mulighed for social mobilitet</a:t>
            </a:r>
          </a:p>
        </p:txBody>
      </p:sp>
    </p:spTree>
    <p:extLst>
      <p:ext uri="{BB962C8B-B14F-4D97-AF65-F5344CB8AC3E}">
        <p14:creationId xmlns:p14="http://schemas.microsoft.com/office/powerpoint/2010/main" val="679223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C7CC07-D55C-0C60-F8E5-F899B5E7B367}"/>
              </a:ext>
            </a:extLst>
          </p:cNvPr>
          <p:cNvSpPr>
            <a:spLocks noGrp="1"/>
          </p:cNvSpPr>
          <p:nvPr>
            <p:ph type="title"/>
          </p:nvPr>
        </p:nvSpPr>
        <p:spPr/>
        <p:txBody>
          <a:bodyPr/>
          <a:lstStyle/>
          <a:p>
            <a:pPr algn="ctr"/>
            <a:r>
              <a:rPr lang="da-DK" dirty="0"/>
              <a:t>Det moderne samfund</a:t>
            </a:r>
          </a:p>
        </p:txBody>
      </p:sp>
      <p:pic>
        <p:nvPicPr>
          <p:cNvPr id="6" name="Pladsholder til indhold 5" descr="Et billede, der indeholder tekst, skærmbillede, Font/skrifttype, nummer/tal&#10;&#10;Automatisk genereret beskrivelse">
            <a:extLst>
              <a:ext uri="{FF2B5EF4-FFF2-40B4-BE49-F238E27FC236}">
                <a16:creationId xmlns:a16="http://schemas.microsoft.com/office/drawing/2014/main" id="{367CCABD-0474-2C72-CA9C-A457AA345144}"/>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74089" y="2396978"/>
            <a:ext cx="5752257" cy="3063803"/>
          </a:xfrm>
        </p:spPr>
      </p:pic>
      <p:sp>
        <p:nvSpPr>
          <p:cNvPr id="4" name="Pladsholder til indhold 3">
            <a:extLst>
              <a:ext uri="{FF2B5EF4-FFF2-40B4-BE49-F238E27FC236}">
                <a16:creationId xmlns:a16="http://schemas.microsoft.com/office/drawing/2014/main" id="{09BCC615-3BC0-5335-3FE0-3A27ED5C36D0}"/>
              </a:ext>
            </a:extLst>
          </p:cNvPr>
          <p:cNvSpPr>
            <a:spLocks noGrp="1"/>
          </p:cNvSpPr>
          <p:nvPr>
            <p:ph sz="half" idx="2"/>
          </p:nvPr>
        </p:nvSpPr>
        <p:spPr/>
        <p:txBody>
          <a:bodyPr>
            <a:normAutofit fontScale="92500" lnSpcReduction="20000"/>
          </a:bodyPr>
          <a:lstStyle/>
          <a:p>
            <a:r>
              <a:rPr lang="da-DK" dirty="0"/>
              <a:t>Industrialisering medførte folk flyttede til byerne</a:t>
            </a:r>
          </a:p>
          <a:p>
            <a:r>
              <a:rPr lang="da-DK" dirty="0"/>
              <a:t>Begyndte arbejde på fabrikker</a:t>
            </a:r>
          </a:p>
          <a:p>
            <a:r>
              <a:rPr lang="da-DK" dirty="0"/>
              <a:t>Større mulighed for social mobilitet</a:t>
            </a:r>
          </a:p>
          <a:p>
            <a:r>
              <a:rPr lang="da-DK" dirty="0"/>
              <a:t>Større frihed for individet</a:t>
            </a:r>
          </a:p>
          <a:p>
            <a:r>
              <a:rPr lang="da-DK" dirty="0"/>
              <a:t>Større grad af individualisme</a:t>
            </a:r>
          </a:p>
          <a:p>
            <a:r>
              <a:rPr lang="da-DK" dirty="0"/>
              <a:t>Tiden står ikke længere stille, men vi har fremskridt</a:t>
            </a:r>
          </a:p>
          <a:p>
            <a:r>
              <a:rPr lang="da-DK" dirty="0"/>
              <a:t>Vi begynder at spørge ”Hvad får jeg ud af det her”</a:t>
            </a:r>
          </a:p>
        </p:txBody>
      </p:sp>
    </p:spTree>
    <p:extLst>
      <p:ext uri="{BB962C8B-B14F-4D97-AF65-F5344CB8AC3E}">
        <p14:creationId xmlns:p14="http://schemas.microsoft.com/office/powerpoint/2010/main" val="871733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4CD0AA-A4EC-6FAB-4720-8471A39B768F}"/>
              </a:ext>
            </a:extLst>
          </p:cNvPr>
          <p:cNvSpPr>
            <a:spLocks noGrp="1"/>
          </p:cNvSpPr>
          <p:nvPr>
            <p:ph type="title"/>
          </p:nvPr>
        </p:nvSpPr>
        <p:spPr/>
        <p:txBody>
          <a:bodyPr/>
          <a:lstStyle/>
          <a:p>
            <a:pPr algn="ctr"/>
            <a:r>
              <a:rPr lang="da-DK" dirty="0"/>
              <a:t>Det senmoderne samfund</a:t>
            </a:r>
          </a:p>
        </p:txBody>
      </p:sp>
      <p:sp>
        <p:nvSpPr>
          <p:cNvPr id="5" name="Pladsholder til indhold 4">
            <a:extLst>
              <a:ext uri="{FF2B5EF4-FFF2-40B4-BE49-F238E27FC236}">
                <a16:creationId xmlns:a16="http://schemas.microsoft.com/office/drawing/2014/main" id="{BAD7A9D6-7C97-9853-25A3-6450457B4D61}"/>
              </a:ext>
            </a:extLst>
          </p:cNvPr>
          <p:cNvSpPr>
            <a:spLocks noGrp="1"/>
          </p:cNvSpPr>
          <p:nvPr>
            <p:ph idx="1"/>
          </p:nvPr>
        </p:nvSpPr>
        <p:spPr/>
        <p:txBody>
          <a:bodyPr/>
          <a:lstStyle/>
          <a:p>
            <a:r>
              <a:rPr lang="da-DK" dirty="0"/>
              <a:t>For at forstå det samfund der omgiver os i dag skal vi have fat i en samfundsfaglig teoretiker</a:t>
            </a:r>
          </a:p>
          <a:p>
            <a:r>
              <a:rPr lang="da-DK" dirty="0"/>
              <a:t>Anthony Giddens teori er den vi skal kende til</a:t>
            </a:r>
          </a:p>
          <a:p>
            <a:r>
              <a:rPr lang="da-DK" dirty="0"/>
              <a:t>Han peger på at aftraditionalisering og individualisering som særlige kendetegn ved det senmoderne samfund </a:t>
            </a:r>
          </a:p>
          <a:p>
            <a:endParaRPr lang="da-DK" dirty="0"/>
          </a:p>
        </p:txBody>
      </p:sp>
    </p:spTree>
    <p:extLst>
      <p:ext uri="{BB962C8B-B14F-4D97-AF65-F5344CB8AC3E}">
        <p14:creationId xmlns:p14="http://schemas.microsoft.com/office/powerpoint/2010/main" val="4109621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D3707C-7FCD-02EF-DF7B-14C7C263B981}"/>
              </a:ext>
            </a:extLst>
          </p:cNvPr>
          <p:cNvSpPr>
            <a:spLocks noGrp="1"/>
          </p:cNvSpPr>
          <p:nvPr>
            <p:ph type="title"/>
          </p:nvPr>
        </p:nvSpPr>
        <p:spPr/>
        <p:txBody>
          <a:bodyPr/>
          <a:lstStyle/>
          <a:p>
            <a:pPr algn="ctr"/>
            <a:r>
              <a:rPr lang="da-DK" dirty="0"/>
              <a:t>Anthony Giddens – det senmoderne samfund</a:t>
            </a:r>
          </a:p>
        </p:txBody>
      </p:sp>
      <p:sp>
        <p:nvSpPr>
          <p:cNvPr id="4" name="Pladsholder til tekst 3">
            <a:extLst>
              <a:ext uri="{FF2B5EF4-FFF2-40B4-BE49-F238E27FC236}">
                <a16:creationId xmlns:a16="http://schemas.microsoft.com/office/drawing/2014/main" id="{1F333BC1-5D90-A9E7-A88D-3448F55FC7B5}"/>
              </a:ext>
            </a:extLst>
          </p:cNvPr>
          <p:cNvSpPr>
            <a:spLocks noGrp="1"/>
          </p:cNvSpPr>
          <p:nvPr>
            <p:ph type="body" idx="1"/>
          </p:nvPr>
        </p:nvSpPr>
        <p:spPr>
          <a:xfrm>
            <a:off x="549796" y="1600201"/>
            <a:ext cx="5376978" cy="1066800"/>
          </a:xfrm>
        </p:spPr>
        <p:txBody>
          <a:bodyPr/>
          <a:lstStyle/>
          <a:p>
            <a:pPr algn="ctr"/>
            <a:r>
              <a:rPr lang="da-DK" dirty="0"/>
              <a:t>Aftraditionalisering</a:t>
            </a:r>
          </a:p>
        </p:txBody>
      </p:sp>
      <p:sp>
        <p:nvSpPr>
          <p:cNvPr id="5" name="Pladsholder til indhold 4">
            <a:extLst>
              <a:ext uri="{FF2B5EF4-FFF2-40B4-BE49-F238E27FC236}">
                <a16:creationId xmlns:a16="http://schemas.microsoft.com/office/drawing/2014/main" id="{25EF0667-DB50-BF6B-EB88-F94097183270}"/>
              </a:ext>
            </a:extLst>
          </p:cNvPr>
          <p:cNvSpPr>
            <a:spLocks noGrp="1"/>
          </p:cNvSpPr>
          <p:nvPr>
            <p:ph sz="half" idx="2"/>
          </p:nvPr>
        </p:nvSpPr>
        <p:spPr>
          <a:xfrm>
            <a:off x="477788" y="2276872"/>
            <a:ext cx="5448986" cy="4306490"/>
          </a:xfrm>
        </p:spPr>
        <p:txBody>
          <a:bodyPr>
            <a:noAutofit/>
          </a:bodyPr>
          <a:lstStyle/>
          <a:p>
            <a:r>
              <a:rPr lang="da-DK" sz="1800" dirty="0"/>
              <a:t>Konkret viser aftraditionalisering sig ved, at mennesker for eksempel ikke længere er bundet til et bestemt sted eller til at fortsætte i sine forældres fodspor. Ligesom de heller ikke er så autoritetstro som tidligere. </a:t>
            </a:r>
          </a:p>
          <a:p>
            <a:r>
              <a:rPr lang="da-DK" sz="1800" dirty="0"/>
              <a:t>For eksempel er lægens, lærerens og politibetjentens naturlige autoritet i dagens samfund konstant udfordret af kravene om forklaring og dokumentation på, hvorfor for eksempel læger giver os den medicin, de gør.</a:t>
            </a:r>
          </a:p>
          <a:p>
            <a:r>
              <a:rPr lang="da-DK" sz="1800" dirty="0"/>
              <a:t>Aftraditionalisering bevirker, at vi mennesker sætter alt til diskussion og forhandling og hele tiden har en opfattelse af, at tingene kunne være anderledes.</a:t>
            </a:r>
          </a:p>
        </p:txBody>
      </p:sp>
      <p:sp>
        <p:nvSpPr>
          <p:cNvPr id="6" name="Pladsholder til tekst 5">
            <a:extLst>
              <a:ext uri="{FF2B5EF4-FFF2-40B4-BE49-F238E27FC236}">
                <a16:creationId xmlns:a16="http://schemas.microsoft.com/office/drawing/2014/main" id="{C54815EC-3D31-47D0-996D-8775D487DC5B}"/>
              </a:ext>
            </a:extLst>
          </p:cNvPr>
          <p:cNvSpPr>
            <a:spLocks noGrp="1"/>
          </p:cNvSpPr>
          <p:nvPr>
            <p:ph type="body" sz="quarter" idx="3"/>
          </p:nvPr>
        </p:nvSpPr>
        <p:spPr/>
        <p:txBody>
          <a:bodyPr/>
          <a:lstStyle/>
          <a:p>
            <a:pPr algn="ctr"/>
            <a:r>
              <a:rPr lang="da-DK" dirty="0"/>
              <a:t>Individualisering</a:t>
            </a:r>
          </a:p>
        </p:txBody>
      </p:sp>
      <p:sp>
        <p:nvSpPr>
          <p:cNvPr id="7" name="Pladsholder til indhold 6">
            <a:extLst>
              <a:ext uri="{FF2B5EF4-FFF2-40B4-BE49-F238E27FC236}">
                <a16:creationId xmlns:a16="http://schemas.microsoft.com/office/drawing/2014/main" id="{8803B375-3074-05A9-3506-38FE0E3EA0B5}"/>
              </a:ext>
            </a:extLst>
          </p:cNvPr>
          <p:cNvSpPr>
            <a:spLocks noGrp="1"/>
          </p:cNvSpPr>
          <p:nvPr>
            <p:ph sz="quarter" idx="4"/>
          </p:nvPr>
        </p:nvSpPr>
        <p:spPr>
          <a:xfrm>
            <a:off x="6094412" y="2420888"/>
            <a:ext cx="5832648" cy="4162474"/>
          </a:xfrm>
        </p:spPr>
        <p:txBody>
          <a:bodyPr>
            <a:noAutofit/>
          </a:bodyPr>
          <a:lstStyle/>
          <a:p>
            <a:r>
              <a:rPr lang="da-DK" sz="1800" dirty="0"/>
              <a:t>Begrebet individualisering handler om, at det enkelte menneske er kommet i centrum og er blevet frigjort fra det sted, den sociale gruppe, slægt, religion, køn osv., som han eller hun tidligere tilhørte.</a:t>
            </a:r>
          </a:p>
          <a:p>
            <a:r>
              <a:rPr lang="da-DK" sz="1800" dirty="0"/>
              <a:t>De faste normer og værdier, som man oplevede gennem socialiseringen, og som forblev de samme fra generation til generation, er i høj grad forsvundet i dagens senmoderne samfund, hvor det i stedet synes at være op til den enkelte at tilrettelægge sit eget liv.</a:t>
            </a:r>
          </a:p>
          <a:p>
            <a:r>
              <a:rPr lang="da-DK" sz="1800" dirty="0"/>
              <a:t>I stedet må individet selv vælge sin uddannelse, sit arbejde, sin seksualitet, sin familieform, sin livsstil, sine venner, sin bolig</a:t>
            </a:r>
          </a:p>
        </p:txBody>
      </p:sp>
    </p:spTree>
    <p:extLst>
      <p:ext uri="{BB962C8B-B14F-4D97-AF65-F5344CB8AC3E}">
        <p14:creationId xmlns:p14="http://schemas.microsoft.com/office/powerpoint/2010/main" val="404228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0B065844-8B41-D6F8-4DD2-0552AF0A8460}"/>
              </a:ext>
            </a:extLst>
          </p:cNvPr>
          <p:cNvSpPr>
            <a:spLocks noGrp="1"/>
          </p:cNvSpPr>
          <p:nvPr>
            <p:ph type="title"/>
          </p:nvPr>
        </p:nvSpPr>
        <p:spPr/>
        <p:txBody>
          <a:bodyPr/>
          <a:lstStyle/>
          <a:p>
            <a:pPr algn="ctr"/>
            <a:r>
              <a:rPr lang="da-DK" dirty="0"/>
              <a:t>Anthony </a:t>
            </a:r>
            <a:r>
              <a:rPr lang="da-DK" dirty="0" err="1"/>
              <a:t>giddens</a:t>
            </a:r>
            <a:r>
              <a:rPr lang="da-DK" dirty="0"/>
              <a:t> – Det senmoderne samfund</a:t>
            </a:r>
          </a:p>
        </p:txBody>
      </p:sp>
      <p:pic>
        <p:nvPicPr>
          <p:cNvPr id="10" name="Pladsholder til indhold 9" descr="Et billede, der indeholder tekst, skærmbillede, Font/skrifttype, cirkel&#10;&#10;Automatisk genereret beskrivelse">
            <a:extLst>
              <a:ext uri="{FF2B5EF4-FFF2-40B4-BE49-F238E27FC236}">
                <a16:creationId xmlns:a16="http://schemas.microsoft.com/office/drawing/2014/main" id="{562D057D-D55B-FBC9-6DC6-4C2DC65BE59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77988" y="2204864"/>
            <a:ext cx="7347545" cy="4215937"/>
          </a:xfrm>
        </p:spPr>
      </p:pic>
    </p:spTree>
    <p:extLst>
      <p:ext uri="{BB962C8B-B14F-4D97-AF65-F5344CB8AC3E}">
        <p14:creationId xmlns:p14="http://schemas.microsoft.com/office/powerpoint/2010/main" val="1841496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14C397-EBA0-D35C-9457-82D1079034D8}"/>
              </a:ext>
            </a:extLst>
          </p:cNvPr>
          <p:cNvSpPr>
            <a:spLocks noGrp="1"/>
          </p:cNvSpPr>
          <p:nvPr>
            <p:ph type="title"/>
          </p:nvPr>
        </p:nvSpPr>
        <p:spPr/>
        <p:txBody>
          <a:bodyPr/>
          <a:lstStyle/>
          <a:p>
            <a:pPr algn="ctr"/>
            <a:r>
              <a:rPr lang="da-DK" dirty="0"/>
              <a:t>Adskillelse af tid og rum</a:t>
            </a:r>
          </a:p>
        </p:txBody>
      </p:sp>
      <p:sp>
        <p:nvSpPr>
          <p:cNvPr id="3" name="Pladsholder til indhold 2">
            <a:extLst>
              <a:ext uri="{FF2B5EF4-FFF2-40B4-BE49-F238E27FC236}">
                <a16:creationId xmlns:a16="http://schemas.microsoft.com/office/drawing/2014/main" id="{69B367DD-83A3-5553-D4E8-E80E44E3D8FD}"/>
              </a:ext>
            </a:extLst>
          </p:cNvPr>
          <p:cNvSpPr>
            <a:spLocks noGrp="1"/>
          </p:cNvSpPr>
          <p:nvPr>
            <p:ph idx="1"/>
          </p:nvPr>
        </p:nvSpPr>
        <p:spPr/>
        <p:txBody>
          <a:bodyPr/>
          <a:lstStyle/>
          <a:p>
            <a:r>
              <a:rPr lang="da-DK" dirty="0"/>
              <a:t>I det senmoderne samfund er de sociale relationer, som præger hverdagen, ikke længere bundet til et bestemt geografisk sted eller en bestemt tidszone</a:t>
            </a:r>
          </a:p>
          <a:p>
            <a:r>
              <a:rPr lang="da-DK" dirty="0"/>
              <a:t>Transportmidler og moderne kommunikationsmidler gør det muligt at være til stede alle steder og på alle tidspunkter</a:t>
            </a:r>
          </a:p>
          <a:p>
            <a:r>
              <a:rPr lang="da-DK" dirty="0"/>
              <a:t>Gennem de nye kommunikationsmidler kan vi være til stede ”lige her og nu”</a:t>
            </a:r>
          </a:p>
          <a:p>
            <a:r>
              <a:rPr lang="da-DK" dirty="0"/>
              <a:t>Vi kan være i klasselokalet, men samtidig også være alle mulige andre steder via vores computer</a:t>
            </a:r>
          </a:p>
        </p:txBody>
      </p:sp>
    </p:spTree>
    <p:extLst>
      <p:ext uri="{BB962C8B-B14F-4D97-AF65-F5344CB8AC3E}">
        <p14:creationId xmlns:p14="http://schemas.microsoft.com/office/powerpoint/2010/main" val="1871194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531656-3D0F-7663-D124-3E54371355A5}"/>
              </a:ext>
            </a:extLst>
          </p:cNvPr>
          <p:cNvSpPr>
            <a:spLocks noGrp="1"/>
          </p:cNvSpPr>
          <p:nvPr>
            <p:ph type="title"/>
          </p:nvPr>
        </p:nvSpPr>
        <p:spPr/>
        <p:txBody>
          <a:bodyPr/>
          <a:lstStyle/>
          <a:p>
            <a:pPr algn="ctr"/>
            <a:r>
              <a:rPr lang="da-DK" dirty="0" err="1"/>
              <a:t>Udlejring</a:t>
            </a:r>
            <a:r>
              <a:rPr lang="da-DK" dirty="0"/>
              <a:t> af sociale relationer</a:t>
            </a:r>
          </a:p>
        </p:txBody>
      </p:sp>
      <p:sp>
        <p:nvSpPr>
          <p:cNvPr id="3" name="Pladsholder til indhold 2">
            <a:extLst>
              <a:ext uri="{FF2B5EF4-FFF2-40B4-BE49-F238E27FC236}">
                <a16:creationId xmlns:a16="http://schemas.microsoft.com/office/drawing/2014/main" id="{8B4274E3-DEA3-E9FE-BB3B-E972B382C504}"/>
              </a:ext>
            </a:extLst>
          </p:cNvPr>
          <p:cNvSpPr>
            <a:spLocks noGrp="1"/>
          </p:cNvSpPr>
          <p:nvPr>
            <p:ph idx="1"/>
          </p:nvPr>
        </p:nvSpPr>
        <p:spPr/>
        <p:txBody>
          <a:bodyPr/>
          <a:lstStyle/>
          <a:p>
            <a:r>
              <a:rPr lang="da-DK" dirty="0"/>
              <a:t>Med </a:t>
            </a:r>
            <a:r>
              <a:rPr lang="da-DK" dirty="0" err="1"/>
              <a:t>udlejring</a:t>
            </a:r>
            <a:r>
              <a:rPr lang="da-DK" dirty="0"/>
              <a:t> mener Giddens, at sociale relationer ofte ”løftes ud” af de lokale sammenhænge og organiseres i nye sammenhænge. Et godt eksempel er børneopdragelse, som i mange timer om dagen er løftet ud af familien og over i vuggestuer, børnehaver og skoler.</a:t>
            </a:r>
          </a:p>
          <a:p>
            <a:r>
              <a:rPr lang="da-DK" dirty="0"/>
              <a:t>I dagens samfund er det derimod hovedsagelig velfærdsinstitutioner som daginstitutioner (vuggestuer og børnehaver) og omsorgsinstitutioner (hjemmepleje og plejehjem), der løser opgaverne. Den primære socialisering </a:t>
            </a:r>
            <a:r>
              <a:rPr lang="da-DK" dirty="0" err="1"/>
              <a:t>udlejres</a:t>
            </a:r>
            <a:r>
              <a:rPr lang="da-DK" dirty="0"/>
              <a:t> på den måde til at foregå i den sekundære socialiseringsarena</a:t>
            </a:r>
          </a:p>
        </p:txBody>
      </p:sp>
    </p:spTree>
    <p:extLst>
      <p:ext uri="{BB962C8B-B14F-4D97-AF65-F5344CB8AC3E}">
        <p14:creationId xmlns:p14="http://schemas.microsoft.com/office/powerpoint/2010/main" val="2898092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8A715F-8EA4-DE0E-444C-2E07BB721796}"/>
              </a:ext>
            </a:extLst>
          </p:cNvPr>
          <p:cNvSpPr>
            <a:spLocks noGrp="1"/>
          </p:cNvSpPr>
          <p:nvPr>
            <p:ph type="title"/>
          </p:nvPr>
        </p:nvSpPr>
        <p:spPr/>
        <p:txBody>
          <a:bodyPr/>
          <a:lstStyle/>
          <a:p>
            <a:pPr algn="ctr"/>
            <a:r>
              <a:rPr lang="da-DK" dirty="0" err="1"/>
              <a:t>Udlejring</a:t>
            </a:r>
            <a:r>
              <a:rPr lang="da-DK" dirty="0"/>
              <a:t> af sociale relationer</a:t>
            </a:r>
          </a:p>
        </p:txBody>
      </p:sp>
      <p:sp>
        <p:nvSpPr>
          <p:cNvPr id="3" name="Pladsholder til indhold 2">
            <a:extLst>
              <a:ext uri="{FF2B5EF4-FFF2-40B4-BE49-F238E27FC236}">
                <a16:creationId xmlns:a16="http://schemas.microsoft.com/office/drawing/2014/main" id="{E149DC12-4D31-E46E-9AD4-56915F9862C7}"/>
              </a:ext>
            </a:extLst>
          </p:cNvPr>
          <p:cNvSpPr>
            <a:spLocks noGrp="1"/>
          </p:cNvSpPr>
          <p:nvPr>
            <p:ph idx="1"/>
          </p:nvPr>
        </p:nvSpPr>
        <p:spPr/>
        <p:txBody>
          <a:bodyPr>
            <a:normAutofit fontScale="92500" lnSpcReduction="10000"/>
          </a:bodyPr>
          <a:lstStyle/>
          <a:p>
            <a:r>
              <a:rPr lang="da-DK" dirty="0"/>
              <a:t>En konsekvens af, at sociale relationer </a:t>
            </a:r>
            <a:r>
              <a:rPr lang="da-DK" dirty="0" err="1"/>
              <a:t>udlejres</a:t>
            </a:r>
            <a:r>
              <a:rPr lang="da-DK" dirty="0"/>
              <a:t> til samfundets institutioner og til professionelle omsorgsmedarbejdere som social- og sundhedsassistenten, pædagogen, sygeplejersken, børnepsykologen osv., er, at vi mennesker i det senmoderne samfund er nødt til at have tillid til, at disse personer kan løfte opgaven.</a:t>
            </a:r>
          </a:p>
          <a:p>
            <a:r>
              <a:rPr lang="da-DK" dirty="0"/>
              <a:t>Andre kendte eksperter, som flere og flere danskere opsøger på den ene eller anden måde for at håndtere hverdagssituationer, er livsstils-coaches, sexologer, parterapeuter, eventmagere, politiske kommentatorer osv. Eksperterne arbejder med viden og information som de vigtigste redskaber til at løse den enkeltes og samfundets problemer.</a:t>
            </a:r>
          </a:p>
          <a:p>
            <a:r>
              <a:rPr lang="da-DK" dirty="0"/>
              <a:t>Tillid til andre mennesker og til eksperterne er ifølge Giddens afgørende for, at det senmoderne samfund ikke bryder sammen.</a:t>
            </a:r>
          </a:p>
        </p:txBody>
      </p:sp>
    </p:spTree>
    <p:extLst>
      <p:ext uri="{BB962C8B-B14F-4D97-AF65-F5344CB8AC3E}">
        <p14:creationId xmlns:p14="http://schemas.microsoft.com/office/powerpoint/2010/main" val="617020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29CBF6-518C-8B69-C7E7-DBCDAF92AC01}"/>
              </a:ext>
            </a:extLst>
          </p:cNvPr>
          <p:cNvSpPr>
            <a:spLocks noGrp="1"/>
          </p:cNvSpPr>
          <p:nvPr>
            <p:ph type="title"/>
          </p:nvPr>
        </p:nvSpPr>
        <p:spPr/>
        <p:txBody>
          <a:bodyPr/>
          <a:lstStyle/>
          <a:p>
            <a:pPr algn="ctr"/>
            <a:r>
              <a:rPr lang="da-DK" dirty="0"/>
              <a:t>Øget refleksivitet</a:t>
            </a:r>
          </a:p>
        </p:txBody>
      </p:sp>
      <p:sp>
        <p:nvSpPr>
          <p:cNvPr id="3" name="Pladsholder til indhold 2">
            <a:extLst>
              <a:ext uri="{FF2B5EF4-FFF2-40B4-BE49-F238E27FC236}">
                <a16:creationId xmlns:a16="http://schemas.microsoft.com/office/drawing/2014/main" id="{F01EEE2C-D1BC-C080-49F2-ED09770D0AAF}"/>
              </a:ext>
            </a:extLst>
          </p:cNvPr>
          <p:cNvSpPr>
            <a:spLocks noGrp="1"/>
          </p:cNvSpPr>
          <p:nvPr>
            <p:ph idx="1"/>
          </p:nvPr>
        </p:nvSpPr>
        <p:spPr/>
        <p:txBody>
          <a:bodyPr>
            <a:normAutofit lnSpcReduction="10000"/>
          </a:bodyPr>
          <a:lstStyle/>
          <a:p>
            <a:r>
              <a:rPr lang="da-DK" dirty="0"/>
              <a:t>Individet skal træffe en lang række valg som det ikke skulle tidligere</a:t>
            </a:r>
          </a:p>
          <a:p>
            <a:r>
              <a:rPr lang="da-DK" dirty="0"/>
              <a:t>Individet bruger sin tillid til informationer og viden fra eksperterne til at træffe de valg, som virker mest rigtige.</a:t>
            </a:r>
          </a:p>
          <a:p>
            <a:r>
              <a:rPr lang="da-DK" dirty="0"/>
              <a:t>Individets konstante refleksioner over, hvilke valg det skal foretage, vil naturligt bevirke, at man også vil tænke på de negative følger af valgene. For eksempel: ”Hvad nu, hvis jeg vælger forkert?” Eller: ”Er jeg i stand til at gennemføre det her?” Eller: ”Kan jeg nu regne med, at alting forløber, som det skal?” Det øgede refleksionsniveau er en konsekvens af de næsten uendelige valgmuligheder, som vi mennesker oplever i dagens samfund.</a:t>
            </a:r>
          </a:p>
        </p:txBody>
      </p:sp>
    </p:spTree>
    <p:extLst>
      <p:ext uri="{BB962C8B-B14F-4D97-AF65-F5344CB8AC3E}">
        <p14:creationId xmlns:p14="http://schemas.microsoft.com/office/powerpoint/2010/main" val="1534929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07A5BA-DEDE-E716-8640-668B3D2517DE}"/>
              </a:ext>
            </a:extLst>
          </p:cNvPr>
          <p:cNvSpPr>
            <a:spLocks noGrp="1"/>
          </p:cNvSpPr>
          <p:nvPr>
            <p:ph type="title"/>
          </p:nvPr>
        </p:nvSpPr>
        <p:spPr/>
        <p:txBody>
          <a:bodyPr/>
          <a:lstStyle/>
          <a:p>
            <a:pPr algn="ctr"/>
            <a:r>
              <a:rPr lang="da-DK" dirty="0"/>
              <a:t>Øget refleksivitet</a:t>
            </a:r>
          </a:p>
        </p:txBody>
      </p:sp>
      <p:sp>
        <p:nvSpPr>
          <p:cNvPr id="3" name="Pladsholder til indhold 2">
            <a:extLst>
              <a:ext uri="{FF2B5EF4-FFF2-40B4-BE49-F238E27FC236}">
                <a16:creationId xmlns:a16="http://schemas.microsoft.com/office/drawing/2014/main" id="{7E127D7C-A10D-1492-7A4F-F3D53B9FB8B3}"/>
              </a:ext>
            </a:extLst>
          </p:cNvPr>
          <p:cNvSpPr>
            <a:spLocks noGrp="1"/>
          </p:cNvSpPr>
          <p:nvPr>
            <p:ph idx="1"/>
          </p:nvPr>
        </p:nvSpPr>
        <p:spPr/>
        <p:txBody>
          <a:bodyPr>
            <a:normAutofit fontScale="92500" lnSpcReduction="20000"/>
          </a:bodyPr>
          <a:lstStyle/>
          <a:p>
            <a:r>
              <a:rPr lang="da-DK" dirty="0"/>
              <a:t>Ifølge Giddens er det simpelthen blevet et grundvilkår for mennesker i det senmoderne, at deres identitet er et projekt, der fortsætter livet igennem. I og med at der ikke længere er lokale fællesskaber, faste traditioner, normer og værdier samt tydelige autoriteter, bliver det op til den enkelte at skabe og vedligeholde sin egen identitetsfortælling. Der er nemlig ikke andre, der gør det. Derfor er vi mennesker, ifølge Giddens, tvunget til konstant at bedrive identitetsarbejde hele livet.</a:t>
            </a:r>
          </a:p>
          <a:p>
            <a:r>
              <a:rPr lang="da-DK" dirty="0"/>
              <a:t>Dette identitetsarbejde kan skabe både tvivl og usikkerhed. For hvis vi hele tiden skal konstruere vores identitet, så kan vores valg blive afgørende. Vores identitet er derfor hele tiden truet, for hvad hvis vi træffer forkerte valg?</a:t>
            </a:r>
          </a:p>
          <a:p>
            <a:r>
              <a:rPr lang="da-DK" dirty="0"/>
              <a:t>Det senmoderne menneske oplever derfor ikke nødvendigvis individualiseringen som en frisættelse, men også som en udfordring, der kan være svær og angstfuld at prøve kræfter med.</a:t>
            </a:r>
          </a:p>
        </p:txBody>
      </p:sp>
    </p:spTree>
    <p:extLst>
      <p:ext uri="{BB962C8B-B14F-4D97-AF65-F5344CB8AC3E}">
        <p14:creationId xmlns:p14="http://schemas.microsoft.com/office/powerpoint/2010/main" val="173891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A78248-F4B2-91D7-BDFF-57407815DF84}"/>
              </a:ext>
            </a:extLst>
          </p:cNvPr>
          <p:cNvSpPr>
            <a:spLocks noGrp="1"/>
          </p:cNvSpPr>
          <p:nvPr>
            <p:ph type="title"/>
          </p:nvPr>
        </p:nvSpPr>
        <p:spPr/>
        <p:txBody>
          <a:bodyPr/>
          <a:lstStyle/>
          <a:p>
            <a:pPr algn="ctr"/>
            <a:r>
              <a:rPr lang="da-DK" dirty="0"/>
              <a:t>Pause</a:t>
            </a:r>
          </a:p>
        </p:txBody>
      </p:sp>
      <p:sp>
        <p:nvSpPr>
          <p:cNvPr id="3" name="Pladsholder til indhold 2">
            <a:extLst>
              <a:ext uri="{FF2B5EF4-FFF2-40B4-BE49-F238E27FC236}">
                <a16:creationId xmlns:a16="http://schemas.microsoft.com/office/drawing/2014/main" id="{AE2D0A48-E67F-5DF4-0091-5E49D850293A}"/>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1677764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422927-351B-9DA3-8FCA-9FF8318B8321}"/>
              </a:ext>
            </a:extLst>
          </p:cNvPr>
          <p:cNvSpPr>
            <a:spLocks noGrp="1"/>
          </p:cNvSpPr>
          <p:nvPr>
            <p:ph type="title"/>
          </p:nvPr>
        </p:nvSpPr>
        <p:spPr/>
        <p:txBody>
          <a:bodyPr/>
          <a:lstStyle/>
          <a:p>
            <a:pPr algn="ctr"/>
            <a:r>
              <a:rPr lang="da-DK" dirty="0"/>
              <a:t>Artikellæsning + læsenøgle</a:t>
            </a:r>
          </a:p>
        </p:txBody>
      </p:sp>
      <p:sp>
        <p:nvSpPr>
          <p:cNvPr id="3" name="Pladsholder til indhold 2">
            <a:extLst>
              <a:ext uri="{FF2B5EF4-FFF2-40B4-BE49-F238E27FC236}">
                <a16:creationId xmlns:a16="http://schemas.microsoft.com/office/drawing/2014/main" id="{670BA576-D472-F149-6D30-65B707A40277}"/>
              </a:ext>
            </a:extLst>
          </p:cNvPr>
          <p:cNvSpPr>
            <a:spLocks noGrp="1"/>
          </p:cNvSpPr>
          <p:nvPr>
            <p:ph idx="1"/>
          </p:nvPr>
        </p:nvSpPr>
        <p:spPr/>
        <p:txBody>
          <a:bodyPr/>
          <a:lstStyle/>
          <a:p>
            <a:r>
              <a:rPr lang="da-DK" dirty="0"/>
              <a:t>Vi skal læse en lidt længere artikel, men den er fyldt med gode pointer</a:t>
            </a:r>
          </a:p>
          <a:p>
            <a:r>
              <a:rPr lang="da-DK" dirty="0">
                <a:hlinkClick r:id="rId2"/>
              </a:rPr>
              <a:t>https://www.zetland.dk/historie/s81EYkN6-a8dQKjjz-c179d</a:t>
            </a:r>
            <a:endParaRPr lang="da-DK" dirty="0"/>
          </a:p>
          <a:p>
            <a:endParaRPr lang="da-DK" dirty="0"/>
          </a:p>
          <a:p>
            <a:endParaRPr lang="da-DK" dirty="0"/>
          </a:p>
        </p:txBody>
      </p:sp>
    </p:spTree>
    <p:extLst>
      <p:ext uri="{BB962C8B-B14F-4D97-AF65-F5344CB8AC3E}">
        <p14:creationId xmlns:p14="http://schemas.microsoft.com/office/powerpoint/2010/main" val="677565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72</TotalTime>
  <Words>1149</Words>
  <Application>Microsoft Office PowerPoint</Application>
  <PresentationFormat>Brugerdefineret</PresentationFormat>
  <Paragraphs>67</Paragraphs>
  <Slides>15</Slides>
  <Notes>1</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15</vt:i4>
      </vt:variant>
    </vt:vector>
  </HeadingPairs>
  <TitlesOfParts>
    <vt:vector size="18" baseType="lpstr">
      <vt:lpstr>Arial</vt:lpstr>
      <vt:lpstr>Century Gothic</vt:lpstr>
      <vt:lpstr>Præsentation med verden 16x9</vt:lpstr>
      <vt:lpstr>Det senmoderne samfund</vt:lpstr>
      <vt:lpstr>Dagens program</vt:lpstr>
      <vt:lpstr>Det traditionelle samfund</vt:lpstr>
      <vt:lpstr>Det traditionelle samfund</vt:lpstr>
      <vt:lpstr>Det moderne samfund</vt:lpstr>
      <vt:lpstr>Det senmoderne samfund</vt:lpstr>
      <vt:lpstr>Anthony Giddens – det senmoderne samfund</vt:lpstr>
      <vt:lpstr>Anthony giddens – Det senmoderne samfund</vt:lpstr>
      <vt:lpstr>Adskillelse af tid og rum</vt:lpstr>
      <vt:lpstr>Udlejring af sociale relationer</vt:lpstr>
      <vt:lpstr>Udlejring af sociale relationer</vt:lpstr>
      <vt:lpstr>Øget refleksivitet</vt:lpstr>
      <vt:lpstr>Øget refleksivitet</vt:lpstr>
      <vt:lpstr>Pause</vt:lpstr>
      <vt:lpstr>Artikellæsning + læsenøgle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2025-01-22T08:32:05Z</dcterms:created>
  <dcterms:modified xsi:type="dcterms:W3CDTF">2025-01-22T09:44:38Z</dcterms:modified>
</cp:coreProperties>
</file>