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varScale="1">
        <p:scale>
          <a:sx n="70" d="100"/>
          <a:sy n="70" d="100"/>
        </p:scale>
        <p:origin x="53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24-01-2025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24-01-2025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24-01-2025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24-01-2025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24-01-2025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24-01-2025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24-01-2025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24-01-2025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24-01-2025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24-01-2025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24-01-2025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24-01-2025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24-01-2025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klassesamfund.dk/hvem-er-klassern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Det senmoderne samfund 2</a:t>
            </a:r>
          </a:p>
        </p:txBody>
      </p:sp>
      <p:sp>
        <p:nvSpPr>
          <p:cNvPr id="3" name="Undertitel 2"/>
          <p:cNvSpPr>
            <a:spLocks noGrp="1"/>
          </p:cNvSpPr>
          <p:nvPr>
            <p:ph type="subTitle" idx="1"/>
          </p:nvPr>
        </p:nvSpPr>
        <p:spPr/>
        <p:txBody>
          <a:bodyPr rtlCol="0"/>
          <a:lstStyle/>
          <a:p>
            <a:pPr rtl="0"/>
            <a:r>
              <a:rPr lang="da-DK" dirty="0"/>
              <a:t>Ziehe &amp; Beck</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CE4AB6-8145-B530-C64D-822C2673A91B}"/>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02FDBF4F-1FC7-1209-EB9F-2C7E8187C84B}"/>
              </a:ext>
            </a:extLst>
          </p:cNvPr>
          <p:cNvSpPr>
            <a:spLocks noGrp="1"/>
          </p:cNvSpPr>
          <p:nvPr>
            <p:ph idx="1"/>
          </p:nvPr>
        </p:nvSpPr>
        <p:spPr/>
        <p:txBody>
          <a:bodyPr/>
          <a:lstStyle/>
          <a:p>
            <a:r>
              <a:rPr lang="da-DK" dirty="0"/>
              <a:t>1) Opsamling fra sidst</a:t>
            </a:r>
          </a:p>
          <a:p>
            <a:r>
              <a:rPr lang="da-DK" dirty="0"/>
              <a:t>2) Thomas Ziehe</a:t>
            </a:r>
          </a:p>
          <a:p>
            <a:r>
              <a:rPr lang="da-DK" dirty="0"/>
              <a:t>3) Ulrich Beck</a:t>
            </a:r>
          </a:p>
          <a:p>
            <a:r>
              <a:rPr lang="da-DK" dirty="0"/>
              <a:t>4) Pause</a:t>
            </a:r>
          </a:p>
          <a:p>
            <a:r>
              <a:rPr lang="da-DK" dirty="0"/>
              <a:t>5) </a:t>
            </a:r>
          </a:p>
          <a:p>
            <a:endParaRPr lang="da-DK" dirty="0"/>
          </a:p>
        </p:txBody>
      </p:sp>
    </p:spTree>
    <p:extLst>
      <p:ext uri="{BB962C8B-B14F-4D97-AF65-F5344CB8AC3E}">
        <p14:creationId xmlns:p14="http://schemas.microsoft.com/office/powerpoint/2010/main" val="3547430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727EA-0C7C-228B-F672-027CD4FAA5C5}"/>
              </a:ext>
            </a:extLst>
          </p:cNvPr>
          <p:cNvSpPr>
            <a:spLocks noGrp="1"/>
          </p:cNvSpPr>
          <p:nvPr>
            <p:ph type="title"/>
          </p:nvPr>
        </p:nvSpPr>
        <p:spPr/>
        <p:txBody>
          <a:bodyPr/>
          <a:lstStyle/>
          <a:p>
            <a:pPr algn="ctr"/>
            <a:r>
              <a:rPr lang="da-DK" dirty="0"/>
              <a:t>Opsamling fra sidst</a:t>
            </a:r>
          </a:p>
        </p:txBody>
      </p:sp>
      <p:sp>
        <p:nvSpPr>
          <p:cNvPr id="3" name="Pladsholder til indhold 2">
            <a:extLst>
              <a:ext uri="{FF2B5EF4-FFF2-40B4-BE49-F238E27FC236}">
                <a16:creationId xmlns:a16="http://schemas.microsoft.com/office/drawing/2014/main" id="{62488954-61FB-FF81-2522-8EFF6A8AFCD4}"/>
              </a:ext>
            </a:extLst>
          </p:cNvPr>
          <p:cNvSpPr>
            <a:spLocks noGrp="1"/>
          </p:cNvSpPr>
          <p:nvPr>
            <p:ph idx="1"/>
          </p:nvPr>
        </p:nvSpPr>
        <p:spPr/>
        <p:txBody>
          <a:bodyPr/>
          <a:lstStyle/>
          <a:p>
            <a:r>
              <a:rPr lang="da-DK" dirty="0"/>
              <a:t>Hvad menes der med det traditionelle samfund?</a:t>
            </a:r>
          </a:p>
          <a:p>
            <a:endParaRPr lang="da-DK" dirty="0"/>
          </a:p>
          <a:p>
            <a:r>
              <a:rPr lang="da-DK" dirty="0"/>
              <a:t>Hvad menes der med det moderne samfund?</a:t>
            </a:r>
          </a:p>
          <a:p>
            <a:endParaRPr lang="da-DK" dirty="0"/>
          </a:p>
          <a:p>
            <a:r>
              <a:rPr lang="da-DK" dirty="0"/>
              <a:t>Hvad menes der med det senmoderne samfund?</a:t>
            </a:r>
          </a:p>
          <a:p>
            <a:pPr lvl="1"/>
            <a:r>
              <a:rPr lang="da-DK" dirty="0"/>
              <a:t>Her skal vi bruge Giddens teori til at forklare dette.</a:t>
            </a:r>
          </a:p>
          <a:p>
            <a:pPr marL="274320" lvl="1" indent="0">
              <a:buNone/>
            </a:pPr>
            <a:endParaRPr lang="da-DK" dirty="0"/>
          </a:p>
        </p:txBody>
      </p:sp>
    </p:spTree>
    <p:extLst>
      <p:ext uri="{BB962C8B-B14F-4D97-AF65-F5344CB8AC3E}">
        <p14:creationId xmlns:p14="http://schemas.microsoft.com/office/powerpoint/2010/main" val="152251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5E84BA-56F7-A491-E852-06AB724CB32C}"/>
              </a:ext>
            </a:extLst>
          </p:cNvPr>
          <p:cNvSpPr>
            <a:spLocks noGrp="1"/>
          </p:cNvSpPr>
          <p:nvPr>
            <p:ph type="title"/>
          </p:nvPr>
        </p:nvSpPr>
        <p:spPr/>
        <p:txBody>
          <a:bodyPr>
            <a:normAutofit fontScale="90000"/>
          </a:bodyPr>
          <a:lstStyle/>
          <a:p>
            <a:pPr algn="ctr"/>
            <a:r>
              <a:rPr lang="da-DK" dirty="0"/>
              <a:t>Thomas Ziehe - kulturel frisættelse og formbarhed i det senmoderne samfund</a:t>
            </a:r>
          </a:p>
        </p:txBody>
      </p:sp>
      <p:sp>
        <p:nvSpPr>
          <p:cNvPr id="4" name="Pladsholder til tekst 3">
            <a:extLst>
              <a:ext uri="{FF2B5EF4-FFF2-40B4-BE49-F238E27FC236}">
                <a16:creationId xmlns:a16="http://schemas.microsoft.com/office/drawing/2014/main" id="{C879483F-AED6-1F98-2B48-89BA5A59BEF4}"/>
              </a:ext>
            </a:extLst>
          </p:cNvPr>
          <p:cNvSpPr>
            <a:spLocks noGrp="1"/>
          </p:cNvSpPr>
          <p:nvPr>
            <p:ph type="body" idx="1"/>
          </p:nvPr>
        </p:nvSpPr>
        <p:spPr/>
        <p:txBody>
          <a:bodyPr/>
          <a:lstStyle/>
          <a:p>
            <a:pPr algn="ctr"/>
            <a:r>
              <a:rPr lang="da-DK" dirty="0"/>
              <a:t>Kulturel frisættelse</a:t>
            </a:r>
          </a:p>
        </p:txBody>
      </p:sp>
      <p:sp>
        <p:nvSpPr>
          <p:cNvPr id="5" name="Pladsholder til indhold 4">
            <a:extLst>
              <a:ext uri="{FF2B5EF4-FFF2-40B4-BE49-F238E27FC236}">
                <a16:creationId xmlns:a16="http://schemas.microsoft.com/office/drawing/2014/main" id="{FB95C390-98C3-A093-A4E6-45526A33EE9F}"/>
              </a:ext>
            </a:extLst>
          </p:cNvPr>
          <p:cNvSpPr>
            <a:spLocks noGrp="1"/>
          </p:cNvSpPr>
          <p:nvPr>
            <p:ph sz="half" idx="2"/>
          </p:nvPr>
        </p:nvSpPr>
        <p:spPr/>
        <p:txBody>
          <a:bodyPr/>
          <a:lstStyle/>
          <a:p>
            <a:r>
              <a:rPr lang="da-DK" dirty="0"/>
              <a:t>At være kulturelt </a:t>
            </a:r>
            <a:r>
              <a:rPr lang="da-DK" dirty="0" err="1"/>
              <a:t>frisat</a:t>
            </a:r>
            <a:r>
              <a:rPr lang="da-DK" dirty="0"/>
              <a:t> er at individet kan bryde normer og værdier</a:t>
            </a:r>
          </a:p>
          <a:p>
            <a:r>
              <a:rPr lang="da-DK" dirty="0"/>
              <a:t>Forme sin egen identitet (det samme som individualisering) ved Giddens</a:t>
            </a:r>
          </a:p>
          <a:p>
            <a:r>
              <a:rPr lang="da-DK" dirty="0"/>
              <a:t>Ligestilling, Halloween, religionens rolle</a:t>
            </a:r>
          </a:p>
        </p:txBody>
      </p:sp>
      <p:sp>
        <p:nvSpPr>
          <p:cNvPr id="6" name="Pladsholder til tekst 5">
            <a:extLst>
              <a:ext uri="{FF2B5EF4-FFF2-40B4-BE49-F238E27FC236}">
                <a16:creationId xmlns:a16="http://schemas.microsoft.com/office/drawing/2014/main" id="{146409E5-68FC-57B6-D68A-6ED3B75858C6}"/>
              </a:ext>
            </a:extLst>
          </p:cNvPr>
          <p:cNvSpPr>
            <a:spLocks noGrp="1"/>
          </p:cNvSpPr>
          <p:nvPr>
            <p:ph type="body" sz="quarter" idx="3"/>
          </p:nvPr>
        </p:nvSpPr>
        <p:spPr/>
        <p:txBody>
          <a:bodyPr/>
          <a:lstStyle/>
          <a:p>
            <a:pPr algn="ctr"/>
            <a:r>
              <a:rPr lang="da-DK" dirty="0"/>
              <a:t>Formbarhed</a:t>
            </a:r>
          </a:p>
        </p:txBody>
      </p:sp>
      <p:sp>
        <p:nvSpPr>
          <p:cNvPr id="7" name="Pladsholder til indhold 6">
            <a:extLst>
              <a:ext uri="{FF2B5EF4-FFF2-40B4-BE49-F238E27FC236}">
                <a16:creationId xmlns:a16="http://schemas.microsoft.com/office/drawing/2014/main" id="{1D21492D-4AAB-A52E-402C-D408D65EDE43}"/>
              </a:ext>
            </a:extLst>
          </p:cNvPr>
          <p:cNvSpPr>
            <a:spLocks noGrp="1"/>
          </p:cNvSpPr>
          <p:nvPr>
            <p:ph sz="quarter" idx="4"/>
          </p:nvPr>
        </p:nvSpPr>
        <p:spPr/>
        <p:txBody>
          <a:bodyPr/>
          <a:lstStyle/>
          <a:p>
            <a:r>
              <a:rPr lang="da-DK" dirty="0"/>
              <a:t>Vi kan forme vores liv og kroppe som vi vil</a:t>
            </a:r>
          </a:p>
          <a:p>
            <a:r>
              <a:rPr lang="da-DK" dirty="0"/>
              <a:t>Gå i fitness. Stikke os med </a:t>
            </a:r>
            <a:r>
              <a:rPr lang="da-DK" dirty="0" err="1"/>
              <a:t>Wegovy</a:t>
            </a:r>
            <a:r>
              <a:rPr lang="da-DK" dirty="0"/>
              <a:t>. Få </a:t>
            </a:r>
            <a:r>
              <a:rPr lang="da-DK" dirty="0" err="1"/>
              <a:t>filler</a:t>
            </a:r>
            <a:r>
              <a:rPr lang="da-DK" dirty="0"/>
              <a:t> i læben. Få </a:t>
            </a:r>
            <a:r>
              <a:rPr lang="da-DK" dirty="0" err="1"/>
              <a:t>sillibabser</a:t>
            </a:r>
            <a:r>
              <a:rPr lang="da-DK" dirty="0"/>
              <a:t>.</a:t>
            </a:r>
          </a:p>
          <a:p>
            <a:r>
              <a:rPr lang="da-DK" dirty="0"/>
              <a:t>Vi gør det for at leve op til samfundets normer for kroppe</a:t>
            </a:r>
          </a:p>
        </p:txBody>
      </p:sp>
    </p:spTree>
    <p:extLst>
      <p:ext uri="{BB962C8B-B14F-4D97-AF65-F5344CB8AC3E}">
        <p14:creationId xmlns:p14="http://schemas.microsoft.com/office/powerpoint/2010/main" val="1035254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A9162C1B-BD85-62B8-39AB-1A3E7199B2D2}"/>
              </a:ext>
            </a:extLst>
          </p:cNvPr>
          <p:cNvSpPr>
            <a:spLocks noGrp="1"/>
          </p:cNvSpPr>
          <p:nvPr>
            <p:ph type="title"/>
          </p:nvPr>
        </p:nvSpPr>
        <p:spPr/>
        <p:txBody>
          <a:bodyPr>
            <a:normAutofit fontScale="90000"/>
          </a:bodyPr>
          <a:lstStyle/>
          <a:p>
            <a:pPr algn="ctr"/>
            <a:r>
              <a:rPr lang="da-DK" dirty="0"/>
              <a:t>Thomas Ziehe - kulturel frisættelse og formbarhed i det senmoderne samfund</a:t>
            </a:r>
          </a:p>
        </p:txBody>
      </p:sp>
      <p:sp>
        <p:nvSpPr>
          <p:cNvPr id="8" name="Pladsholder til indhold 7">
            <a:extLst>
              <a:ext uri="{FF2B5EF4-FFF2-40B4-BE49-F238E27FC236}">
                <a16:creationId xmlns:a16="http://schemas.microsoft.com/office/drawing/2014/main" id="{8BEED7EC-E28A-8251-7E2A-6448361FA852}"/>
              </a:ext>
            </a:extLst>
          </p:cNvPr>
          <p:cNvSpPr>
            <a:spLocks noGrp="1"/>
          </p:cNvSpPr>
          <p:nvPr>
            <p:ph idx="1"/>
          </p:nvPr>
        </p:nvSpPr>
        <p:spPr/>
        <p:txBody>
          <a:bodyPr/>
          <a:lstStyle/>
          <a:p>
            <a:r>
              <a:rPr lang="da-DK" dirty="0"/>
              <a:t>Giddens og Ziehe er forholdsvis enige om hvad der kendetegner det senmoderne samfund</a:t>
            </a:r>
          </a:p>
          <a:p>
            <a:r>
              <a:rPr lang="da-DK" dirty="0"/>
              <a:t>Individet kan reagere på tre bestemte måder som følge af kendetegnene ved det senmoderne samfund</a:t>
            </a:r>
          </a:p>
          <a:p>
            <a:r>
              <a:rPr lang="da-DK" dirty="0"/>
              <a:t>Subjektivering</a:t>
            </a:r>
          </a:p>
          <a:p>
            <a:r>
              <a:rPr lang="da-DK" dirty="0" err="1"/>
              <a:t>Ontologisering</a:t>
            </a:r>
            <a:endParaRPr lang="da-DK" dirty="0"/>
          </a:p>
          <a:p>
            <a:r>
              <a:rPr lang="da-DK" dirty="0"/>
              <a:t>Potensering</a:t>
            </a:r>
          </a:p>
          <a:p>
            <a:endParaRPr lang="da-DK" dirty="0"/>
          </a:p>
        </p:txBody>
      </p:sp>
    </p:spTree>
    <p:extLst>
      <p:ext uri="{BB962C8B-B14F-4D97-AF65-F5344CB8AC3E}">
        <p14:creationId xmlns:p14="http://schemas.microsoft.com/office/powerpoint/2010/main" val="60761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7F2105-F04E-97CC-F667-DB3549723AF4}"/>
              </a:ext>
            </a:extLst>
          </p:cNvPr>
          <p:cNvSpPr>
            <a:spLocks noGrp="1"/>
          </p:cNvSpPr>
          <p:nvPr>
            <p:ph type="title"/>
          </p:nvPr>
        </p:nvSpPr>
        <p:spPr/>
        <p:txBody>
          <a:bodyPr/>
          <a:lstStyle/>
          <a:p>
            <a:pPr algn="ctr"/>
            <a:r>
              <a:rPr lang="da-DK" dirty="0"/>
              <a:t>Subjektivering</a:t>
            </a:r>
          </a:p>
        </p:txBody>
      </p:sp>
      <p:sp>
        <p:nvSpPr>
          <p:cNvPr id="3" name="Pladsholder til indhold 2">
            <a:extLst>
              <a:ext uri="{FF2B5EF4-FFF2-40B4-BE49-F238E27FC236}">
                <a16:creationId xmlns:a16="http://schemas.microsoft.com/office/drawing/2014/main" id="{EB503039-45CC-E1C6-2BEE-D5ED52BF7E46}"/>
              </a:ext>
            </a:extLst>
          </p:cNvPr>
          <p:cNvSpPr>
            <a:spLocks noGrp="1"/>
          </p:cNvSpPr>
          <p:nvPr>
            <p:ph idx="1"/>
          </p:nvPr>
        </p:nvSpPr>
        <p:spPr/>
        <p:txBody>
          <a:bodyPr/>
          <a:lstStyle/>
          <a:p>
            <a:r>
              <a:rPr lang="da-DK" dirty="0" err="1"/>
              <a:t>Subjektivisering</a:t>
            </a:r>
            <a:r>
              <a:rPr lang="da-DK" dirty="0"/>
              <a:t> skal forstås som individets behov for at involvere andre mennesker i dets følelsesliv. Det kan der være stærkt brug for i en verden, hvor det fulde ansvar for alle valg ligger hos individet selv.</a:t>
            </a:r>
          </a:p>
          <a:p>
            <a:r>
              <a:rPr lang="da-DK" dirty="0" err="1"/>
              <a:t>Subjektivisering</a:t>
            </a:r>
            <a:r>
              <a:rPr lang="da-DK" dirty="0"/>
              <a:t> er dog samtidig en reaktion på individets tab af bekræftelse og anerkendelse, hvorfor individet er uhyre opmærksom på, hvad andre mennesker tænker og mener om ham eller hende.</a:t>
            </a:r>
          </a:p>
          <a:p>
            <a:r>
              <a:rPr lang="da-DK" dirty="0"/>
              <a:t>Vi involverer ”eksperter” – Studievejledere, psykologer, coaches, kontaktlærer osv.</a:t>
            </a:r>
          </a:p>
        </p:txBody>
      </p:sp>
    </p:spTree>
    <p:extLst>
      <p:ext uri="{BB962C8B-B14F-4D97-AF65-F5344CB8AC3E}">
        <p14:creationId xmlns:p14="http://schemas.microsoft.com/office/powerpoint/2010/main" val="85684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9E33C2-1F78-0503-FE3C-E1DD86AD08CD}"/>
              </a:ext>
            </a:extLst>
          </p:cNvPr>
          <p:cNvSpPr>
            <a:spLocks noGrp="1"/>
          </p:cNvSpPr>
          <p:nvPr>
            <p:ph type="title"/>
          </p:nvPr>
        </p:nvSpPr>
        <p:spPr/>
        <p:txBody>
          <a:bodyPr/>
          <a:lstStyle/>
          <a:p>
            <a:pPr algn="ctr"/>
            <a:r>
              <a:rPr lang="da-DK" dirty="0"/>
              <a:t>Subjektivering</a:t>
            </a:r>
          </a:p>
        </p:txBody>
      </p:sp>
      <p:sp>
        <p:nvSpPr>
          <p:cNvPr id="3" name="Pladsholder til indhold 2">
            <a:extLst>
              <a:ext uri="{FF2B5EF4-FFF2-40B4-BE49-F238E27FC236}">
                <a16:creationId xmlns:a16="http://schemas.microsoft.com/office/drawing/2014/main" id="{4FF9CCBD-BBDA-5D70-FE62-9E07F9873EEA}"/>
              </a:ext>
            </a:extLst>
          </p:cNvPr>
          <p:cNvSpPr>
            <a:spLocks noGrp="1"/>
          </p:cNvSpPr>
          <p:nvPr>
            <p:ph idx="1"/>
          </p:nvPr>
        </p:nvSpPr>
        <p:spPr/>
        <p:txBody>
          <a:bodyPr/>
          <a:lstStyle/>
          <a:p>
            <a:r>
              <a:rPr lang="da-DK" dirty="0"/>
              <a:t>Subjektiveringen fører til en konstant kamp om opmærksomhed og anerkendelse</a:t>
            </a:r>
          </a:p>
          <a:p>
            <a:r>
              <a:rPr lang="da-DK" dirty="0"/>
              <a:t>Paradise Hotel, X-Factor, Julie Sofia, Rasmus Brohave synes alle at være produkter af et samfund, hvor det konstant handler om individualitet, selvrealisering og opmærksomhed.</a:t>
            </a:r>
          </a:p>
          <a:p>
            <a:r>
              <a:rPr lang="da-DK" dirty="0"/>
              <a:t>Ikke nok med, at man kan dele alle sine følelser med sine venner; vennerne kan også kommentere disse statusmeldinger eller billeder, som man selv lægger op. Det betyder, at for mange individer i det senmoderne samfund er de sociale medier stedet, hvor </a:t>
            </a:r>
            <a:r>
              <a:rPr lang="da-DK" dirty="0" err="1"/>
              <a:t>subjektiviseringen</a:t>
            </a:r>
            <a:r>
              <a:rPr lang="da-DK" dirty="0"/>
              <a:t> kan leves 100 procent ud</a:t>
            </a:r>
          </a:p>
        </p:txBody>
      </p:sp>
    </p:spTree>
    <p:extLst>
      <p:ext uri="{BB962C8B-B14F-4D97-AF65-F5344CB8AC3E}">
        <p14:creationId xmlns:p14="http://schemas.microsoft.com/office/powerpoint/2010/main" val="269345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B297FF-1876-0761-4C78-FCA66E8CFE48}"/>
              </a:ext>
            </a:extLst>
          </p:cNvPr>
          <p:cNvSpPr>
            <a:spLocks noGrp="1"/>
          </p:cNvSpPr>
          <p:nvPr>
            <p:ph type="title"/>
          </p:nvPr>
        </p:nvSpPr>
        <p:spPr/>
        <p:txBody>
          <a:bodyPr/>
          <a:lstStyle/>
          <a:p>
            <a:pPr algn="ctr"/>
            <a:r>
              <a:rPr lang="da-DK" dirty="0" err="1"/>
              <a:t>Ontologisering</a:t>
            </a:r>
            <a:endParaRPr lang="da-DK" dirty="0"/>
          </a:p>
        </p:txBody>
      </p:sp>
      <p:sp>
        <p:nvSpPr>
          <p:cNvPr id="3" name="Pladsholder til indhold 2">
            <a:extLst>
              <a:ext uri="{FF2B5EF4-FFF2-40B4-BE49-F238E27FC236}">
                <a16:creationId xmlns:a16="http://schemas.microsoft.com/office/drawing/2014/main" id="{70BB786E-9407-9714-19F7-98D8FB34FBDE}"/>
              </a:ext>
            </a:extLst>
          </p:cNvPr>
          <p:cNvSpPr>
            <a:spLocks noGrp="1"/>
          </p:cNvSpPr>
          <p:nvPr>
            <p:ph idx="1"/>
          </p:nvPr>
        </p:nvSpPr>
        <p:spPr/>
        <p:txBody>
          <a:bodyPr/>
          <a:lstStyle/>
          <a:p>
            <a:r>
              <a:rPr lang="da-DK" dirty="0"/>
              <a:t>Handler om individets forsøg på at finde en mening med livet</a:t>
            </a:r>
          </a:p>
          <a:p>
            <a:r>
              <a:rPr lang="da-DK" dirty="0"/>
              <a:t>I det senmoderne samfund, hvor forandringer altid står øverst på dagens menu, vil der være mennesker, som reagerer modsat ønsket om konstant forandring for i stedet at søge mod sociale fællesskaber, der er baseret på stærke traditioner, normer og værdier. Eksempler på sådanne sociale fællesskaber er ofte religiøse grupper eller sekter, der har meget klare regelsæt for, hvordan verden skal forstås, herunder hvilken rolle og placering det enkelte individ har i gruppen.</a:t>
            </a:r>
          </a:p>
          <a:p>
            <a:r>
              <a:rPr lang="da-DK" dirty="0"/>
              <a:t>Det er et tilbud om et ”simplere” liv.</a:t>
            </a:r>
          </a:p>
        </p:txBody>
      </p:sp>
    </p:spTree>
    <p:extLst>
      <p:ext uri="{BB962C8B-B14F-4D97-AF65-F5344CB8AC3E}">
        <p14:creationId xmlns:p14="http://schemas.microsoft.com/office/powerpoint/2010/main" val="369235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7C9AA4-FE9E-9A83-790B-331CC40D65A4}"/>
              </a:ext>
            </a:extLst>
          </p:cNvPr>
          <p:cNvSpPr>
            <a:spLocks noGrp="1"/>
          </p:cNvSpPr>
          <p:nvPr>
            <p:ph type="title"/>
          </p:nvPr>
        </p:nvSpPr>
        <p:spPr/>
        <p:txBody>
          <a:bodyPr/>
          <a:lstStyle/>
          <a:p>
            <a:pPr algn="ctr"/>
            <a:r>
              <a:rPr lang="da-DK" dirty="0"/>
              <a:t>Potensering</a:t>
            </a:r>
          </a:p>
        </p:txBody>
      </p:sp>
      <p:sp>
        <p:nvSpPr>
          <p:cNvPr id="3" name="Pladsholder til indhold 2">
            <a:extLst>
              <a:ext uri="{FF2B5EF4-FFF2-40B4-BE49-F238E27FC236}">
                <a16:creationId xmlns:a16="http://schemas.microsoft.com/office/drawing/2014/main" id="{883DC3F8-37CF-31A3-05DA-BC151977E7F3}"/>
              </a:ext>
            </a:extLst>
          </p:cNvPr>
          <p:cNvSpPr>
            <a:spLocks noGrp="1"/>
          </p:cNvSpPr>
          <p:nvPr>
            <p:ph idx="1"/>
          </p:nvPr>
        </p:nvSpPr>
        <p:spPr/>
        <p:txBody>
          <a:bodyPr/>
          <a:lstStyle/>
          <a:p>
            <a:r>
              <a:rPr lang="da-DK" dirty="0"/>
              <a:t>Potenseringen er en konsekvens af individualiseringen. </a:t>
            </a:r>
          </a:p>
          <a:p>
            <a:r>
              <a:rPr lang="da-DK" dirty="0"/>
              <a:t>Det centrale ved potenseringen er, at individet kommer helt derud, hvor det mærker, om man lever. Spænding, magt over sig selv og intensitet er det, livet handler om for individet, der forstår sig selv gennem potenseringen. Kendetegnende for den gruppe af individer, der så at sige forsøger at ”leve livet farligt”, er, at de forsvinder fra noget, lige så snart det begynder at kede dem.</a:t>
            </a:r>
          </a:p>
          <a:p>
            <a:r>
              <a:rPr lang="da-DK" dirty="0"/>
              <a:t>Det skal blive vildere hele tiden. Vi skal få hinanden til at besvime, for det har vi set på </a:t>
            </a:r>
            <a:r>
              <a:rPr lang="da-DK" dirty="0" err="1"/>
              <a:t>TikTok</a:t>
            </a:r>
            <a:r>
              <a:rPr lang="da-DK" dirty="0"/>
              <a:t>. Vi skal drikke os helt ned. Vi skal lige prøve stoffer. Vi skal bestige verdens højeste bjerg.</a:t>
            </a:r>
          </a:p>
        </p:txBody>
      </p:sp>
    </p:spTree>
    <p:extLst>
      <p:ext uri="{BB962C8B-B14F-4D97-AF65-F5344CB8AC3E}">
        <p14:creationId xmlns:p14="http://schemas.microsoft.com/office/powerpoint/2010/main" val="1228919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B5575-3378-64C3-26C0-D75ACFC34F45}"/>
              </a:ext>
            </a:extLst>
          </p:cNvPr>
          <p:cNvSpPr>
            <a:spLocks noGrp="1"/>
          </p:cNvSpPr>
          <p:nvPr>
            <p:ph type="title"/>
          </p:nvPr>
        </p:nvSpPr>
        <p:spPr/>
        <p:txBody>
          <a:bodyPr/>
          <a:lstStyle/>
          <a:p>
            <a:pPr algn="ctr"/>
            <a:r>
              <a:rPr lang="da-DK" dirty="0"/>
              <a:t>Opsummerende</a:t>
            </a:r>
          </a:p>
        </p:txBody>
      </p:sp>
      <p:pic>
        <p:nvPicPr>
          <p:cNvPr id="5" name="Pladsholder til indhold 4" descr="Et billede, der indeholder tekst, skærmbillede, Font/skrifttype, nummer/tal&#10;&#10;Automatisk genereret beskrivelse">
            <a:extLst>
              <a:ext uri="{FF2B5EF4-FFF2-40B4-BE49-F238E27FC236}">
                <a16:creationId xmlns:a16="http://schemas.microsoft.com/office/drawing/2014/main" id="{BA4AFF21-EFF5-8A37-424F-BE66364055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4538" y="2204864"/>
            <a:ext cx="9497616" cy="3370630"/>
          </a:xfrm>
        </p:spPr>
      </p:pic>
    </p:spTree>
    <p:extLst>
      <p:ext uri="{BB962C8B-B14F-4D97-AF65-F5344CB8AC3E}">
        <p14:creationId xmlns:p14="http://schemas.microsoft.com/office/powerpoint/2010/main" val="549068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F199FF-70F9-C1A5-5356-76E09B89153C}"/>
              </a:ext>
            </a:extLst>
          </p:cNvPr>
          <p:cNvSpPr>
            <a:spLocks noGrp="1"/>
          </p:cNvSpPr>
          <p:nvPr>
            <p:ph type="title"/>
          </p:nvPr>
        </p:nvSpPr>
        <p:spPr/>
        <p:txBody>
          <a:bodyPr>
            <a:normAutofit/>
          </a:bodyPr>
          <a:lstStyle/>
          <a:p>
            <a:pPr algn="ctr"/>
            <a:r>
              <a:rPr lang="da-DK" dirty="0"/>
              <a:t>Ulrich Beck - risiko i det senmoderne samfund</a:t>
            </a:r>
          </a:p>
        </p:txBody>
      </p:sp>
      <p:sp>
        <p:nvSpPr>
          <p:cNvPr id="3" name="Pladsholder til indhold 2">
            <a:extLst>
              <a:ext uri="{FF2B5EF4-FFF2-40B4-BE49-F238E27FC236}">
                <a16:creationId xmlns:a16="http://schemas.microsoft.com/office/drawing/2014/main" id="{CDE02F0A-7DB2-96D8-3754-F8AF82B8DB53}"/>
              </a:ext>
            </a:extLst>
          </p:cNvPr>
          <p:cNvSpPr>
            <a:spLocks noGrp="1"/>
          </p:cNvSpPr>
          <p:nvPr>
            <p:ph idx="1"/>
          </p:nvPr>
        </p:nvSpPr>
        <p:spPr>
          <a:xfrm>
            <a:off x="1217614" y="1828800"/>
            <a:ext cx="10133382" cy="4343400"/>
          </a:xfrm>
        </p:spPr>
        <p:txBody>
          <a:bodyPr/>
          <a:lstStyle/>
          <a:p>
            <a:r>
              <a:rPr lang="da-DK" dirty="0"/>
              <a:t>Han er noget mere kritisk overfor det senmoderne samfund end de to andre.</a:t>
            </a:r>
          </a:p>
          <a:p>
            <a:r>
              <a:rPr lang="da-DK" dirty="0"/>
              <a:t>Beck peger særligt på to kendetegn ved det senmoderne samfund: Risikosamfundet og institutionaliseret individualisering.</a:t>
            </a:r>
          </a:p>
          <a:p>
            <a:pPr marL="45720" indent="0">
              <a:buNone/>
            </a:pPr>
            <a:endParaRPr lang="da-DK" dirty="0"/>
          </a:p>
        </p:txBody>
      </p:sp>
    </p:spTree>
    <p:extLst>
      <p:ext uri="{BB962C8B-B14F-4D97-AF65-F5344CB8AC3E}">
        <p14:creationId xmlns:p14="http://schemas.microsoft.com/office/powerpoint/2010/main" val="1583779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E3F737-35B2-AB9C-9099-7F684D6FA4C2}"/>
              </a:ext>
            </a:extLst>
          </p:cNvPr>
          <p:cNvSpPr>
            <a:spLocks noGrp="1"/>
          </p:cNvSpPr>
          <p:nvPr>
            <p:ph type="title"/>
          </p:nvPr>
        </p:nvSpPr>
        <p:spPr/>
        <p:txBody>
          <a:bodyPr/>
          <a:lstStyle/>
          <a:p>
            <a:pPr algn="ctr"/>
            <a:r>
              <a:rPr lang="da-DK" dirty="0"/>
              <a:t>Risikosamfundet</a:t>
            </a:r>
          </a:p>
        </p:txBody>
      </p:sp>
      <p:sp>
        <p:nvSpPr>
          <p:cNvPr id="3" name="Pladsholder til indhold 2">
            <a:extLst>
              <a:ext uri="{FF2B5EF4-FFF2-40B4-BE49-F238E27FC236}">
                <a16:creationId xmlns:a16="http://schemas.microsoft.com/office/drawing/2014/main" id="{4C539658-1A5C-684F-1229-73509C865065}"/>
              </a:ext>
            </a:extLst>
          </p:cNvPr>
          <p:cNvSpPr>
            <a:spLocks noGrp="1"/>
          </p:cNvSpPr>
          <p:nvPr>
            <p:ph idx="1"/>
          </p:nvPr>
        </p:nvSpPr>
        <p:spPr/>
        <p:txBody>
          <a:bodyPr/>
          <a:lstStyle/>
          <a:p>
            <a:r>
              <a:rPr lang="da-DK" dirty="0"/>
              <a:t>Hvor mennesket i tidligere samfundstyper kæmpede mod de trusler, som naturen producerede (for eksempel orkaner, oversvømmelser og tørke), er vi i dag kommet langt i forsøget på at beherske naturen, hvorfor de trusler, som verden står over for, er de trusler, som vi mennesker selv har produceret og fortsat producerer. </a:t>
            </a:r>
          </a:p>
          <a:p>
            <a:r>
              <a:rPr lang="da-DK" dirty="0"/>
              <a:t>Produktion af A-våben, udledning af bekymrende mængder CO2 og anden forurening samt den globale </a:t>
            </a:r>
            <a:r>
              <a:rPr lang="da-DK" dirty="0" err="1"/>
              <a:t>corona</a:t>
            </a:r>
            <a:r>
              <a:rPr lang="da-DK" dirty="0"/>
              <a:t>-epidemi kan generelt ses som eksempler på menneskeskabte risici, og risiciene er demokratiske i den forstand, at de er grænseoverskridende, hvilket betyder, at risiciene kan ramme os alle sammen.</a:t>
            </a:r>
          </a:p>
        </p:txBody>
      </p:sp>
    </p:spTree>
    <p:extLst>
      <p:ext uri="{BB962C8B-B14F-4D97-AF65-F5344CB8AC3E}">
        <p14:creationId xmlns:p14="http://schemas.microsoft.com/office/powerpoint/2010/main" val="3553455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A5F93F-DC81-5734-C1A6-278FFD7C8B7F}"/>
              </a:ext>
            </a:extLst>
          </p:cNvPr>
          <p:cNvSpPr>
            <a:spLocks noGrp="1"/>
          </p:cNvSpPr>
          <p:nvPr>
            <p:ph type="title"/>
          </p:nvPr>
        </p:nvSpPr>
        <p:spPr/>
        <p:txBody>
          <a:bodyPr/>
          <a:lstStyle/>
          <a:p>
            <a:pPr algn="ctr"/>
            <a:r>
              <a:rPr lang="da-DK" dirty="0"/>
              <a:t>Risikosamfundet</a:t>
            </a:r>
          </a:p>
        </p:txBody>
      </p:sp>
      <p:sp>
        <p:nvSpPr>
          <p:cNvPr id="3" name="Pladsholder til indhold 2">
            <a:extLst>
              <a:ext uri="{FF2B5EF4-FFF2-40B4-BE49-F238E27FC236}">
                <a16:creationId xmlns:a16="http://schemas.microsoft.com/office/drawing/2014/main" id="{271C3603-4A46-8C64-B45E-A5F41EC3185F}"/>
              </a:ext>
            </a:extLst>
          </p:cNvPr>
          <p:cNvSpPr>
            <a:spLocks noGrp="1"/>
          </p:cNvSpPr>
          <p:nvPr>
            <p:ph idx="1"/>
          </p:nvPr>
        </p:nvSpPr>
        <p:spPr/>
        <p:txBody>
          <a:bodyPr/>
          <a:lstStyle/>
          <a:p>
            <a:r>
              <a:rPr lang="da-DK" dirty="0"/>
              <a:t>Medierne ”hyper” </a:t>
            </a:r>
            <a:r>
              <a:rPr lang="da-DK" dirty="0" err="1"/>
              <a:t>risiokoen</a:t>
            </a:r>
            <a:r>
              <a:rPr lang="da-DK" dirty="0"/>
              <a:t> yderligere med gule </a:t>
            </a:r>
            <a:r>
              <a:rPr lang="da-DK" dirty="0" err="1"/>
              <a:t>breaking</a:t>
            </a:r>
            <a:r>
              <a:rPr lang="da-DK" dirty="0"/>
              <a:t> news bjælker og er med til at gøre os bevidste om alle de risikoer vi står overfor. </a:t>
            </a:r>
          </a:p>
          <a:p>
            <a:r>
              <a:rPr lang="da-DK" dirty="0"/>
              <a:t>Med Corona-epidemien er vi således blevet meget opmærksomme på, at vi som mennesker lever i et risikosamfund, fordi vi reelt, hver gang vi møder et eller flere andre mennesker, risikerer at blive smittet af andre mennesker eller selv at bære virussen og dermed udsætte andre for smitte (risici).</a:t>
            </a:r>
          </a:p>
          <a:p>
            <a:endParaRPr lang="da-DK" dirty="0"/>
          </a:p>
        </p:txBody>
      </p:sp>
    </p:spTree>
    <p:extLst>
      <p:ext uri="{BB962C8B-B14F-4D97-AF65-F5344CB8AC3E}">
        <p14:creationId xmlns:p14="http://schemas.microsoft.com/office/powerpoint/2010/main" val="1081463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678778-E68C-02A7-726F-F22AD73FD8C7}"/>
              </a:ext>
            </a:extLst>
          </p:cNvPr>
          <p:cNvSpPr>
            <a:spLocks noGrp="1"/>
          </p:cNvSpPr>
          <p:nvPr>
            <p:ph type="title"/>
          </p:nvPr>
        </p:nvSpPr>
        <p:spPr>
          <a:xfrm>
            <a:off x="909836" y="274638"/>
            <a:ext cx="10441160" cy="1325562"/>
          </a:xfrm>
        </p:spPr>
        <p:txBody>
          <a:bodyPr/>
          <a:lstStyle/>
          <a:p>
            <a:pPr algn="ctr"/>
            <a:r>
              <a:rPr lang="da-DK" dirty="0"/>
              <a:t>Institutionaliseret individualisering</a:t>
            </a:r>
          </a:p>
        </p:txBody>
      </p:sp>
      <p:sp>
        <p:nvSpPr>
          <p:cNvPr id="3" name="Pladsholder til indhold 2">
            <a:extLst>
              <a:ext uri="{FF2B5EF4-FFF2-40B4-BE49-F238E27FC236}">
                <a16:creationId xmlns:a16="http://schemas.microsoft.com/office/drawing/2014/main" id="{AB7E48B2-5CB9-765E-1861-69A9079E3681}"/>
              </a:ext>
            </a:extLst>
          </p:cNvPr>
          <p:cNvSpPr>
            <a:spLocks noGrp="1"/>
          </p:cNvSpPr>
          <p:nvPr>
            <p:ph idx="1"/>
          </p:nvPr>
        </p:nvSpPr>
        <p:spPr/>
        <p:txBody>
          <a:bodyPr/>
          <a:lstStyle/>
          <a:p>
            <a:r>
              <a:rPr lang="da-DK" dirty="0"/>
              <a:t>Beck forklarer, at det, der kendetegner individets identitetsdannelse, er, at det er blevet til en valgbiografi. Individet kan så at sige vælge den identitet, det liv osv., som han eller hun ønsker. Beck peger i den forbindelse på, at det enkelte individ tror, at det er hans eller hendes eget ansvar at skabe sig en identitet og et liv, som man er tilfreds med. </a:t>
            </a:r>
          </a:p>
          <a:p>
            <a:r>
              <a:rPr lang="da-DK" dirty="0"/>
              <a:t>Individualiseringen, både den, der kommer fra samfundets side, og den, som individet hele tiden forsøger at skabe, fylder rigtig meget i unges hverdag, og det gør den, fordi de konstant konfronteres med forventninger om at kunne formulere begrundelser for deres valg.</a:t>
            </a:r>
          </a:p>
        </p:txBody>
      </p:sp>
    </p:spTree>
    <p:extLst>
      <p:ext uri="{BB962C8B-B14F-4D97-AF65-F5344CB8AC3E}">
        <p14:creationId xmlns:p14="http://schemas.microsoft.com/office/powerpoint/2010/main" val="1005526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7DFF96-645C-1746-7D0E-8CBF2F97948B}"/>
              </a:ext>
            </a:extLst>
          </p:cNvPr>
          <p:cNvSpPr>
            <a:spLocks noGrp="1"/>
          </p:cNvSpPr>
          <p:nvPr>
            <p:ph type="title"/>
          </p:nvPr>
        </p:nvSpPr>
        <p:spPr>
          <a:xfrm>
            <a:off x="981844" y="274638"/>
            <a:ext cx="10225136" cy="1325562"/>
          </a:xfrm>
        </p:spPr>
        <p:txBody>
          <a:bodyPr/>
          <a:lstStyle/>
          <a:p>
            <a:pPr algn="ctr"/>
            <a:r>
              <a:rPr lang="da-DK" dirty="0"/>
              <a:t>Institutionaliseret individualisering</a:t>
            </a:r>
          </a:p>
        </p:txBody>
      </p:sp>
      <p:sp>
        <p:nvSpPr>
          <p:cNvPr id="3" name="Pladsholder til indhold 2">
            <a:extLst>
              <a:ext uri="{FF2B5EF4-FFF2-40B4-BE49-F238E27FC236}">
                <a16:creationId xmlns:a16="http://schemas.microsoft.com/office/drawing/2014/main" id="{A99158B9-7D34-2C28-D6BD-0ED007EC7A50}"/>
              </a:ext>
            </a:extLst>
          </p:cNvPr>
          <p:cNvSpPr>
            <a:spLocks noGrp="1"/>
          </p:cNvSpPr>
          <p:nvPr>
            <p:ph idx="1"/>
          </p:nvPr>
        </p:nvSpPr>
        <p:spPr>
          <a:xfrm>
            <a:off x="1053852" y="1828800"/>
            <a:ext cx="10153128" cy="4343400"/>
          </a:xfrm>
        </p:spPr>
        <p:txBody>
          <a:bodyPr>
            <a:normAutofit fontScale="92500" lnSpcReduction="10000"/>
          </a:bodyPr>
          <a:lstStyle/>
          <a:p>
            <a:r>
              <a:rPr lang="da-DK" dirty="0"/>
              <a:t>Individualiseringen kommer dels fra individets lyst til selvrealisering i det senmoderne samfund</a:t>
            </a:r>
          </a:p>
          <a:p>
            <a:r>
              <a:rPr lang="da-DK" dirty="0"/>
              <a:t>Men det kommer også fra samfundets side</a:t>
            </a:r>
          </a:p>
          <a:p>
            <a:r>
              <a:rPr lang="da-DK" dirty="0"/>
              <a:t>Den institutionaliserede individualisering er meget nærværende i gymnasieskolen. For eksempel når du som elev får en karakter i et fag, skal du samtidig have en faglig begrundelse fra din lærer. Du og din lærer vil ofte tale om, hvad du skal gøre for at få hævet din karakter. I samtalen træder den institutionaliserede individualisering tydeligt frem, fordi læreren igennem sine argumenter som ”Det er jo dit ansvar at kunne stoffet”, ”Det er dit ansvar at møde veludhvilet og forberedt” og ”Det er dit ansvar at være aktiv i timerne og tydeliggøre din faglighed” vil holde dig fast på dit individuelle ansvar for, at den faglige mission lykkes.</a:t>
            </a:r>
          </a:p>
        </p:txBody>
      </p:sp>
    </p:spTree>
    <p:extLst>
      <p:ext uri="{BB962C8B-B14F-4D97-AF65-F5344CB8AC3E}">
        <p14:creationId xmlns:p14="http://schemas.microsoft.com/office/powerpoint/2010/main" val="131205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17DE76-DF50-893A-A46D-6F27414864BD}"/>
              </a:ext>
            </a:extLst>
          </p:cNvPr>
          <p:cNvSpPr>
            <a:spLocks noGrp="1"/>
          </p:cNvSpPr>
          <p:nvPr>
            <p:ph type="title"/>
          </p:nvPr>
        </p:nvSpPr>
        <p:spPr>
          <a:xfrm>
            <a:off x="1053852" y="274638"/>
            <a:ext cx="10081120" cy="1325562"/>
          </a:xfrm>
        </p:spPr>
        <p:txBody>
          <a:bodyPr/>
          <a:lstStyle/>
          <a:p>
            <a:pPr algn="ctr"/>
            <a:r>
              <a:rPr lang="da-DK" dirty="0"/>
              <a:t>Institutionaliseret individualisering</a:t>
            </a:r>
          </a:p>
        </p:txBody>
      </p:sp>
      <p:pic>
        <p:nvPicPr>
          <p:cNvPr id="5" name="Pladsholder til indhold 4" descr="Et billede, der indeholder tekst, Font/skrifttype, skærmbillede, visitkort&#10;&#10;Automatisk genereret beskrivelse">
            <a:extLst>
              <a:ext uri="{FF2B5EF4-FFF2-40B4-BE49-F238E27FC236}">
                <a16:creationId xmlns:a16="http://schemas.microsoft.com/office/drawing/2014/main" id="{845AD0E2-9AF5-15C3-94DD-E723885E577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61964" y="2636912"/>
            <a:ext cx="7635576" cy="3018912"/>
          </a:xfrm>
        </p:spPr>
      </p:pic>
    </p:spTree>
    <p:extLst>
      <p:ext uri="{BB962C8B-B14F-4D97-AF65-F5344CB8AC3E}">
        <p14:creationId xmlns:p14="http://schemas.microsoft.com/office/powerpoint/2010/main" val="3749310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9AEBDD-789D-DCDA-1831-1B3E06D07EFA}"/>
              </a:ext>
            </a:extLst>
          </p:cNvPr>
          <p:cNvSpPr>
            <a:spLocks noGrp="1"/>
          </p:cNvSpPr>
          <p:nvPr>
            <p:ph type="title"/>
          </p:nvPr>
        </p:nvSpPr>
        <p:spPr/>
        <p:txBody>
          <a:bodyPr/>
          <a:lstStyle/>
          <a:p>
            <a:pPr algn="ctr"/>
            <a:r>
              <a:rPr lang="da-DK" dirty="0"/>
              <a:t>Hvor frit er individet egentligt?</a:t>
            </a:r>
          </a:p>
        </p:txBody>
      </p:sp>
      <p:sp>
        <p:nvSpPr>
          <p:cNvPr id="3" name="Pladsholder til indhold 2">
            <a:extLst>
              <a:ext uri="{FF2B5EF4-FFF2-40B4-BE49-F238E27FC236}">
                <a16:creationId xmlns:a16="http://schemas.microsoft.com/office/drawing/2014/main" id="{D020DAAB-CC14-574C-3E9A-22A72CB53E52}"/>
              </a:ext>
            </a:extLst>
          </p:cNvPr>
          <p:cNvSpPr>
            <a:spLocks noGrp="1"/>
          </p:cNvSpPr>
          <p:nvPr>
            <p:ph idx="1"/>
          </p:nvPr>
        </p:nvSpPr>
        <p:spPr/>
        <p:txBody>
          <a:bodyPr/>
          <a:lstStyle/>
          <a:p>
            <a:r>
              <a:rPr lang="da-DK" dirty="0"/>
              <a:t>Becks teori er central, fordi den peger på, at friheden og mulighederne for at vælge, hvad vi hver især ønsker os, samtidig kan betyde en ufrihed. Det er ikke let at frigøre sig fra ”frit valg på alle hylder”. </a:t>
            </a:r>
          </a:p>
          <a:p>
            <a:r>
              <a:rPr lang="da-DK" dirty="0"/>
              <a:t>Desuden er det heller ikke alle, der bare har muligheden for at vælge. Mange mennesker i det danske samfund er begrænsede af blandt andet deres uddannelsesmæssige kompetencer eller de økonomiske midler, de har til rådighed i hverdagen. </a:t>
            </a:r>
          </a:p>
          <a:p>
            <a:endParaRPr lang="da-DK" dirty="0"/>
          </a:p>
          <a:p>
            <a:endParaRPr lang="da-DK" dirty="0"/>
          </a:p>
          <a:p>
            <a:endParaRPr lang="da-DK" dirty="0"/>
          </a:p>
        </p:txBody>
      </p:sp>
    </p:spTree>
    <p:extLst>
      <p:ext uri="{BB962C8B-B14F-4D97-AF65-F5344CB8AC3E}">
        <p14:creationId xmlns:p14="http://schemas.microsoft.com/office/powerpoint/2010/main" val="4134271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5A7932-E6CD-3C1E-CF6F-9DE1A54A6121}"/>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3C219CA2-CE70-BF70-3E8A-3732BE989562}"/>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161659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F760E6-DE19-423F-4B50-EFE990E56AE2}"/>
              </a:ext>
            </a:extLst>
          </p:cNvPr>
          <p:cNvSpPr>
            <a:spLocks noGrp="1"/>
          </p:cNvSpPr>
          <p:nvPr>
            <p:ph type="title"/>
          </p:nvPr>
        </p:nvSpPr>
        <p:spPr/>
        <p:txBody>
          <a:bodyPr/>
          <a:lstStyle/>
          <a:p>
            <a:pPr algn="ctr"/>
            <a:r>
              <a:rPr lang="da-DK" dirty="0"/>
              <a:t>Klassesamfund i Danmark</a:t>
            </a:r>
          </a:p>
        </p:txBody>
      </p:sp>
      <p:sp>
        <p:nvSpPr>
          <p:cNvPr id="3" name="Pladsholder til indhold 2">
            <a:extLst>
              <a:ext uri="{FF2B5EF4-FFF2-40B4-BE49-F238E27FC236}">
                <a16:creationId xmlns:a16="http://schemas.microsoft.com/office/drawing/2014/main" id="{A8EFD8AE-444E-F6D3-43F5-A7D6C9077039}"/>
              </a:ext>
            </a:extLst>
          </p:cNvPr>
          <p:cNvSpPr>
            <a:spLocks noGrp="1"/>
          </p:cNvSpPr>
          <p:nvPr>
            <p:ph idx="1"/>
          </p:nvPr>
        </p:nvSpPr>
        <p:spPr/>
        <p:txBody>
          <a:bodyPr/>
          <a:lstStyle/>
          <a:p>
            <a:r>
              <a:rPr lang="da-DK" dirty="0"/>
              <a:t>I hvor høj grad er individet frit og vi bare vælger hvordan vores liv former sig, eller har vi en klasseidentitet der er med til at forme vores liv – det skal vi undersøge nu.</a:t>
            </a:r>
          </a:p>
          <a:p>
            <a:r>
              <a:rPr lang="da-DK" dirty="0">
                <a:hlinkClick r:id="rId2"/>
              </a:rPr>
              <a:t>https://klassesamfund.dk/hvem-er-klasserne</a:t>
            </a:r>
            <a:endParaRPr lang="da-DK" dirty="0"/>
          </a:p>
          <a:p>
            <a:endParaRPr lang="da-DK"/>
          </a:p>
          <a:p>
            <a:endParaRPr lang="da-DK"/>
          </a:p>
        </p:txBody>
      </p:sp>
    </p:spTree>
    <p:extLst>
      <p:ext uri="{BB962C8B-B14F-4D97-AF65-F5344CB8AC3E}">
        <p14:creationId xmlns:p14="http://schemas.microsoft.com/office/powerpoint/2010/main" val="3988260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323</TotalTime>
  <Words>1249</Words>
  <Application>Microsoft Office PowerPoint</Application>
  <PresentationFormat>Brugerdefineret</PresentationFormat>
  <Paragraphs>73</Paragraphs>
  <Slides>19</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19</vt:i4>
      </vt:variant>
    </vt:vector>
  </HeadingPairs>
  <TitlesOfParts>
    <vt:vector size="22" baseType="lpstr">
      <vt:lpstr>Arial</vt:lpstr>
      <vt:lpstr>Century Gothic</vt:lpstr>
      <vt:lpstr>Præsentation med verden 16x9</vt:lpstr>
      <vt:lpstr>Det senmoderne samfund 2</vt:lpstr>
      <vt:lpstr>Dagens program</vt:lpstr>
      <vt:lpstr>Opsamling fra sidst</vt:lpstr>
      <vt:lpstr>Thomas Ziehe - kulturel frisættelse og formbarhed i det senmoderne samfund</vt:lpstr>
      <vt:lpstr>Thomas Ziehe - kulturel frisættelse og formbarhed i det senmoderne samfund</vt:lpstr>
      <vt:lpstr>Subjektivering</vt:lpstr>
      <vt:lpstr>Subjektivering</vt:lpstr>
      <vt:lpstr>Ontologisering</vt:lpstr>
      <vt:lpstr>Potensering</vt:lpstr>
      <vt:lpstr>Opsummerende</vt:lpstr>
      <vt:lpstr>Ulrich Beck - risiko i det senmoderne samfund</vt:lpstr>
      <vt:lpstr>Risikosamfundet</vt:lpstr>
      <vt:lpstr>Risikosamfundet</vt:lpstr>
      <vt:lpstr>Institutionaliseret individualisering</vt:lpstr>
      <vt:lpstr>Institutionaliseret individualisering</vt:lpstr>
      <vt:lpstr>Institutionaliseret individualisering</vt:lpstr>
      <vt:lpstr>Hvor frit er individet egentligt?</vt:lpstr>
      <vt:lpstr>Pause</vt:lpstr>
      <vt:lpstr>Klassesamfund i Danmark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2025-01-24T07:45:54Z</dcterms:created>
  <dcterms:modified xsi:type="dcterms:W3CDTF">2025-01-24T13:09:50Z</dcterms:modified>
</cp:coreProperties>
</file>