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29-01-2025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29-01-2025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29-01-2025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29-01-2025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29-01-2025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29-01-2025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29-01-2025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29-01-2025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29-01-2025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29-01-2025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29-01-2025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29-01-2025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29-01-2025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Barndom på bistand</a:t>
            </a:r>
          </a:p>
        </p:txBody>
      </p:sp>
      <p:sp>
        <p:nvSpPr>
          <p:cNvPr id="3" name="Undertitel 2"/>
          <p:cNvSpPr>
            <a:spLocks noGrp="1"/>
          </p:cNvSpPr>
          <p:nvPr>
            <p:ph type="subTitle" idx="1"/>
          </p:nvPr>
        </p:nvSpPr>
        <p:spPr/>
        <p:txBody>
          <a:bodyPr rtlCol="0"/>
          <a:lstStyle/>
          <a:p>
            <a:pPr rtl="0"/>
            <a:r>
              <a:rPr lang="da-DK" dirty="0"/>
              <a:t>Ulighed, fattigdom, at vokse op i fattigdom i Danmark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9A37F-0AA1-6BC3-0C17-5F4E64249944}"/>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6CF0B9A-3574-1B3E-FBD9-E2D03EE5F012}"/>
              </a:ext>
            </a:extLst>
          </p:cNvPr>
          <p:cNvSpPr>
            <a:spLocks noGrp="1"/>
          </p:cNvSpPr>
          <p:nvPr>
            <p:ph idx="1"/>
          </p:nvPr>
        </p:nvSpPr>
        <p:spPr/>
        <p:txBody>
          <a:bodyPr/>
          <a:lstStyle/>
          <a:p>
            <a:r>
              <a:rPr lang="da-DK" dirty="0"/>
              <a:t>1) Ulighed og fattigdom i Danmark</a:t>
            </a:r>
          </a:p>
          <a:p>
            <a:r>
              <a:rPr lang="da-DK" dirty="0"/>
              <a:t>2) Barndom på bistand</a:t>
            </a:r>
          </a:p>
        </p:txBody>
      </p:sp>
    </p:spTree>
    <p:extLst>
      <p:ext uri="{BB962C8B-B14F-4D97-AF65-F5344CB8AC3E}">
        <p14:creationId xmlns:p14="http://schemas.microsoft.com/office/powerpoint/2010/main" val="104574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8D476E-319B-DFFC-B89F-F6F56F89A8D9}"/>
              </a:ext>
            </a:extLst>
          </p:cNvPr>
          <p:cNvSpPr>
            <a:spLocks noGrp="1"/>
          </p:cNvSpPr>
          <p:nvPr>
            <p:ph type="title"/>
          </p:nvPr>
        </p:nvSpPr>
        <p:spPr/>
        <p:txBody>
          <a:bodyPr/>
          <a:lstStyle/>
          <a:p>
            <a:pPr algn="ctr"/>
            <a:r>
              <a:rPr lang="da-DK" dirty="0"/>
              <a:t>Ulighed og fattigdom</a:t>
            </a:r>
          </a:p>
        </p:txBody>
      </p:sp>
      <p:sp>
        <p:nvSpPr>
          <p:cNvPr id="3" name="Pladsholder til indhold 2">
            <a:extLst>
              <a:ext uri="{FF2B5EF4-FFF2-40B4-BE49-F238E27FC236}">
                <a16:creationId xmlns:a16="http://schemas.microsoft.com/office/drawing/2014/main" id="{C3F976D2-AF75-8579-E1D6-6E4FB3ACCABA}"/>
              </a:ext>
            </a:extLst>
          </p:cNvPr>
          <p:cNvSpPr>
            <a:spLocks noGrp="1"/>
          </p:cNvSpPr>
          <p:nvPr>
            <p:ph idx="1"/>
          </p:nvPr>
        </p:nvSpPr>
        <p:spPr/>
        <p:txBody>
          <a:bodyPr/>
          <a:lstStyle/>
          <a:p>
            <a:r>
              <a:rPr lang="da-DK" dirty="0"/>
              <a:t>I Danmark diskuterer vi ofte om der findes fattige i Danmark og om uligheden er blevet for stor eller er for lille. </a:t>
            </a:r>
          </a:p>
          <a:p>
            <a:r>
              <a:rPr lang="da-DK" dirty="0"/>
              <a:t>Nu skal vi sætte os lidt ind i den debat og have styr på hvad der er vigtigt at have styr på</a:t>
            </a:r>
          </a:p>
          <a:p>
            <a:r>
              <a:rPr lang="da-DK" dirty="0"/>
              <a:t>Vi skal kende forskellen på relativ og absolut fattigdom</a:t>
            </a:r>
          </a:p>
          <a:p>
            <a:r>
              <a:rPr lang="da-DK" dirty="0"/>
              <a:t>Vi skal vide hvordan man måler ulighed </a:t>
            </a:r>
          </a:p>
        </p:txBody>
      </p:sp>
    </p:spTree>
    <p:extLst>
      <p:ext uri="{BB962C8B-B14F-4D97-AF65-F5344CB8AC3E}">
        <p14:creationId xmlns:p14="http://schemas.microsoft.com/office/powerpoint/2010/main" val="3030021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0A5A30-D584-0491-B33F-47817196798A}"/>
              </a:ext>
            </a:extLst>
          </p:cNvPr>
          <p:cNvSpPr>
            <a:spLocks noGrp="1"/>
          </p:cNvSpPr>
          <p:nvPr>
            <p:ph type="title"/>
          </p:nvPr>
        </p:nvSpPr>
        <p:spPr/>
        <p:txBody>
          <a:bodyPr/>
          <a:lstStyle/>
          <a:p>
            <a:pPr algn="ctr"/>
            <a:r>
              <a:rPr lang="da-DK" dirty="0"/>
              <a:t>Fattigdom</a:t>
            </a:r>
          </a:p>
        </p:txBody>
      </p:sp>
      <p:sp>
        <p:nvSpPr>
          <p:cNvPr id="4" name="Pladsholder til tekst 3">
            <a:extLst>
              <a:ext uri="{FF2B5EF4-FFF2-40B4-BE49-F238E27FC236}">
                <a16:creationId xmlns:a16="http://schemas.microsoft.com/office/drawing/2014/main" id="{251B967C-CBBA-65CA-B4F0-D134011C24A5}"/>
              </a:ext>
            </a:extLst>
          </p:cNvPr>
          <p:cNvSpPr>
            <a:spLocks noGrp="1"/>
          </p:cNvSpPr>
          <p:nvPr>
            <p:ph type="body" idx="1"/>
          </p:nvPr>
        </p:nvSpPr>
        <p:spPr/>
        <p:txBody>
          <a:bodyPr/>
          <a:lstStyle/>
          <a:p>
            <a:pPr algn="ctr"/>
            <a:r>
              <a:rPr lang="da-DK" dirty="0"/>
              <a:t>Absolut fattigdom</a:t>
            </a:r>
          </a:p>
        </p:txBody>
      </p:sp>
      <p:sp>
        <p:nvSpPr>
          <p:cNvPr id="5" name="Pladsholder til indhold 4">
            <a:extLst>
              <a:ext uri="{FF2B5EF4-FFF2-40B4-BE49-F238E27FC236}">
                <a16:creationId xmlns:a16="http://schemas.microsoft.com/office/drawing/2014/main" id="{A94B022B-33FF-59BC-C575-76B1B0F0C613}"/>
              </a:ext>
            </a:extLst>
          </p:cNvPr>
          <p:cNvSpPr>
            <a:spLocks noGrp="1"/>
          </p:cNvSpPr>
          <p:nvPr>
            <p:ph sz="half" idx="2"/>
          </p:nvPr>
        </p:nvSpPr>
        <p:spPr/>
        <p:txBody>
          <a:bodyPr>
            <a:normAutofit fontScale="92500" lnSpcReduction="10000"/>
          </a:bodyPr>
          <a:lstStyle/>
          <a:p>
            <a:r>
              <a:rPr lang="da-DK" dirty="0"/>
              <a:t>Er et økonomisk fastlagt mål, hvor en person defineres som absolut fattig, hvis personen ikke har en indkomst, der svarer til det fastlagte økonomiske mål. De internationale organisationer FN og Verdensbanken opererer begge med en officiel international fattigdomsgrænse på 1,90 $ om dagen. Har man mindre end dette beløb, er man fattig.</a:t>
            </a:r>
          </a:p>
          <a:p>
            <a:r>
              <a:rPr lang="da-DK" dirty="0"/>
              <a:t>Dette har vi IKKE i Danmark</a:t>
            </a:r>
          </a:p>
          <a:p>
            <a:endParaRPr lang="da-DK" dirty="0"/>
          </a:p>
        </p:txBody>
      </p:sp>
      <p:sp>
        <p:nvSpPr>
          <p:cNvPr id="6" name="Pladsholder til tekst 5">
            <a:extLst>
              <a:ext uri="{FF2B5EF4-FFF2-40B4-BE49-F238E27FC236}">
                <a16:creationId xmlns:a16="http://schemas.microsoft.com/office/drawing/2014/main" id="{ED93600B-457A-02A0-35C6-866C9EC4D99C}"/>
              </a:ext>
            </a:extLst>
          </p:cNvPr>
          <p:cNvSpPr>
            <a:spLocks noGrp="1"/>
          </p:cNvSpPr>
          <p:nvPr>
            <p:ph type="body" sz="quarter" idx="3"/>
          </p:nvPr>
        </p:nvSpPr>
        <p:spPr/>
        <p:txBody>
          <a:bodyPr/>
          <a:lstStyle/>
          <a:p>
            <a:pPr algn="ctr"/>
            <a:r>
              <a:rPr lang="da-DK" dirty="0"/>
              <a:t>Relativ fattigdom</a:t>
            </a:r>
          </a:p>
        </p:txBody>
      </p:sp>
      <p:sp>
        <p:nvSpPr>
          <p:cNvPr id="7" name="Pladsholder til indhold 6">
            <a:extLst>
              <a:ext uri="{FF2B5EF4-FFF2-40B4-BE49-F238E27FC236}">
                <a16:creationId xmlns:a16="http://schemas.microsoft.com/office/drawing/2014/main" id="{CAD5DD0A-76EC-45CD-D718-F8B32AF16D47}"/>
              </a:ext>
            </a:extLst>
          </p:cNvPr>
          <p:cNvSpPr>
            <a:spLocks noGrp="1"/>
          </p:cNvSpPr>
          <p:nvPr>
            <p:ph sz="quarter" idx="4"/>
          </p:nvPr>
        </p:nvSpPr>
        <p:spPr/>
        <p:txBody>
          <a:bodyPr>
            <a:normAutofit fontScale="92500" lnSpcReduction="10000"/>
          </a:bodyPr>
          <a:lstStyle/>
          <a:p>
            <a:r>
              <a:rPr lang="da-DK" dirty="0"/>
              <a:t>Den relevante for Danmark</a:t>
            </a:r>
          </a:p>
          <a:p>
            <a:r>
              <a:rPr lang="da-DK" dirty="0"/>
              <a:t>Man er relativt fattig, hvis man relativt til de andre medlemmer i samfundet ikke har samme økonomiske formåen</a:t>
            </a:r>
          </a:p>
          <a:p>
            <a:r>
              <a:rPr lang="da-DK" dirty="0"/>
              <a:t>I Danmark definerer Danmarks Statistisk det som hvis ens indkomst er under 50% af medianindkomsten i samfundet og man ikke har en formue.</a:t>
            </a:r>
          </a:p>
        </p:txBody>
      </p:sp>
    </p:spTree>
    <p:extLst>
      <p:ext uri="{BB962C8B-B14F-4D97-AF65-F5344CB8AC3E}">
        <p14:creationId xmlns:p14="http://schemas.microsoft.com/office/powerpoint/2010/main" val="9306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FE2C8D2-074F-DC29-3A41-3C0713A4C196}"/>
              </a:ext>
            </a:extLst>
          </p:cNvPr>
          <p:cNvSpPr>
            <a:spLocks noGrp="1"/>
          </p:cNvSpPr>
          <p:nvPr>
            <p:ph type="title"/>
          </p:nvPr>
        </p:nvSpPr>
        <p:spPr/>
        <p:txBody>
          <a:bodyPr/>
          <a:lstStyle/>
          <a:p>
            <a:pPr algn="ctr"/>
            <a:r>
              <a:rPr lang="da-DK" dirty="0"/>
              <a:t>Relativ fattigdom</a:t>
            </a:r>
          </a:p>
        </p:txBody>
      </p:sp>
      <p:sp>
        <p:nvSpPr>
          <p:cNvPr id="8" name="Pladsholder til indhold 7">
            <a:extLst>
              <a:ext uri="{FF2B5EF4-FFF2-40B4-BE49-F238E27FC236}">
                <a16:creationId xmlns:a16="http://schemas.microsoft.com/office/drawing/2014/main" id="{748C8092-06AF-AF00-A21C-5A044B50425F}"/>
              </a:ext>
            </a:extLst>
          </p:cNvPr>
          <p:cNvSpPr>
            <a:spLocks noGrp="1"/>
          </p:cNvSpPr>
          <p:nvPr>
            <p:ph idx="1"/>
          </p:nvPr>
        </p:nvSpPr>
        <p:spPr/>
        <p:txBody>
          <a:bodyPr/>
          <a:lstStyle/>
          <a:p>
            <a:r>
              <a:rPr lang="da-DK" dirty="0"/>
              <a:t>Medianindkomsten for husstande i Danmark er 278.080 kr. i Danmark</a:t>
            </a:r>
          </a:p>
          <a:p>
            <a:r>
              <a:rPr lang="da-DK" dirty="0"/>
              <a:t>Derfor er en husstand fattig hvis indkomsten er under 139.040 kr.</a:t>
            </a:r>
          </a:p>
          <a:p>
            <a:r>
              <a:rPr lang="da-DK" dirty="0"/>
              <a:t>Personer der vokser op eller lever under de forhold definerer vi som fattige i Danmark</a:t>
            </a:r>
          </a:p>
          <a:p>
            <a:r>
              <a:rPr lang="da-DK" dirty="0"/>
              <a:t>Det kan helt sikkert diskuteres, hvor grænsen skal gå, men det er nu engang sådan vi gør i Danmark</a:t>
            </a:r>
          </a:p>
          <a:p>
            <a:endParaRPr lang="da-DK" dirty="0"/>
          </a:p>
        </p:txBody>
      </p:sp>
    </p:spTree>
    <p:extLst>
      <p:ext uri="{BB962C8B-B14F-4D97-AF65-F5344CB8AC3E}">
        <p14:creationId xmlns:p14="http://schemas.microsoft.com/office/powerpoint/2010/main" val="1488137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BC11DF-24FA-9089-5F4D-CB6F15226405}"/>
              </a:ext>
            </a:extLst>
          </p:cNvPr>
          <p:cNvSpPr>
            <a:spLocks noGrp="1"/>
          </p:cNvSpPr>
          <p:nvPr>
            <p:ph type="title"/>
          </p:nvPr>
        </p:nvSpPr>
        <p:spPr/>
        <p:txBody>
          <a:bodyPr/>
          <a:lstStyle/>
          <a:p>
            <a:pPr algn="ctr"/>
            <a:r>
              <a:rPr lang="da-DK" dirty="0"/>
              <a:t>Udviklingen i relativ fattigdom</a:t>
            </a:r>
          </a:p>
        </p:txBody>
      </p:sp>
      <p:pic>
        <p:nvPicPr>
          <p:cNvPr id="5" name="Pladsholder til indhold 4" descr="Et billede, der indeholder tekst, skærmbillede, linje/række, Kurve&#10;&#10;Automatisk genereret beskrivelse">
            <a:extLst>
              <a:ext uri="{FF2B5EF4-FFF2-40B4-BE49-F238E27FC236}">
                <a16:creationId xmlns:a16="http://schemas.microsoft.com/office/drawing/2014/main" id="{C1924E78-9FC5-03D9-C6C1-A34AB6A9F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0002" y="1828800"/>
            <a:ext cx="7688822" cy="4343400"/>
          </a:xfrm>
        </p:spPr>
      </p:pic>
    </p:spTree>
    <p:extLst>
      <p:ext uri="{BB962C8B-B14F-4D97-AF65-F5344CB8AC3E}">
        <p14:creationId xmlns:p14="http://schemas.microsoft.com/office/powerpoint/2010/main" val="321410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1FC6FA-CF60-4F69-3E3F-6E223C41EF3C}"/>
              </a:ext>
            </a:extLst>
          </p:cNvPr>
          <p:cNvSpPr>
            <a:spLocks noGrp="1"/>
          </p:cNvSpPr>
          <p:nvPr>
            <p:ph type="title"/>
          </p:nvPr>
        </p:nvSpPr>
        <p:spPr/>
        <p:txBody>
          <a:bodyPr/>
          <a:lstStyle/>
          <a:p>
            <a:pPr algn="ctr"/>
            <a:r>
              <a:rPr lang="da-DK" dirty="0"/>
              <a:t>Ulighed</a:t>
            </a:r>
          </a:p>
        </p:txBody>
      </p:sp>
      <p:sp>
        <p:nvSpPr>
          <p:cNvPr id="3" name="Pladsholder til indhold 2">
            <a:extLst>
              <a:ext uri="{FF2B5EF4-FFF2-40B4-BE49-F238E27FC236}">
                <a16:creationId xmlns:a16="http://schemas.microsoft.com/office/drawing/2014/main" id="{C0DF9526-7715-4F1C-8B63-A4CDCC1167C2}"/>
              </a:ext>
            </a:extLst>
          </p:cNvPr>
          <p:cNvSpPr>
            <a:spLocks noGrp="1"/>
          </p:cNvSpPr>
          <p:nvPr>
            <p:ph idx="1"/>
          </p:nvPr>
        </p:nvSpPr>
        <p:spPr/>
        <p:txBody>
          <a:bodyPr/>
          <a:lstStyle/>
          <a:p>
            <a:r>
              <a:rPr lang="da-DK" dirty="0"/>
              <a:t>Ulighed og fattigdom er IKKE det samme.</a:t>
            </a:r>
          </a:p>
          <a:p>
            <a:r>
              <a:rPr lang="da-DK" dirty="0"/>
              <a:t>Ulighed måler vi i Danmark og på global plan med det vi kalder Gini-Koefficienten </a:t>
            </a:r>
          </a:p>
          <a:p>
            <a:r>
              <a:rPr lang="da-DK" dirty="0"/>
              <a:t>Vi skal bare kunne tolke på den. Så går vi mere i dybden med den i IØ næste år.</a:t>
            </a:r>
          </a:p>
          <a:p>
            <a:endParaRPr lang="da-DK" dirty="0"/>
          </a:p>
        </p:txBody>
      </p:sp>
    </p:spTree>
    <p:extLst>
      <p:ext uri="{BB962C8B-B14F-4D97-AF65-F5344CB8AC3E}">
        <p14:creationId xmlns:p14="http://schemas.microsoft.com/office/powerpoint/2010/main" val="201965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2B32E0-05E6-F6D6-A089-6063334E72E9}"/>
              </a:ext>
            </a:extLst>
          </p:cNvPr>
          <p:cNvSpPr>
            <a:spLocks noGrp="1"/>
          </p:cNvSpPr>
          <p:nvPr>
            <p:ph type="title"/>
          </p:nvPr>
        </p:nvSpPr>
        <p:spPr/>
        <p:txBody>
          <a:bodyPr/>
          <a:lstStyle/>
          <a:p>
            <a:pPr algn="ctr"/>
            <a:r>
              <a:rPr lang="da-DK" dirty="0"/>
              <a:t>Udviklingen i </a:t>
            </a:r>
            <a:r>
              <a:rPr lang="da-DK" dirty="0" err="1"/>
              <a:t>gini</a:t>
            </a:r>
            <a:r>
              <a:rPr lang="da-DK" dirty="0"/>
              <a:t>-koefficienten</a:t>
            </a:r>
          </a:p>
        </p:txBody>
      </p:sp>
      <p:pic>
        <p:nvPicPr>
          <p:cNvPr id="5" name="Pladsholder til indhold 4" descr="Et billede, der indeholder tekst, skærmbillede, linje/række, Font/skrifttype&#10;&#10;Automatisk genereret beskrivelse">
            <a:extLst>
              <a:ext uri="{FF2B5EF4-FFF2-40B4-BE49-F238E27FC236}">
                <a16:creationId xmlns:a16="http://schemas.microsoft.com/office/drawing/2014/main" id="{457EF17D-E6F6-1BD9-C24B-16EBB53310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5980" y="1828800"/>
            <a:ext cx="6956390" cy="4924186"/>
          </a:xfrm>
        </p:spPr>
      </p:pic>
    </p:spTree>
    <p:extLst>
      <p:ext uri="{BB962C8B-B14F-4D97-AF65-F5344CB8AC3E}">
        <p14:creationId xmlns:p14="http://schemas.microsoft.com/office/powerpoint/2010/main" val="3160017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30082F-18F0-0A46-296F-C000779CC3B7}"/>
              </a:ext>
            </a:extLst>
          </p:cNvPr>
          <p:cNvSpPr>
            <a:spLocks noGrp="1"/>
          </p:cNvSpPr>
          <p:nvPr>
            <p:ph type="title"/>
          </p:nvPr>
        </p:nvSpPr>
        <p:spPr/>
        <p:txBody>
          <a:bodyPr/>
          <a:lstStyle/>
          <a:p>
            <a:pPr algn="ctr"/>
            <a:r>
              <a:rPr lang="da-DK" dirty="0"/>
              <a:t>Indkomst fordelt på deciler</a:t>
            </a:r>
          </a:p>
        </p:txBody>
      </p:sp>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9E0C55DF-ED14-468A-F790-1AF2E289C6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8028" y="1772816"/>
            <a:ext cx="7056784" cy="4963812"/>
          </a:xfrm>
        </p:spPr>
      </p:pic>
    </p:spTree>
    <p:extLst>
      <p:ext uri="{BB962C8B-B14F-4D97-AF65-F5344CB8AC3E}">
        <p14:creationId xmlns:p14="http://schemas.microsoft.com/office/powerpoint/2010/main" val="232179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8D7872-F64A-0773-67E6-5FDB35040A36}"/>
              </a:ext>
            </a:extLst>
          </p:cNvPr>
          <p:cNvSpPr>
            <a:spLocks noGrp="1"/>
          </p:cNvSpPr>
          <p:nvPr>
            <p:ph type="title"/>
          </p:nvPr>
        </p:nvSpPr>
        <p:spPr/>
        <p:txBody>
          <a:bodyPr/>
          <a:lstStyle/>
          <a:p>
            <a:pPr algn="ctr"/>
            <a:r>
              <a:rPr lang="da-DK" dirty="0"/>
              <a:t>Udfordringen</a:t>
            </a:r>
          </a:p>
        </p:txBody>
      </p:sp>
      <p:sp>
        <p:nvSpPr>
          <p:cNvPr id="3" name="Pladsholder til indhold 2">
            <a:extLst>
              <a:ext uri="{FF2B5EF4-FFF2-40B4-BE49-F238E27FC236}">
                <a16:creationId xmlns:a16="http://schemas.microsoft.com/office/drawing/2014/main" id="{D7DB3F55-8BFC-4780-33B3-69D2BDC3C70B}"/>
              </a:ext>
            </a:extLst>
          </p:cNvPr>
          <p:cNvSpPr>
            <a:spLocks noGrp="1"/>
          </p:cNvSpPr>
          <p:nvPr>
            <p:ph idx="1"/>
          </p:nvPr>
        </p:nvSpPr>
        <p:spPr>
          <a:xfrm>
            <a:off x="261764" y="1828800"/>
            <a:ext cx="11737304" cy="4912568"/>
          </a:xfrm>
        </p:spPr>
        <p:txBody>
          <a:bodyPr>
            <a:normAutofit fontScale="92500" lnSpcReduction="20000"/>
          </a:bodyPr>
          <a:lstStyle/>
          <a:p>
            <a:r>
              <a:rPr lang="da-DK" dirty="0"/>
              <a:t>Der, hvor fattigdommen virkelig er et problem, er for de grupper af mennesker, som har betydelige økonomiske og sociale problemer over længere tid. Bekymringen er, at der er en overhængende risiko for, at disse fattige udsatte grupper socialt ekskluderes (udelukkes) fra det danske samfund. </a:t>
            </a:r>
          </a:p>
          <a:p>
            <a:r>
              <a:rPr lang="da-DK" dirty="0"/>
              <a:t>Har vanskeligt ved at deltage i sociale fællesskaber</a:t>
            </a:r>
          </a:p>
          <a:p>
            <a:pPr algn="l">
              <a:buFont typeface="Arial" panose="020B0604020202020204" pitchFamily="34" charset="0"/>
              <a:buChar char="•"/>
            </a:pPr>
            <a:r>
              <a:rPr lang="da-DK" dirty="0"/>
              <a:t>Føler sig ensomme</a:t>
            </a:r>
          </a:p>
          <a:p>
            <a:pPr algn="l">
              <a:buFont typeface="Arial" panose="020B0604020202020204" pitchFamily="34" charset="0"/>
              <a:buChar char="•"/>
            </a:pPr>
            <a:r>
              <a:rPr lang="da-DK" dirty="0"/>
              <a:t>Ikke har oplevelsen af at opleve noget nyt, og at livet forandrer sig</a:t>
            </a:r>
          </a:p>
          <a:p>
            <a:pPr algn="l">
              <a:buFont typeface="Arial" panose="020B0604020202020204" pitchFamily="34" charset="0"/>
              <a:buChar char="•"/>
            </a:pPr>
            <a:r>
              <a:rPr lang="da-DK" dirty="0"/>
              <a:t>Vælger ligesindede i deres håb om at få anerkendelse og bekræftelse som mennesker. Det vil sige, at hjemløse vælger hjemløse, narkomaner vælger narkomaner osv. Dette forstærker kun den negative spiral, de lever i</a:t>
            </a:r>
          </a:p>
          <a:p>
            <a:pPr algn="l">
              <a:buFont typeface="Arial" panose="020B0604020202020204" pitchFamily="34" charset="0"/>
              <a:buChar char="•"/>
            </a:pPr>
            <a:r>
              <a:rPr lang="da-DK" dirty="0"/>
              <a:t>På mange måder mister kontrollen med deres eget liv</a:t>
            </a:r>
          </a:p>
          <a:p>
            <a:pPr algn="l">
              <a:buFont typeface="Arial" panose="020B0604020202020204" pitchFamily="34" charset="0"/>
              <a:buChar char="•"/>
            </a:pPr>
            <a:r>
              <a:rPr lang="da-DK" dirty="0"/>
              <a:t>Oftere bliver syge og har en markant dårligere sundhedstilstand end resten af den danske befolkning.</a:t>
            </a:r>
          </a:p>
          <a:p>
            <a:endParaRPr lang="da-DK" dirty="0"/>
          </a:p>
        </p:txBody>
      </p:sp>
    </p:spTree>
    <p:extLst>
      <p:ext uri="{BB962C8B-B14F-4D97-AF65-F5344CB8AC3E}">
        <p14:creationId xmlns:p14="http://schemas.microsoft.com/office/powerpoint/2010/main" val="391788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B663F1-58DD-0E5C-43BE-01F501746EAE}"/>
              </a:ext>
            </a:extLst>
          </p:cNvPr>
          <p:cNvSpPr>
            <a:spLocks noGrp="1"/>
          </p:cNvSpPr>
          <p:nvPr>
            <p:ph type="title"/>
          </p:nvPr>
        </p:nvSpPr>
        <p:spPr/>
        <p:txBody>
          <a:bodyPr/>
          <a:lstStyle/>
          <a:p>
            <a:pPr algn="ctr"/>
            <a:r>
              <a:rPr lang="da-DK" dirty="0"/>
              <a:t>Barndom på bistand</a:t>
            </a:r>
          </a:p>
        </p:txBody>
      </p:sp>
      <p:sp>
        <p:nvSpPr>
          <p:cNvPr id="3" name="Pladsholder til indhold 2">
            <a:extLst>
              <a:ext uri="{FF2B5EF4-FFF2-40B4-BE49-F238E27FC236}">
                <a16:creationId xmlns:a16="http://schemas.microsoft.com/office/drawing/2014/main" id="{3C1FA661-BF01-E3E7-0C26-AFE50CC097C7}"/>
              </a:ext>
            </a:extLst>
          </p:cNvPr>
          <p:cNvSpPr>
            <a:spLocks noGrp="1"/>
          </p:cNvSpPr>
          <p:nvPr>
            <p:ph idx="1"/>
          </p:nvPr>
        </p:nvSpPr>
        <p:spPr/>
        <p:txBody>
          <a:bodyPr/>
          <a:lstStyle/>
          <a:p>
            <a:r>
              <a:rPr lang="da-DK" dirty="0"/>
              <a:t>Vi skal lægge mærke til Bourdieus kapitaler</a:t>
            </a:r>
          </a:p>
          <a:p>
            <a:r>
              <a:rPr lang="da-DK" dirty="0"/>
              <a:t>Vi skal lægge mærke til den sociale arv – hvordan kan vi se den også det der er mere usynligt</a:t>
            </a:r>
          </a:p>
          <a:p>
            <a:r>
              <a:rPr lang="da-DK" dirty="0"/>
              <a:t>Hvilke normer og værdier kan vi analysere os frem til at finde</a:t>
            </a:r>
          </a:p>
          <a:p>
            <a:r>
              <a:rPr lang="da-DK" dirty="0"/>
              <a:t>Hvilke </a:t>
            </a:r>
            <a:r>
              <a:rPr lang="da-DK"/>
              <a:t>fremtidsforventninger kan vi have til disse børn?</a:t>
            </a:r>
          </a:p>
        </p:txBody>
      </p:sp>
    </p:spTree>
    <p:extLst>
      <p:ext uri="{BB962C8B-B14F-4D97-AF65-F5344CB8AC3E}">
        <p14:creationId xmlns:p14="http://schemas.microsoft.com/office/powerpoint/2010/main" val="394386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38</TotalTime>
  <Words>520</Words>
  <Application>Microsoft Office PowerPoint</Application>
  <PresentationFormat>Brugerdefineret</PresentationFormat>
  <Paragraphs>44</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Arial</vt:lpstr>
      <vt:lpstr>Century Gothic</vt:lpstr>
      <vt:lpstr>Præsentation med verden 16x9</vt:lpstr>
      <vt:lpstr>Barndom på bistand</vt:lpstr>
      <vt:lpstr>Dagens program</vt:lpstr>
      <vt:lpstr>Ulighed og fattigdom</vt:lpstr>
      <vt:lpstr>Fattigdom</vt:lpstr>
      <vt:lpstr>Relativ fattigdom</vt:lpstr>
      <vt:lpstr>Udviklingen i relativ fattigdom</vt:lpstr>
      <vt:lpstr>Ulighed</vt:lpstr>
      <vt:lpstr>Udviklingen i gini-koefficienten</vt:lpstr>
      <vt:lpstr>Indkomst fordelt på deciler</vt:lpstr>
      <vt:lpstr>Udfordringen</vt:lpstr>
      <vt:lpstr>Barndom på bistand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2025-01-29T11:28:54Z</dcterms:created>
  <dcterms:modified xsi:type="dcterms:W3CDTF">2025-01-29T12:07:21Z</dcterms:modified>
</cp:coreProperties>
</file>