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94886" autoAdjust="0"/>
  </p:normalViewPr>
  <p:slideViewPr>
    <p:cSldViewPr>
      <p:cViewPr varScale="1">
        <p:scale>
          <a:sx n="70" d="100"/>
          <a:sy n="70" d="100"/>
        </p:scale>
        <p:origin x="348" y="7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13-02-2025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13-02-2025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13-02-2025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13-02-2025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13-02-2025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13-02-2025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13-02-2025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13-02-2025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13-02-2025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13-02-2025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13-02-2025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13-02-2025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13-02-2025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t6OGzNYbQz4&amp;t=2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Versaillesfreden</a:t>
            </a:r>
          </a:p>
        </p:txBody>
      </p:sp>
      <p:sp>
        <p:nvSpPr>
          <p:cNvPr id="3" name="Undertitel 2"/>
          <p:cNvSpPr>
            <a:spLocks noGrp="1"/>
          </p:cNvSpPr>
          <p:nvPr>
            <p:ph type="subTitle" idx="1"/>
          </p:nvPr>
        </p:nvSpPr>
        <p:spPr/>
        <p:txBody>
          <a:bodyPr rtlCol="0"/>
          <a:lstStyle/>
          <a:p>
            <a:pPr rtl="0"/>
            <a:r>
              <a:rPr lang="da-DK" dirty="0"/>
              <a:t>Afslutningen på 1.VK</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742E0-8735-243A-2189-1CBF9735CA5F}"/>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6768FD56-A351-6B7E-E320-8BA49DA26023}"/>
              </a:ext>
            </a:extLst>
          </p:cNvPr>
          <p:cNvSpPr>
            <a:spLocks noGrp="1"/>
          </p:cNvSpPr>
          <p:nvPr>
            <p:ph idx="1"/>
          </p:nvPr>
        </p:nvSpPr>
        <p:spPr/>
        <p:txBody>
          <a:bodyPr/>
          <a:lstStyle/>
          <a:p>
            <a:r>
              <a:rPr lang="da-DK" dirty="0"/>
              <a:t>1) Wilsons 14 teser</a:t>
            </a:r>
          </a:p>
          <a:p>
            <a:r>
              <a:rPr lang="da-DK" dirty="0"/>
              <a:t>2) Versaillesfreden</a:t>
            </a:r>
          </a:p>
          <a:p>
            <a:r>
              <a:rPr lang="da-DK" dirty="0"/>
              <a:t>3) Vurdering af Versaillesfreden</a:t>
            </a:r>
          </a:p>
          <a:p>
            <a:r>
              <a:rPr lang="da-DK" dirty="0"/>
              <a:t>4) Pause</a:t>
            </a:r>
          </a:p>
          <a:p>
            <a:r>
              <a:rPr lang="da-DK" dirty="0"/>
              <a:t>5) Sammenfattende om 1.vk</a:t>
            </a:r>
          </a:p>
          <a:p>
            <a:r>
              <a:rPr lang="da-DK" dirty="0"/>
              <a:t>6) Afsluttende spørgsmål</a:t>
            </a:r>
          </a:p>
          <a:p>
            <a:endParaRPr lang="da-DK" dirty="0"/>
          </a:p>
        </p:txBody>
      </p:sp>
    </p:spTree>
    <p:extLst>
      <p:ext uri="{BB962C8B-B14F-4D97-AF65-F5344CB8AC3E}">
        <p14:creationId xmlns:p14="http://schemas.microsoft.com/office/powerpoint/2010/main" val="205505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9C40A4-8480-6434-60E8-804FC0E63ABE}"/>
              </a:ext>
            </a:extLst>
          </p:cNvPr>
          <p:cNvSpPr>
            <a:spLocks noGrp="1"/>
          </p:cNvSpPr>
          <p:nvPr>
            <p:ph type="title"/>
          </p:nvPr>
        </p:nvSpPr>
        <p:spPr/>
        <p:txBody>
          <a:bodyPr/>
          <a:lstStyle/>
          <a:p>
            <a:pPr algn="ctr"/>
            <a:r>
              <a:rPr lang="da-DK" dirty="0"/>
              <a:t>Afslutningen på 1.vk</a:t>
            </a:r>
          </a:p>
        </p:txBody>
      </p:sp>
      <p:sp>
        <p:nvSpPr>
          <p:cNvPr id="3" name="Pladsholder til indhold 2">
            <a:extLst>
              <a:ext uri="{FF2B5EF4-FFF2-40B4-BE49-F238E27FC236}">
                <a16:creationId xmlns:a16="http://schemas.microsoft.com/office/drawing/2014/main" id="{A4D8C721-FD8F-8392-F747-1756E9065A69}"/>
              </a:ext>
            </a:extLst>
          </p:cNvPr>
          <p:cNvSpPr>
            <a:spLocks noGrp="1"/>
          </p:cNvSpPr>
          <p:nvPr>
            <p:ph idx="1"/>
          </p:nvPr>
        </p:nvSpPr>
        <p:spPr/>
        <p:txBody>
          <a:bodyPr/>
          <a:lstStyle/>
          <a:p>
            <a:r>
              <a:rPr lang="da-DK" dirty="0"/>
              <a:t>USA går ind i krigen 1917 på Ententens side da tyske ubåde forhindrer handel med Europa (Særligt England)</a:t>
            </a:r>
          </a:p>
          <a:p>
            <a:r>
              <a:rPr lang="da-DK" dirty="0"/>
              <a:t>Rusland gennemgår den kommunistiske revolution og melder sig ud af krigen</a:t>
            </a:r>
          </a:p>
          <a:p>
            <a:r>
              <a:rPr lang="da-DK" dirty="0"/>
              <a:t>USA’s argument for deltagelse var ligeledes at skabe demokrati og åbne diplomatiske forbindelser – så tiden med alt det hemmelige diplomati skulle stoppe og national opsplitning skulle stoppes</a:t>
            </a:r>
          </a:p>
          <a:p>
            <a:endParaRPr lang="da-DK" dirty="0"/>
          </a:p>
        </p:txBody>
      </p:sp>
    </p:spTree>
    <p:extLst>
      <p:ext uri="{BB962C8B-B14F-4D97-AF65-F5344CB8AC3E}">
        <p14:creationId xmlns:p14="http://schemas.microsoft.com/office/powerpoint/2010/main" val="136770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5E6EEA-8817-C3CF-9A09-8A658B0A4FB8}"/>
              </a:ext>
            </a:extLst>
          </p:cNvPr>
          <p:cNvSpPr>
            <a:spLocks noGrp="1"/>
          </p:cNvSpPr>
          <p:nvPr>
            <p:ph type="title"/>
          </p:nvPr>
        </p:nvSpPr>
        <p:spPr/>
        <p:txBody>
          <a:bodyPr/>
          <a:lstStyle/>
          <a:p>
            <a:pPr algn="ctr"/>
            <a:r>
              <a:rPr lang="da-DK" dirty="0"/>
              <a:t>Wilsons 14 teser</a:t>
            </a:r>
          </a:p>
        </p:txBody>
      </p:sp>
      <p:sp>
        <p:nvSpPr>
          <p:cNvPr id="3" name="Pladsholder til indhold 2">
            <a:extLst>
              <a:ext uri="{FF2B5EF4-FFF2-40B4-BE49-F238E27FC236}">
                <a16:creationId xmlns:a16="http://schemas.microsoft.com/office/drawing/2014/main" id="{C8D19CFA-C6E5-056F-EDFA-76DC75F95E39}"/>
              </a:ext>
            </a:extLst>
          </p:cNvPr>
          <p:cNvSpPr>
            <a:spLocks noGrp="1"/>
          </p:cNvSpPr>
          <p:nvPr>
            <p:ph idx="1"/>
          </p:nvPr>
        </p:nvSpPr>
        <p:spPr/>
        <p:txBody>
          <a:bodyPr/>
          <a:lstStyle/>
          <a:p>
            <a:r>
              <a:rPr lang="da-DK" dirty="0"/>
              <a:t>Præsident Woodrow Wilson fremsætter 14 teser der skal skabe fred</a:t>
            </a:r>
          </a:p>
          <a:p>
            <a:r>
              <a:rPr lang="da-DK" dirty="0"/>
              <a:t>Det centrale var her princippet om folkenes selvbestemmelsesret, altså at grænsedragningerne mellem staterne i Europa så vidt muligt skulle følge grænserne mellem de enkelte nationer. Som en garant for den fremtidige fred skulle der etableres et ”Folkenes Forbund”, der skulle kunne løse konflikter, dels ved mægling, dels ved om nødvendigt at sætte magt bag ordene.</a:t>
            </a:r>
          </a:p>
          <a:p>
            <a:r>
              <a:rPr lang="da-DK" dirty="0"/>
              <a:t>Folkeforbundet ender med at blive en ”forløber” for FN der oprettes efter 2.VK</a:t>
            </a:r>
          </a:p>
        </p:txBody>
      </p:sp>
    </p:spTree>
    <p:extLst>
      <p:ext uri="{BB962C8B-B14F-4D97-AF65-F5344CB8AC3E}">
        <p14:creationId xmlns:p14="http://schemas.microsoft.com/office/powerpoint/2010/main" val="268318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E1B216-76A5-657E-9D17-08DDAB578A87}"/>
              </a:ext>
            </a:extLst>
          </p:cNvPr>
          <p:cNvSpPr>
            <a:spLocks noGrp="1"/>
          </p:cNvSpPr>
          <p:nvPr>
            <p:ph type="title"/>
          </p:nvPr>
        </p:nvSpPr>
        <p:spPr/>
        <p:txBody>
          <a:bodyPr/>
          <a:lstStyle/>
          <a:p>
            <a:pPr algn="ctr"/>
            <a:r>
              <a:rPr lang="da-DK" dirty="0" err="1"/>
              <a:t>VErsaillesfreden</a:t>
            </a:r>
            <a:endParaRPr lang="da-DK" dirty="0"/>
          </a:p>
        </p:txBody>
      </p:sp>
      <p:sp>
        <p:nvSpPr>
          <p:cNvPr id="3" name="Pladsholder til indhold 2">
            <a:extLst>
              <a:ext uri="{FF2B5EF4-FFF2-40B4-BE49-F238E27FC236}">
                <a16:creationId xmlns:a16="http://schemas.microsoft.com/office/drawing/2014/main" id="{17A53F16-53CE-79BA-29DE-3E118B6F2CFD}"/>
              </a:ext>
            </a:extLst>
          </p:cNvPr>
          <p:cNvSpPr>
            <a:spLocks noGrp="1"/>
          </p:cNvSpPr>
          <p:nvPr>
            <p:ph idx="1"/>
          </p:nvPr>
        </p:nvSpPr>
        <p:spPr/>
        <p:txBody>
          <a:bodyPr/>
          <a:lstStyle/>
          <a:p>
            <a:r>
              <a:rPr lang="da-DK" dirty="0"/>
              <a:t>Mod slutningen af 1918 beder Tyskland om våbenstilstand og straks går forhandlingerne i gang om en fredsslutning.</a:t>
            </a:r>
          </a:p>
          <a:p>
            <a:r>
              <a:rPr lang="da-DK" dirty="0"/>
              <a:t>Til stede er England, Frankrig og USA – Italien i en birolle.</a:t>
            </a:r>
          </a:p>
          <a:p>
            <a:r>
              <a:rPr lang="da-DK" dirty="0"/>
              <a:t>Frankrig og England var mest optaget af at ydmyge Tyskland og indføre strenge restriktioner – Så Wilsons drømme om en ”retfærdig” fred led et knæk.</a:t>
            </a:r>
          </a:p>
          <a:p>
            <a:r>
              <a:rPr lang="da-DK" dirty="0"/>
              <a:t>I sommeren 1919 blev hovedpointerne i fredsaftalen fremlagt for Tyskland og Østrig, som var tvunget til at skrive under</a:t>
            </a:r>
          </a:p>
          <a:p>
            <a:r>
              <a:rPr lang="da-DK" dirty="0"/>
              <a:t>Så vi skal altså forestille os at de to lande Tyskland har været i krig med fire år selv bestemmer hvordan freden skal være.</a:t>
            </a:r>
          </a:p>
          <a:p>
            <a:endParaRPr lang="da-DK" dirty="0"/>
          </a:p>
          <a:p>
            <a:endParaRPr lang="da-DK" dirty="0"/>
          </a:p>
        </p:txBody>
      </p:sp>
    </p:spTree>
    <p:extLst>
      <p:ext uri="{BB962C8B-B14F-4D97-AF65-F5344CB8AC3E}">
        <p14:creationId xmlns:p14="http://schemas.microsoft.com/office/powerpoint/2010/main" val="409392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F7462-3835-A727-334B-E74DADE8CCD0}"/>
              </a:ext>
            </a:extLst>
          </p:cNvPr>
          <p:cNvSpPr>
            <a:spLocks noGrp="1"/>
          </p:cNvSpPr>
          <p:nvPr>
            <p:ph type="title"/>
          </p:nvPr>
        </p:nvSpPr>
        <p:spPr/>
        <p:txBody>
          <a:bodyPr/>
          <a:lstStyle/>
          <a:p>
            <a:pPr algn="ctr"/>
            <a:r>
              <a:rPr lang="da-DK" dirty="0"/>
              <a:t>Versaillesfreden</a:t>
            </a:r>
          </a:p>
        </p:txBody>
      </p:sp>
      <p:sp>
        <p:nvSpPr>
          <p:cNvPr id="3" name="Pladsholder til indhold 2">
            <a:extLst>
              <a:ext uri="{FF2B5EF4-FFF2-40B4-BE49-F238E27FC236}">
                <a16:creationId xmlns:a16="http://schemas.microsoft.com/office/drawing/2014/main" id="{3850C28A-65C0-4635-EBB9-FD2019FB0501}"/>
              </a:ext>
            </a:extLst>
          </p:cNvPr>
          <p:cNvSpPr>
            <a:spLocks noGrp="1"/>
          </p:cNvSpPr>
          <p:nvPr>
            <p:ph idx="1"/>
          </p:nvPr>
        </p:nvSpPr>
        <p:spPr/>
        <p:txBody>
          <a:bodyPr>
            <a:normAutofit fontScale="85000" lnSpcReduction="20000"/>
          </a:bodyPr>
          <a:lstStyle/>
          <a:p>
            <a:r>
              <a:rPr lang="da-DK" b="1" dirty="0"/>
              <a:t>Territoriale bestemmelser</a:t>
            </a:r>
          </a:p>
          <a:p>
            <a:pPr lvl="1"/>
            <a:r>
              <a:rPr lang="da-DK" dirty="0"/>
              <a:t>Alsace-Lorraine blev overgivet til Frankrig (Hvis vi husker tilbage, så var det en af årsagerne til Frankrig også var klar på krig)</a:t>
            </a:r>
          </a:p>
          <a:p>
            <a:pPr lvl="1"/>
            <a:r>
              <a:rPr lang="da-DK" dirty="0"/>
              <a:t>Polen genoprettes som nation</a:t>
            </a:r>
          </a:p>
          <a:p>
            <a:pPr lvl="1"/>
            <a:r>
              <a:rPr lang="da-DK" dirty="0"/>
              <a:t>Den polske korridor oprettes så Polen har adgang til Østersøen</a:t>
            </a:r>
          </a:p>
          <a:p>
            <a:pPr lvl="1"/>
            <a:r>
              <a:rPr lang="da-DK" dirty="0"/>
              <a:t>Tyske kolonier skulle overlades til Folkeforbundet</a:t>
            </a:r>
          </a:p>
          <a:p>
            <a:pPr lvl="1"/>
            <a:r>
              <a:rPr lang="da-DK" dirty="0"/>
              <a:t>Afstemning Nordslesvig/Sønderjylland om hvor befolkningen skulle tilhøre</a:t>
            </a:r>
          </a:p>
          <a:p>
            <a:r>
              <a:rPr lang="da-DK" b="1" dirty="0"/>
              <a:t>Erstatningsbestemmelser</a:t>
            </a:r>
          </a:p>
          <a:p>
            <a:pPr lvl="1"/>
            <a:r>
              <a:rPr lang="da-DK" dirty="0"/>
              <a:t>132 mia. guldmark</a:t>
            </a:r>
          </a:p>
          <a:p>
            <a:pPr lvl="1"/>
            <a:r>
              <a:rPr lang="da-DK" dirty="0"/>
              <a:t>Frankrig skulle kontrollere kulminer i Tyskland</a:t>
            </a:r>
          </a:p>
          <a:p>
            <a:r>
              <a:rPr lang="da-DK" b="1" dirty="0"/>
              <a:t>Militære bestemmelser</a:t>
            </a:r>
          </a:p>
          <a:p>
            <a:pPr lvl="1"/>
            <a:r>
              <a:rPr lang="da-DK" dirty="0"/>
              <a:t>Den tyske hær skulle begrænses til 100.000 mand</a:t>
            </a:r>
          </a:p>
          <a:p>
            <a:pPr lvl="1"/>
            <a:r>
              <a:rPr lang="da-DK" dirty="0"/>
              <a:t>Værnepligt afskaffes</a:t>
            </a:r>
          </a:p>
          <a:p>
            <a:pPr lvl="1"/>
            <a:r>
              <a:rPr lang="da-DK" dirty="0"/>
              <a:t>Må ikke besidde ubåde, kampvogne osv.</a:t>
            </a:r>
          </a:p>
          <a:p>
            <a:pPr lvl="1"/>
            <a:r>
              <a:rPr lang="da-DK" dirty="0"/>
              <a:t>Rhinlandet (område mod Frankrig) skulle demilitariseres</a:t>
            </a:r>
          </a:p>
          <a:p>
            <a:pPr marL="274320" lvl="1" indent="0">
              <a:buNone/>
            </a:pPr>
            <a:endParaRPr lang="da-DK" dirty="0"/>
          </a:p>
        </p:txBody>
      </p:sp>
    </p:spTree>
    <p:extLst>
      <p:ext uri="{BB962C8B-B14F-4D97-AF65-F5344CB8AC3E}">
        <p14:creationId xmlns:p14="http://schemas.microsoft.com/office/powerpoint/2010/main" val="249545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5A394D-A19E-A791-9F22-57566E49BD59}"/>
              </a:ext>
            </a:extLst>
          </p:cNvPr>
          <p:cNvSpPr>
            <a:spLocks noGrp="1"/>
          </p:cNvSpPr>
          <p:nvPr>
            <p:ph type="title"/>
          </p:nvPr>
        </p:nvSpPr>
        <p:spPr/>
        <p:txBody>
          <a:bodyPr/>
          <a:lstStyle/>
          <a:p>
            <a:pPr algn="ctr"/>
            <a:r>
              <a:rPr lang="da-DK" dirty="0"/>
              <a:t>Nationalitet og selvbestemmelse</a:t>
            </a:r>
          </a:p>
        </p:txBody>
      </p:sp>
      <p:sp>
        <p:nvSpPr>
          <p:cNvPr id="3" name="Pladsholder til indhold 2">
            <a:extLst>
              <a:ext uri="{FF2B5EF4-FFF2-40B4-BE49-F238E27FC236}">
                <a16:creationId xmlns:a16="http://schemas.microsoft.com/office/drawing/2014/main" id="{A5160B2A-576A-1147-FB77-CECE910D954B}"/>
              </a:ext>
            </a:extLst>
          </p:cNvPr>
          <p:cNvSpPr>
            <a:spLocks noGrp="1"/>
          </p:cNvSpPr>
          <p:nvPr>
            <p:ph idx="1"/>
          </p:nvPr>
        </p:nvSpPr>
        <p:spPr/>
        <p:txBody>
          <a:bodyPr>
            <a:normAutofit lnSpcReduction="10000"/>
          </a:bodyPr>
          <a:lstStyle/>
          <a:p>
            <a:r>
              <a:rPr lang="da-DK" dirty="0"/>
              <a:t>Man ville gerne forsøge at lave grænser der passede med befolkningens tilhørsforhold i håb om at det ville ende krige, men man brød de principper – særligt over for Tyskland.</a:t>
            </a:r>
          </a:p>
          <a:p>
            <a:r>
              <a:rPr lang="da-DK" dirty="0"/>
              <a:t>Staterne skulle også have grænser, der kunne forsvares, så derfor fik Tjekkoslovakiet </a:t>
            </a:r>
            <a:r>
              <a:rPr lang="da-DK" dirty="0" err="1"/>
              <a:t>Sudeterområdet</a:t>
            </a:r>
            <a:r>
              <a:rPr lang="da-DK" dirty="0"/>
              <a:t>, der var befolket af 3 millioner tyskere. </a:t>
            </a:r>
          </a:p>
          <a:p>
            <a:r>
              <a:rPr lang="da-DK" dirty="0"/>
              <a:t>For at Polen kunne få en havn ved Østersøen, blev den tyske by </a:t>
            </a:r>
            <a:r>
              <a:rPr lang="da-DK" dirty="0" err="1"/>
              <a:t>Danzig</a:t>
            </a:r>
            <a:r>
              <a:rPr lang="da-DK" dirty="0"/>
              <a:t> frataget tyskerne og underlagt Folkeforbundet i økonomisk union med Polen. </a:t>
            </a:r>
          </a:p>
          <a:p>
            <a:r>
              <a:rPr lang="da-DK" dirty="0"/>
              <a:t>Det var også imod princippet om selvbestemmelsesret, at Østrig fik forbud mod at slutte sig sammen med Tyskland</a:t>
            </a:r>
          </a:p>
        </p:txBody>
      </p:sp>
    </p:spTree>
    <p:extLst>
      <p:ext uri="{BB962C8B-B14F-4D97-AF65-F5344CB8AC3E}">
        <p14:creationId xmlns:p14="http://schemas.microsoft.com/office/powerpoint/2010/main" val="59544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4B1CF3-6402-0C0A-3B39-7720D082B159}"/>
              </a:ext>
            </a:extLst>
          </p:cNvPr>
          <p:cNvSpPr>
            <a:spLocks noGrp="1"/>
          </p:cNvSpPr>
          <p:nvPr>
            <p:ph type="title"/>
          </p:nvPr>
        </p:nvSpPr>
        <p:spPr/>
        <p:txBody>
          <a:bodyPr/>
          <a:lstStyle/>
          <a:p>
            <a:pPr algn="ctr"/>
            <a:r>
              <a:rPr lang="da-DK" dirty="0"/>
              <a:t>Genforeningen 1920 </a:t>
            </a:r>
          </a:p>
        </p:txBody>
      </p:sp>
      <p:sp>
        <p:nvSpPr>
          <p:cNvPr id="3" name="Pladsholder til indhold 2">
            <a:extLst>
              <a:ext uri="{FF2B5EF4-FFF2-40B4-BE49-F238E27FC236}">
                <a16:creationId xmlns:a16="http://schemas.microsoft.com/office/drawing/2014/main" id="{4323D413-BB54-674D-B4FD-763BC429EE0E}"/>
              </a:ext>
            </a:extLst>
          </p:cNvPr>
          <p:cNvSpPr>
            <a:spLocks noGrp="1"/>
          </p:cNvSpPr>
          <p:nvPr>
            <p:ph sz="half" idx="1"/>
          </p:nvPr>
        </p:nvSpPr>
        <p:spPr/>
        <p:txBody>
          <a:bodyPr/>
          <a:lstStyle/>
          <a:p>
            <a:r>
              <a:rPr lang="da-DK" dirty="0"/>
              <a:t>En af de mest vellykkede grænsedragninger efter nationalitetsprincippet var ændringen af den dansk-tyske grænse, der flyttedes fra Kongeåen lige syd for Kolding til sin nuværende placering nord for Flensborg. </a:t>
            </a:r>
          </a:p>
          <a:p>
            <a:r>
              <a:rPr lang="da-DK" dirty="0"/>
              <a:t>Danmark ”vandt” altså på freden, lidt som man havde håbet.</a:t>
            </a:r>
          </a:p>
          <a:p>
            <a:endParaRPr lang="da-DK" dirty="0"/>
          </a:p>
        </p:txBody>
      </p:sp>
      <p:pic>
        <p:nvPicPr>
          <p:cNvPr id="2050" name="Picture 2">
            <a:extLst>
              <a:ext uri="{FF2B5EF4-FFF2-40B4-BE49-F238E27FC236}">
                <a16:creationId xmlns:a16="http://schemas.microsoft.com/office/drawing/2014/main" id="{D66C4F0D-BD58-D0C4-D977-521C1E06AC22}"/>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480305" y="1828800"/>
            <a:ext cx="4273291"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102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E0D68-D625-4C98-5D01-697026D70686}"/>
              </a:ext>
            </a:extLst>
          </p:cNvPr>
          <p:cNvSpPr>
            <a:spLocks noGrp="1"/>
          </p:cNvSpPr>
          <p:nvPr>
            <p:ph type="title"/>
          </p:nvPr>
        </p:nvSpPr>
        <p:spPr/>
        <p:txBody>
          <a:bodyPr/>
          <a:lstStyle/>
          <a:p>
            <a:pPr algn="ctr"/>
            <a:r>
              <a:rPr lang="da-DK" dirty="0"/>
              <a:t>Vurderingen af </a:t>
            </a:r>
            <a:r>
              <a:rPr lang="da-DK" dirty="0" err="1"/>
              <a:t>VErsaillesfreden</a:t>
            </a:r>
            <a:endParaRPr lang="da-DK" dirty="0"/>
          </a:p>
        </p:txBody>
      </p:sp>
      <p:sp>
        <p:nvSpPr>
          <p:cNvPr id="5" name="Pladsholder til indhold 4">
            <a:extLst>
              <a:ext uri="{FF2B5EF4-FFF2-40B4-BE49-F238E27FC236}">
                <a16:creationId xmlns:a16="http://schemas.microsoft.com/office/drawing/2014/main" id="{842C9782-3521-69F8-22E7-B28E5FD22F38}"/>
              </a:ext>
            </a:extLst>
          </p:cNvPr>
          <p:cNvSpPr>
            <a:spLocks noGrp="1"/>
          </p:cNvSpPr>
          <p:nvPr>
            <p:ph idx="1"/>
          </p:nvPr>
        </p:nvSpPr>
        <p:spPr/>
        <p:txBody>
          <a:bodyPr>
            <a:normAutofit lnSpcReduction="10000"/>
          </a:bodyPr>
          <a:lstStyle/>
          <a:p>
            <a:r>
              <a:rPr lang="da-DK" dirty="0"/>
              <a:t>Mange har senere fortolket at Versaillesfreden står som det ultimative bevis på hvordan man vinder krigen, men ikke freden.</a:t>
            </a:r>
          </a:p>
          <a:p>
            <a:r>
              <a:rPr lang="da-DK" dirty="0"/>
              <a:t>Men allerede dengang var der flere der var skeptiske. John Keynes forlod Versailles fordi han som englænder var helt uenig i de betingelser Tyskland blev pålagt</a:t>
            </a:r>
          </a:p>
          <a:p>
            <a:r>
              <a:rPr lang="da-DK" dirty="0"/>
              <a:t>Hitler brugte som Versaillesfreden i sin propaganda til at overbevise det tyske folk om at de andre lande var ude efter Tyskland</a:t>
            </a:r>
          </a:p>
          <a:p>
            <a:r>
              <a:rPr lang="da-DK" dirty="0"/>
              <a:t>Mange peger på at hævntørsten oversteg den ”retfærdige” fred og der går en klar linje fra freden og til 2.VK.</a:t>
            </a:r>
          </a:p>
        </p:txBody>
      </p:sp>
    </p:spTree>
    <p:extLst>
      <p:ext uri="{BB962C8B-B14F-4D97-AF65-F5344CB8AC3E}">
        <p14:creationId xmlns:p14="http://schemas.microsoft.com/office/powerpoint/2010/main" val="2034876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BA4D8-95AD-F914-24C9-BF9ED962252A}"/>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E2C3A75F-8B38-47E6-A146-6433A988311A}"/>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5771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9CC97-4BED-253E-AAC1-D72220D813F4}"/>
              </a:ext>
            </a:extLst>
          </p:cNvPr>
          <p:cNvSpPr>
            <a:spLocks noGrp="1"/>
          </p:cNvSpPr>
          <p:nvPr>
            <p:ph type="title"/>
          </p:nvPr>
        </p:nvSpPr>
        <p:spPr/>
        <p:txBody>
          <a:bodyPr/>
          <a:lstStyle/>
          <a:p>
            <a:pPr algn="ctr"/>
            <a:r>
              <a:rPr lang="da-DK" dirty="0"/>
              <a:t>1. Verdenskrig - overblikket</a:t>
            </a:r>
          </a:p>
        </p:txBody>
      </p:sp>
      <p:sp>
        <p:nvSpPr>
          <p:cNvPr id="3" name="Pladsholder til indhold 2">
            <a:extLst>
              <a:ext uri="{FF2B5EF4-FFF2-40B4-BE49-F238E27FC236}">
                <a16:creationId xmlns:a16="http://schemas.microsoft.com/office/drawing/2014/main" id="{619728E3-1A9C-DA0F-E2BF-A79C02B084C8}"/>
              </a:ext>
            </a:extLst>
          </p:cNvPr>
          <p:cNvSpPr>
            <a:spLocks noGrp="1"/>
          </p:cNvSpPr>
          <p:nvPr>
            <p:ph idx="1"/>
          </p:nvPr>
        </p:nvSpPr>
        <p:spPr/>
        <p:txBody>
          <a:bodyPr/>
          <a:lstStyle/>
          <a:p>
            <a:r>
              <a:rPr lang="da-DK" dirty="0">
                <a:hlinkClick r:id="rId2"/>
              </a:rPr>
              <a:t>https://www.youtube.com/watch?v=t6OGzNYbQz4&amp;t=2s</a:t>
            </a:r>
            <a:endParaRPr lang="da-DK" dirty="0"/>
          </a:p>
          <a:p>
            <a:endParaRPr lang="da-DK" dirty="0"/>
          </a:p>
        </p:txBody>
      </p:sp>
    </p:spTree>
    <p:extLst>
      <p:ext uri="{BB962C8B-B14F-4D97-AF65-F5344CB8AC3E}">
        <p14:creationId xmlns:p14="http://schemas.microsoft.com/office/powerpoint/2010/main" val="2669440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DEAEF5-DB77-3E8C-3FF8-6C836ACD3B3E}"/>
              </a:ext>
            </a:extLst>
          </p:cNvPr>
          <p:cNvSpPr>
            <a:spLocks noGrp="1"/>
          </p:cNvSpPr>
          <p:nvPr>
            <p:ph type="title"/>
          </p:nvPr>
        </p:nvSpPr>
        <p:spPr/>
        <p:txBody>
          <a:bodyPr/>
          <a:lstStyle/>
          <a:p>
            <a:pPr algn="ctr"/>
            <a:r>
              <a:rPr lang="da-DK"/>
              <a:t>Afsluttende</a:t>
            </a:r>
          </a:p>
        </p:txBody>
      </p:sp>
      <p:sp>
        <p:nvSpPr>
          <p:cNvPr id="3" name="Pladsholder til indhold 2">
            <a:extLst>
              <a:ext uri="{FF2B5EF4-FFF2-40B4-BE49-F238E27FC236}">
                <a16:creationId xmlns:a16="http://schemas.microsoft.com/office/drawing/2014/main" id="{97CA0CE5-FB6D-9E45-CCF7-E59E6E8669CA}"/>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46200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46</TotalTime>
  <Words>667</Words>
  <Application>Microsoft Office PowerPoint</Application>
  <PresentationFormat>Brugerdefineret</PresentationFormat>
  <Paragraphs>56</Paragraphs>
  <Slides>12</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Century Gothic</vt:lpstr>
      <vt:lpstr>Præsentation med verden 16x9</vt:lpstr>
      <vt:lpstr>Versaillesfreden</vt:lpstr>
      <vt:lpstr>Dagens program</vt:lpstr>
      <vt:lpstr>Afslutningen på 1.vk</vt:lpstr>
      <vt:lpstr>Wilsons 14 teser</vt:lpstr>
      <vt:lpstr>VErsaillesfreden</vt:lpstr>
      <vt:lpstr>Versaillesfreden</vt:lpstr>
      <vt:lpstr>Nationalitet og selvbestemmelse</vt:lpstr>
      <vt:lpstr>Genforeningen 1920 </vt:lpstr>
      <vt:lpstr>Vurderingen af VErsaillesfreden</vt:lpstr>
      <vt:lpstr>Pause</vt:lpstr>
      <vt:lpstr>1. Verdenskrig - overblikket</vt:lpstr>
      <vt:lpstr>Afsluttende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2025-02-13T08:30:39Z</dcterms:created>
  <dcterms:modified xsi:type="dcterms:W3CDTF">2025-02-13T09:16:50Z</dcterms:modified>
</cp:coreProperties>
</file>