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2" r:id="rId8"/>
    <p:sldId id="263" r:id="rId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20-02-2025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20-02-2025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20-02-2025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20-02-2025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20-02-2025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20-02-2025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20-02-2025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20-02-2025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20-02-2025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20-02-2025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20-02-2025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20-02-2025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20-02-2025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Alliancer i den kolde krig</a:t>
            </a:r>
          </a:p>
        </p:txBody>
      </p:sp>
      <p:sp>
        <p:nvSpPr>
          <p:cNvPr id="3" name="Undertitel 2"/>
          <p:cNvSpPr>
            <a:spLocks noGrp="1"/>
          </p:cNvSpPr>
          <p:nvPr>
            <p:ph type="subTitle" idx="1"/>
          </p:nvPr>
        </p:nvSpPr>
        <p:spPr/>
        <p:txBody>
          <a:bodyPr rtlCol="0"/>
          <a:lstStyle/>
          <a:p>
            <a:pPr rtl="0"/>
            <a:r>
              <a:rPr lang="da-DK" dirty="0"/>
              <a:t>Trumandoktrin, Marshallplan, NATO &amp; </a:t>
            </a:r>
            <a:r>
              <a:rPr lang="da-DK" dirty="0" err="1"/>
              <a:t>Warzawapagten</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42774D-64A5-89C0-DD67-F21A85047C73}"/>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614B0E64-9FF4-942C-EE98-9241F6E799D3}"/>
              </a:ext>
            </a:extLst>
          </p:cNvPr>
          <p:cNvSpPr>
            <a:spLocks noGrp="1"/>
          </p:cNvSpPr>
          <p:nvPr>
            <p:ph idx="1"/>
          </p:nvPr>
        </p:nvSpPr>
        <p:spPr/>
        <p:txBody>
          <a:bodyPr/>
          <a:lstStyle/>
          <a:p>
            <a:r>
              <a:rPr lang="da-DK" dirty="0"/>
              <a:t>1) Opsamling fra sidst</a:t>
            </a:r>
          </a:p>
          <a:p>
            <a:r>
              <a:rPr lang="da-DK" dirty="0"/>
              <a:t>2) Trumandoktrinen</a:t>
            </a:r>
          </a:p>
          <a:p>
            <a:r>
              <a:rPr lang="da-DK" dirty="0"/>
              <a:t>3) Marshall-planen</a:t>
            </a:r>
          </a:p>
          <a:p>
            <a:r>
              <a:rPr lang="da-DK" dirty="0"/>
              <a:t>4) Alliancer og Danmark i Vestblokken</a:t>
            </a:r>
          </a:p>
          <a:p>
            <a:r>
              <a:rPr lang="da-DK" dirty="0"/>
              <a:t>5) Den ny økonomiske verdensorden</a:t>
            </a:r>
          </a:p>
        </p:txBody>
      </p:sp>
    </p:spTree>
    <p:extLst>
      <p:ext uri="{BB962C8B-B14F-4D97-AF65-F5344CB8AC3E}">
        <p14:creationId xmlns:p14="http://schemas.microsoft.com/office/powerpoint/2010/main" val="185594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180575-0CEE-6F40-D4B9-01D8177BF269}"/>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941338B8-02A1-F6B2-4D39-C3B14FCBC0B6}"/>
              </a:ext>
            </a:extLst>
          </p:cNvPr>
          <p:cNvSpPr>
            <a:spLocks noGrp="1"/>
          </p:cNvSpPr>
          <p:nvPr>
            <p:ph idx="1"/>
          </p:nvPr>
        </p:nvSpPr>
        <p:spPr/>
        <p:txBody>
          <a:bodyPr/>
          <a:lstStyle/>
          <a:p>
            <a:r>
              <a:rPr lang="da-DK" dirty="0"/>
              <a:t>Et Jerntæppe har sænket sig ned gennem Europa</a:t>
            </a:r>
          </a:p>
          <a:p>
            <a:r>
              <a:rPr lang="da-DK" dirty="0"/>
              <a:t>Vesten sammenlignes med Hitler af Stalin</a:t>
            </a:r>
          </a:p>
          <a:p>
            <a:r>
              <a:rPr lang="da-DK" dirty="0"/>
              <a:t>Den fælles fjende Tyskland r væk og i nye modsætningsforhold vinder frem</a:t>
            </a:r>
          </a:p>
        </p:txBody>
      </p:sp>
    </p:spTree>
    <p:extLst>
      <p:ext uri="{BB962C8B-B14F-4D97-AF65-F5344CB8AC3E}">
        <p14:creationId xmlns:p14="http://schemas.microsoft.com/office/powerpoint/2010/main" val="136666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DE42F-7887-16F0-4050-292865F95192}"/>
              </a:ext>
            </a:extLst>
          </p:cNvPr>
          <p:cNvSpPr>
            <a:spLocks noGrp="1"/>
          </p:cNvSpPr>
          <p:nvPr>
            <p:ph type="title"/>
          </p:nvPr>
        </p:nvSpPr>
        <p:spPr/>
        <p:txBody>
          <a:bodyPr/>
          <a:lstStyle/>
          <a:p>
            <a:pPr algn="ctr"/>
            <a:r>
              <a:rPr lang="da-DK" dirty="0"/>
              <a:t>Trumandoktrinen</a:t>
            </a:r>
          </a:p>
        </p:txBody>
      </p:sp>
      <p:sp>
        <p:nvSpPr>
          <p:cNvPr id="3" name="Pladsholder til indhold 2">
            <a:extLst>
              <a:ext uri="{FF2B5EF4-FFF2-40B4-BE49-F238E27FC236}">
                <a16:creationId xmlns:a16="http://schemas.microsoft.com/office/drawing/2014/main" id="{260D84ED-F421-F455-F35D-AA53ADC9CEBC}"/>
              </a:ext>
            </a:extLst>
          </p:cNvPr>
          <p:cNvSpPr>
            <a:spLocks noGrp="1"/>
          </p:cNvSpPr>
          <p:nvPr>
            <p:ph idx="1"/>
          </p:nvPr>
        </p:nvSpPr>
        <p:spPr/>
        <p:txBody>
          <a:bodyPr/>
          <a:lstStyle/>
          <a:p>
            <a:r>
              <a:rPr lang="da-DK" dirty="0"/>
              <a:t>Frankrig og England var ikke længere stormagter og man frygtede kommunistisk ekspansion i Europa og verden generelt.</a:t>
            </a:r>
          </a:p>
          <a:p>
            <a:r>
              <a:rPr lang="da-DK" dirty="0"/>
              <a:t>Den amerikanske præsident Truman fremsætter i en tale i 1947, det der kommer til at kaldes Trumandoktrinen</a:t>
            </a:r>
          </a:p>
          <a:p>
            <a:r>
              <a:rPr lang="da-DK" dirty="0"/>
              <a:t>En doktrin betyder et samlede tanker som man følger og handler ud fra</a:t>
            </a:r>
          </a:p>
          <a:p>
            <a:r>
              <a:rPr lang="da-DK" dirty="0"/>
              <a:t>Trumandoktrinen bygger på at USA vil forsvare frie og demokratiske folk og sørge for at inddæmme kommunismen – den må altså ikke sprede sig mere end hvor den er. </a:t>
            </a:r>
          </a:p>
        </p:txBody>
      </p:sp>
    </p:spTree>
    <p:extLst>
      <p:ext uri="{BB962C8B-B14F-4D97-AF65-F5344CB8AC3E}">
        <p14:creationId xmlns:p14="http://schemas.microsoft.com/office/powerpoint/2010/main" val="189724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30B87D-B2EF-1691-DF1D-A1B703A744F0}"/>
              </a:ext>
            </a:extLst>
          </p:cNvPr>
          <p:cNvSpPr>
            <a:spLocks noGrp="1"/>
          </p:cNvSpPr>
          <p:nvPr>
            <p:ph type="title"/>
          </p:nvPr>
        </p:nvSpPr>
        <p:spPr/>
        <p:txBody>
          <a:bodyPr/>
          <a:lstStyle/>
          <a:p>
            <a:pPr algn="ctr"/>
            <a:r>
              <a:rPr lang="da-DK" dirty="0"/>
              <a:t>Marshall-planen</a:t>
            </a:r>
          </a:p>
        </p:txBody>
      </p:sp>
      <p:sp>
        <p:nvSpPr>
          <p:cNvPr id="3" name="Pladsholder til indhold 2">
            <a:extLst>
              <a:ext uri="{FF2B5EF4-FFF2-40B4-BE49-F238E27FC236}">
                <a16:creationId xmlns:a16="http://schemas.microsoft.com/office/drawing/2014/main" id="{DD48620D-737C-2EA5-AF7F-D97D1F01346E}"/>
              </a:ext>
            </a:extLst>
          </p:cNvPr>
          <p:cNvSpPr>
            <a:spLocks noGrp="1"/>
          </p:cNvSpPr>
          <p:nvPr>
            <p:ph idx="1"/>
          </p:nvPr>
        </p:nvSpPr>
        <p:spPr/>
        <p:txBody>
          <a:bodyPr>
            <a:normAutofit lnSpcReduction="10000"/>
          </a:bodyPr>
          <a:lstStyle/>
          <a:p>
            <a:r>
              <a:rPr lang="da-DK" dirty="0"/>
              <a:t>Senere i 1947 fremsatte USA gennem sin udenrigsminister George Marshall et tilbud til de europæiske lande om omfattende økonomisk hjælp. Det tilbud blev modtaget af alle europæiske lande undtagen de østeuropæiske, som var under sovjetisk kontrol. </a:t>
            </a:r>
          </a:p>
          <a:p>
            <a:r>
              <a:rPr lang="da-DK" dirty="0" err="1"/>
              <a:t>USAs</a:t>
            </a:r>
            <a:r>
              <a:rPr lang="da-DK" dirty="0"/>
              <a:t> motiver til at engagere sig permanent i Europa var frygten for, at Sovjetunionens og kommunismens magt på verdensplan på lang sigt skulle blive for stor. Europa var desuden af meget stor økonomisk betydning for USA som marked og som investeringsområde. Marshall-planen tjente således også </a:t>
            </a:r>
            <a:r>
              <a:rPr lang="da-DK" dirty="0" err="1"/>
              <a:t>USAs</a:t>
            </a:r>
            <a:r>
              <a:rPr lang="da-DK" dirty="0"/>
              <a:t> økonomiske interesser både på kort og på lang sigt, fordi den hjalp med til at genopbygge Europas købekraft.</a:t>
            </a:r>
          </a:p>
        </p:txBody>
      </p:sp>
    </p:spTree>
    <p:extLst>
      <p:ext uri="{BB962C8B-B14F-4D97-AF65-F5344CB8AC3E}">
        <p14:creationId xmlns:p14="http://schemas.microsoft.com/office/powerpoint/2010/main" val="288453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1B96B4-F78B-812A-2C66-0F4676F87B76}"/>
              </a:ext>
            </a:extLst>
          </p:cNvPr>
          <p:cNvSpPr>
            <a:spLocks noGrp="1"/>
          </p:cNvSpPr>
          <p:nvPr>
            <p:ph type="title"/>
          </p:nvPr>
        </p:nvSpPr>
        <p:spPr/>
        <p:txBody>
          <a:bodyPr/>
          <a:lstStyle/>
          <a:p>
            <a:pPr algn="ctr"/>
            <a:r>
              <a:rPr lang="da-DK" dirty="0"/>
              <a:t>Delingen af Tyskland</a:t>
            </a:r>
          </a:p>
        </p:txBody>
      </p:sp>
      <p:pic>
        <p:nvPicPr>
          <p:cNvPr id="7" name="Pladsholder til indhold 6" descr="Et billede, der indeholder tekst, kort, atlas, diagram&#10;&#10;Indhold genereret af kunstig intelligens kan være forkert.">
            <a:extLst>
              <a:ext uri="{FF2B5EF4-FFF2-40B4-BE49-F238E27FC236}">
                <a16:creationId xmlns:a16="http://schemas.microsoft.com/office/drawing/2014/main" id="{802DB751-2930-4038-3510-2688D1C8517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29589" y="1828800"/>
            <a:ext cx="4516322" cy="4343400"/>
          </a:xfrm>
        </p:spPr>
      </p:pic>
      <p:sp>
        <p:nvSpPr>
          <p:cNvPr id="5" name="Pladsholder til indhold 4">
            <a:extLst>
              <a:ext uri="{FF2B5EF4-FFF2-40B4-BE49-F238E27FC236}">
                <a16:creationId xmlns:a16="http://schemas.microsoft.com/office/drawing/2014/main" id="{1FBE11D5-C719-A311-AA71-0A07ED044509}"/>
              </a:ext>
            </a:extLst>
          </p:cNvPr>
          <p:cNvSpPr>
            <a:spLocks noGrp="1"/>
          </p:cNvSpPr>
          <p:nvPr>
            <p:ph sz="half" idx="2"/>
          </p:nvPr>
        </p:nvSpPr>
        <p:spPr/>
        <p:txBody>
          <a:bodyPr/>
          <a:lstStyle/>
          <a:p>
            <a:r>
              <a:rPr lang="da-DK" dirty="0"/>
              <a:t>Delingen af Tyskland blev aftalt ved Potsdamkonferencen i 1945</a:t>
            </a:r>
          </a:p>
          <a:p>
            <a:r>
              <a:rPr lang="da-DK" dirty="0"/>
              <a:t>Samarbejdet om Tyskland kom aldrig til at fungere mellem Øst og Vest – modsætningsforholdene var for store.</a:t>
            </a:r>
          </a:p>
        </p:txBody>
      </p:sp>
    </p:spTree>
    <p:extLst>
      <p:ext uri="{BB962C8B-B14F-4D97-AF65-F5344CB8AC3E}">
        <p14:creationId xmlns:p14="http://schemas.microsoft.com/office/powerpoint/2010/main" val="19259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3CC068-9BFA-B93A-97A6-D47AA9560961}"/>
              </a:ext>
            </a:extLst>
          </p:cNvPr>
          <p:cNvSpPr>
            <a:spLocks noGrp="1"/>
          </p:cNvSpPr>
          <p:nvPr>
            <p:ph type="title"/>
          </p:nvPr>
        </p:nvSpPr>
        <p:spPr/>
        <p:txBody>
          <a:bodyPr/>
          <a:lstStyle/>
          <a:p>
            <a:pPr algn="ctr"/>
            <a:r>
              <a:rPr lang="da-DK" dirty="0"/>
              <a:t>Delingen af </a:t>
            </a:r>
            <a:r>
              <a:rPr lang="da-DK" dirty="0" err="1"/>
              <a:t>tyskland</a:t>
            </a:r>
            <a:endParaRPr lang="da-DK" dirty="0"/>
          </a:p>
        </p:txBody>
      </p:sp>
      <p:sp>
        <p:nvSpPr>
          <p:cNvPr id="5" name="Pladsholder til indhold 4">
            <a:extLst>
              <a:ext uri="{FF2B5EF4-FFF2-40B4-BE49-F238E27FC236}">
                <a16:creationId xmlns:a16="http://schemas.microsoft.com/office/drawing/2014/main" id="{FC1969D1-8B02-9548-C530-2D19512407ED}"/>
              </a:ext>
            </a:extLst>
          </p:cNvPr>
          <p:cNvSpPr>
            <a:spLocks noGrp="1"/>
          </p:cNvSpPr>
          <p:nvPr>
            <p:ph idx="1"/>
          </p:nvPr>
        </p:nvSpPr>
        <p:spPr/>
        <p:txBody>
          <a:bodyPr>
            <a:normAutofit fontScale="85000" lnSpcReduction="20000"/>
          </a:bodyPr>
          <a:lstStyle/>
          <a:p>
            <a:r>
              <a:rPr lang="da-DK" dirty="0"/>
              <a:t>I den sovjetiske zone blev tyske kommunister placeret på de vigtige poster, mens besættelsesmagterne i de tre vestlige zoner støttede sig til borgerlige og socialdemokratiske tyske politikere og embedsmænd. Mens samfundsopbygningen i øst pegede i socialistisk retning, pegede den i vest i kapitalistisk retning. De tre vestlige zoner fik således del i Marshall-hjælpen.</a:t>
            </a:r>
          </a:p>
          <a:p>
            <a:pPr algn="l"/>
            <a:r>
              <a:rPr lang="da-DK" dirty="0"/>
              <a:t>Resultatet blev, at der i 1949 oprettedes to tyske stater, Forbundsrepublikken Tyskland i vest og Den Tyske Demokratiske Republik (DDR) i øst. Mens Forbundsrepublikken blev en demokratisk flerpartistat med kapitalistisk økonomisk system, blev DDR en kommunistisk </a:t>
            </a:r>
            <a:r>
              <a:rPr lang="da-DK" dirty="0" err="1"/>
              <a:t>etpartistat</a:t>
            </a:r>
            <a:r>
              <a:rPr lang="da-DK" dirty="0"/>
              <a:t>.</a:t>
            </a:r>
          </a:p>
          <a:p>
            <a:pPr algn="l"/>
            <a:r>
              <a:rPr lang="da-DK" dirty="0"/>
              <a:t>Berlin kom til at indtage en særstilling. De tre vestlige besættelseszoner i Berlin, kaldet Vestberlin, blev i praksis en del af forbundsrepublikken – som en ø midt i DDR. Sovjetunionen forsøgte 1948-49 at presse </a:t>
            </a:r>
            <a:r>
              <a:rPr lang="da-DK" dirty="0" err="1"/>
              <a:t>vestmagterne</a:t>
            </a:r>
            <a:r>
              <a:rPr lang="da-DK" dirty="0"/>
              <a:t> ud ved at blokere vejene fra Vesttyskland til Vestberlin, men USA og Storbritannien viste sig at kunne opretholde forsyningerne til Vestberlin ad luftvejen. Sovjetunionen opgav derefter blokaden.</a:t>
            </a:r>
          </a:p>
          <a:p>
            <a:endParaRPr lang="da-DK" dirty="0"/>
          </a:p>
        </p:txBody>
      </p:sp>
    </p:spTree>
    <p:extLst>
      <p:ext uri="{BB962C8B-B14F-4D97-AF65-F5344CB8AC3E}">
        <p14:creationId xmlns:p14="http://schemas.microsoft.com/office/powerpoint/2010/main" val="114652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9F7E8B-DDA8-3D6A-C777-71AD11082CB1}"/>
              </a:ext>
            </a:extLst>
          </p:cNvPr>
          <p:cNvSpPr>
            <a:spLocks noGrp="1"/>
          </p:cNvSpPr>
          <p:nvPr>
            <p:ph type="title"/>
          </p:nvPr>
        </p:nvSpPr>
        <p:spPr/>
        <p:txBody>
          <a:bodyPr/>
          <a:lstStyle/>
          <a:p>
            <a:pPr algn="ctr"/>
            <a:r>
              <a:rPr lang="da-DK" dirty="0"/>
              <a:t>Udviklingen efter 2.VK</a:t>
            </a:r>
          </a:p>
        </p:txBody>
      </p:sp>
      <p:sp>
        <p:nvSpPr>
          <p:cNvPr id="3" name="Pladsholder til indhold 2">
            <a:extLst>
              <a:ext uri="{FF2B5EF4-FFF2-40B4-BE49-F238E27FC236}">
                <a16:creationId xmlns:a16="http://schemas.microsoft.com/office/drawing/2014/main" id="{BDBAEDDC-FD85-1442-0485-A5805565A632}"/>
              </a:ext>
            </a:extLst>
          </p:cNvPr>
          <p:cNvSpPr>
            <a:spLocks noGrp="1"/>
          </p:cNvSpPr>
          <p:nvPr>
            <p:ph idx="1"/>
          </p:nvPr>
        </p:nvSpPr>
        <p:spPr/>
        <p:txBody>
          <a:bodyPr/>
          <a:lstStyle/>
          <a:p>
            <a:r>
              <a:rPr lang="da-DK" dirty="0"/>
              <a:t>Vi skal læse en masse i grundbogen og indsamle viden i dag</a:t>
            </a:r>
          </a:p>
          <a:p>
            <a:r>
              <a:rPr lang="da-DK" dirty="0"/>
              <a:t>Vi skal have viden om hvordan NATO og </a:t>
            </a:r>
            <a:r>
              <a:rPr lang="da-DK" dirty="0" err="1"/>
              <a:t>Warzawapagten</a:t>
            </a:r>
            <a:r>
              <a:rPr lang="da-DK" dirty="0"/>
              <a:t> bliver til</a:t>
            </a:r>
          </a:p>
          <a:p>
            <a:r>
              <a:rPr lang="da-DK" dirty="0"/>
              <a:t>Viden om Danmarks stillingtagen til alt det her</a:t>
            </a:r>
          </a:p>
          <a:p>
            <a:r>
              <a:rPr lang="da-DK" dirty="0"/>
              <a:t>Viden om hvordan økonomien i vesten udvikler </a:t>
            </a:r>
            <a:r>
              <a:rPr lang="da-DK"/>
              <a:t>sig efter 2vk.</a:t>
            </a:r>
          </a:p>
        </p:txBody>
      </p:sp>
    </p:spTree>
    <p:extLst>
      <p:ext uri="{BB962C8B-B14F-4D97-AF65-F5344CB8AC3E}">
        <p14:creationId xmlns:p14="http://schemas.microsoft.com/office/powerpoint/2010/main" val="146151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60</TotalTime>
  <Words>508</Words>
  <Application>Microsoft Office PowerPoint</Application>
  <PresentationFormat>Brugerdefineret</PresentationFormat>
  <Paragraphs>33</Paragraphs>
  <Slides>8</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8</vt:i4>
      </vt:variant>
    </vt:vector>
  </HeadingPairs>
  <TitlesOfParts>
    <vt:vector size="11" baseType="lpstr">
      <vt:lpstr>Arial</vt:lpstr>
      <vt:lpstr>Century Gothic</vt:lpstr>
      <vt:lpstr>Præsentation med verden 16x9</vt:lpstr>
      <vt:lpstr>Alliancer i den kolde krig</vt:lpstr>
      <vt:lpstr>Dagens program</vt:lpstr>
      <vt:lpstr>Opsamling fra sidst</vt:lpstr>
      <vt:lpstr>Trumandoktrinen</vt:lpstr>
      <vt:lpstr>Marshall-planen</vt:lpstr>
      <vt:lpstr>Delingen af Tyskland</vt:lpstr>
      <vt:lpstr>Delingen af tyskland</vt:lpstr>
      <vt:lpstr>Udviklingen efter 2.VK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2025-02-20T08:34:59Z</dcterms:created>
  <dcterms:modified xsi:type="dcterms:W3CDTF">2025-02-20T09:35:46Z</dcterms:modified>
</cp:coreProperties>
</file>