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8" r:id="rId3"/>
    <p:sldId id="259" r:id="rId4"/>
    <p:sldId id="257" r:id="rId5"/>
    <p:sldId id="260" r:id="rId6"/>
    <p:sldId id="261" r:id="rId7"/>
    <p:sldId id="262" r:id="rId8"/>
    <p:sldId id="263" r:id="rId9"/>
    <p:sldId id="264" r:id="rId10"/>
    <p:sldId id="265" r:id="rId11"/>
    <p:sldId id="266" r:id="rId12"/>
    <p:sldId id="267" r:id="rId13"/>
    <p:sldId id="268" r:id="rId14"/>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19-02-2025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19-02-2025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19-02-2025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19-02-2025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19-02-2025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19-02-2025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19-02-2025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19-02-2025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19-02-2025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19-02-2025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19-02-2025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19-02-2025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19-02-2025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AUXIuYHFgB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4.xml"/><Relationship Id="rId4" Type="http://schemas.openxmlformats.org/officeDocument/2006/relationships/image" Target="../media/image3.tmp"/></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Den Kolde Krig</a:t>
            </a:r>
          </a:p>
        </p:txBody>
      </p:sp>
      <p:sp>
        <p:nvSpPr>
          <p:cNvPr id="3" name="Undertitel 2"/>
          <p:cNvSpPr>
            <a:spLocks noGrp="1"/>
          </p:cNvSpPr>
          <p:nvPr>
            <p:ph type="subTitle" idx="1"/>
          </p:nvPr>
        </p:nvSpPr>
        <p:spPr/>
        <p:txBody>
          <a:bodyPr rtlCol="0"/>
          <a:lstStyle/>
          <a:p>
            <a:pPr rtl="0"/>
            <a:r>
              <a:rPr lang="da-DK" dirty="0"/>
              <a:t>Nyt forløb</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4FC696-FE42-A789-DD47-BC65936DEEFE}"/>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75951082-3601-2391-945E-2A7224A5E5B4}"/>
              </a:ext>
            </a:extLst>
          </p:cNvPr>
          <p:cNvSpPr>
            <a:spLocks noGrp="1"/>
          </p:cNvSpPr>
          <p:nvPr>
            <p:ph idx="1"/>
          </p:nvPr>
        </p:nvSpPr>
        <p:spPr/>
        <p:txBody>
          <a:bodyPr/>
          <a:lstStyle/>
          <a:p>
            <a:r>
              <a:rPr lang="da-DK" dirty="0"/>
              <a:t>1) 2. verdenskrig (kort version </a:t>
            </a:r>
            <a:r>
              <a:rPr lang="da-DK" dirty="0">
                <a:sym typeface="Wingdings" panose="05000000000000000000" pitchFamily="2" charset="2"/>
              </a:rPr>
              <a:t>)</a:t>
            </a:r>
          </a:p>
          <a:p>
            <a:r>
              <a:rPr lang="da-DK" dirty="0">
                <a:sym typeface="Wingdings" panose="05000000000000000000" pitchFamily="2" charset="2"/>
              </a:rPr>
              <a:t>2) Starten på den kolde krig</a:t>
            </a:r>
          </a:p>
          <a:p>
            <a:r>
              <a:rPr lang="da-DK" dirty="0">
                <a:sym typeface="Wingdings" panose="05000000000000000000" pitchFamily="2" charset="2"/>
              </a:rPr>
              <a:t>3) Pause</a:t>
            </a:r>
          </a:p>
          <a:p>
            <a:r>
              <a:rPr lang="da-DK" dirty="0">
                <a:sym typeface="Wingdings" panose="05000000000000000000" pitchFamily="2" charset="2"/>
              </a:rPr>
              <a:t>4) Kildeøvelse</a:t>
            </a:r>
            <a:endParaRPr lang="da-DK" dirty="0"/>
          </a:p>
        </p:txBody>
      </p:sp>
    </p:spTree>
    <p:extLst>
      <p:ext uri="{BB962C8B-B14F-4D97-AF65-F5344CB8AC3E}">
        <p14:creationId xmlns:p14="http://schemas.microsoft.com/office/powerpoint/2010/main" val="3719350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AEF7AC-7E8B-EEA8-F497-3C5AE5239B08}"/>
              </a:ext>
            </a:extLst>
          </p:cNvPr>
          <p:cNvSpPr>
            <a:spLocks noGrp="1"/>
          </p:cNvSpPr>
          <p:nvPr>
            <p:ph type="title"/>
          </p:nvPr>
        </p:nvSpPr>
        <p:spPr/>
        <p:txBody>
          <a:bodyPr/>
          <a:lstStyle/>
          <a:p>
            <a:pPr algn="ctr"/>
            <a:r>
              <a:rPr lang="da-DK" dirty="0"/>
              <a:t>Kort version </a:t>
            </a:r>
            <a:r>
              <a:rPr lang="da-DK" dirty="0">
                <a:sym typeface="Wingdings" panose="05000000000000000000" pitchFamily="2" charset="2"/>
              </a:rPr>
              <a:t></a:t>
            </a:r>
            <a:endParaRPr lang="da-DK" dirty="0"/>
          </a:p>
        </p:txBody>
      </p:sp>
      <p:sp>
        <p:nvSpPr>
          <p:cNvPr id="3" name="Pladsholder til indhold 2">
            <a:extLst>
              <a:ext uri="{FF2B5EF4-FFF2-40B4-BE49-F238E27FC236}">
                <a16:creationId xmlns:a16="http://schemas.microsoft.com/office/drawing/2014/main" id="{99FFCB1F-3B38-A927-433E-5E6A4EC26A8C}"/>
              </a:ext>
            </a:extLst>
          </p:cNvPr>
          <p:cNvSpPr>
            <a:spLocks noGrp="1"/>
          </p:cNvSpPr>
          <p:nvPr>
            <p:ph idx="1"/>
          </p:nvPr>
        </p:nvSpPr>
        <p:spPr/>
        <p:txBody>
          <a:bodyPr/>
          <a:lstStyle/>
          <a:p>
            <a:r>
              <a:rPr lang="da-DK" dirty="0">
                <a:hlinkClick r:id="rId2"/>
              </a:rPr>
              <a:t>https://www.youtube.com/watch?v=AUXIuYHFgBE</a:t>
            </a:r>
            <a:endParaRPr lang="da-DK" dirty="0"/>
          </a:p>
          <a:p>
            <a:endParaRPr lang="da-DK" dirty="0"/>
          </a:p>
        </p:txBody>
      </p:sp>
    </p:spTree>
    <p:extLst>
      <p:ext uri="{BB962C8B-B14F-4D97-AF65-F5344CB8AC3E}">
        <p14:creationId xmlns:p14="http://schemas.microsoft.com/office/powerpoint/2010/main" val="837995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indhold 7" descr="Et billede, der indeholder tekst, menneske, møbel, indendørs&#10;&#10;Indhold genereret af kunstig intelligens kan være forkert.">
            <a:extLst>
              <a:ext uri="{FF2B5EF4-FFF2-40B4-BE49-F238E27FC236}">
                <a16:creationId xmlns:a16="http://schemas.microsoft.com/office/drawing/2014/main" id="{0CD5D4F0-C7B9-CF14-527A-DD73CFD1C92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55717" y="2708920"/>
            <a:ext cx="4708525" cy="3792531"/>
          </a:xfrm>
        </p:spPr>
      </p:pic>
      <p:pic>
        <p:nvPicPr>
          <p:cNvPr id="10" name="Pladsholder til indhold 9" descr="Et billede, der indeholder menneske, indendørs, bord, møbel&#10;&#10;Indhold genereret af kunstig intelligens kan være forkert.">
            <a:extLst>
              <a:ext uri="{FF2B5EF4-FFF2-40B4-BE49-F238E27FC236}">
                <a16:creationId xmlns:a16="http://schemas.microsoft.com/office/drawing/2014/main" id="{91C8C6E8-6DC5-9C38-FA93-F64A6B320AD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87401" y="44624"/>
            <a:ext cx="4708525" cy="3221093"/>
          </a:xfrm>
        </p:spPr>
      </p:pic>
      <p:pic>
        <p:nvPicPr>
          <p:cNvPr id="12" name="Billede 11" descr="Et billede, der indeholder Ansigt, person, tøj, skærmbillede&#10;&#10;Indhold genereret af kunstig intelligens kan være forkert.">
            <a:extLst>
              <a:ext uri="{FF2B5EF4-FFF2-40B4-BE49-F238E27FC236}">
                <a16:creationId xmlns:a16="http://schemas.microsoft.com/office/drawing/2014/main" id="{E334450D-B187-4A93-0201-189F6A5582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6445" y="3221967"/>
            <a:ext cx="5626663" cy="3629137"/>
          </a:xfrm>
          <a:prstGeom prst="rect">
            <a:avLst/>
          </a:prstGeom>
        </p:spPr>
      </p:pic>
    </p:spTree>
    <p:extLst>
      <p:ext uri="{BB962C8B-B14F-4D97-AF65-F5344CB8AC3E}">
        <p14:creationId xmlns:p14="http://schemas.microsoft.com/office/powerpoint/2010/main" val="9158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8D3770-8E3A-DE29-5533-3018A47CECF0}"/>
              </a:ext>
            </a:extLst>
          </p:cNvPr>
          <p:cNvSpPr>
            <a:spLocks noGrp="1"/>
          </p:cNvSpPr>
          <p:nvPr>
            <p:ph type="title"/>
          </p:nvPr>
        </p:nvSpPr>
        <p:spPr/>
        <p:txBody>
          <a:bodyPr/>
          <a:lstStyle/>
          <a:p>
            <a:pPr algn="ctr"/>
            <a:r>
              <a:rPr lang="da-DK" dirty="0"/>
              <a:t>Jaltakonferencen</a:t>
            </a:r>
          </a:p>
        </p:txBody>
      </p:sp>
      <p:sp>
        <p:nvSpPr>
          <p:cNvPr id="7" name="Pladsholder til indhold 6">
            <a:extLst>
              <a:ext uri="{FF2B5EF4-FFF2-40B4-BE49-F238E27FC236}">
                <a16:creationId xmlns:a16="http://schemas.microsoft.com/office/drawing/2014/main" id="{20A01F2A-7454-B6B3-647F-698DA14844F8}"/>
              </a:ext>
            </a:extLst>
          </p:cNvPr>
          <p:cNvSpPr>
            <a:spLocks noGrp="1"/>
          </p:cNvSpPr>
          <p:nvPr>
            <p:ph sz="half" idx="2"/>
          </p:nvPr>
        </p:nvSpPr>
        <p:spPr/>
        <p:txBody>
          <a:bodyPr/>
          <a:lstStyle/>
          <a:p>
            <a:r>
              <a:rPr lang="da-DK" dirty="0"/>
              <a:t>Churchill, Roosevelt og Stalin mødtes på Jalta (Krimhalvøen)</a:t>
            </a:r>
          </a:p>
          <a:p>
            <a:r>
              <a:rPr lang="da-DK" dirty="0"/>
              <a:t>Februar 1945 </a:t>
            </a:r>
          </a:p>
          <a:p>
            <a:r>
              <a:rPr lang="da-DK" dirty="0"/>
              <a:t>Mødet handlede om hvordan Europa og Verden skulle se ud efter 2.VK</a:t>
            </a:r>
          </a:p>
          <a:p>
            <a:r>
              <a:rPr lang="da-DK" dirty="0"/>
              <a:t>Stormagtspolitik, hvor interessezoner skulle aftales</a:t>
            </a:r>
          </a:p>
        </p:txBody>
      </p:sp>
      <p:pic>
        <p:nvPicPr>
          <p:cNvPr id="1026" name="Picture 2" descr="undefined">
            <a:extLst>
              <a:ext uri="{FF2B5EF4-FFF2-40B4-BE49-F238E27FC236}">
                <a16:creationId xmlns:a16="http://schemas.microsoft.com/office/drawing/2014/main" id="{ED0FE98E-5FCF-FC39-383F-538B8024522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33488" y="2107546"/>
            <a:ext cx="4708525" cy="3785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54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607E6-AEBE-9C07-B71D-FC7C122B36FB}"/>
              </a:ext>
            </a:extLst>
          </p:cNvPr>
          <p:cNvSpPr>
            <a:spLocks noGrp="1"/>
          </p:cNvSpPr>
          <p:nvPr>
            <p:ph type="title"/>
          </p:nvPr>
        </p:nvSpPr>
        <p:spPr/>
        <p:txBody>
          <a:bodyPr/>
          <a:lstStyle/>
          <a:p>
            <a:pPr algn="ctr"/>
            <a:r>
              <a:rPr lang="da-DK" dirty="0"/>
              <a:t>Fra samarbejde til konfrontation</a:t>
            </a:r>
          </a:p>
        </p:txBody>
      </p:sp>
      <p:sp>
        <p:nvSpPr>
          <p:cNvPr id="5" name="Pladsholder til indhold 4">
            <a:extLst>
              <a:ext uri="{FF2B5EF4-FFF2-40B4-BE49-F238E27FC236}">
                <a16:creationId xmlns:a16="http://schemas.microsoft.com/office/drawing/2014/main" id="{734BA319-8588-6E7B-F666-9642BAA3526E}"/>
              </a:ext>
            </a:extLst>
          </p:cNvPr>
          <p:cNvSpPr>
            <a:spLocks noGrp="1"/>
          </p:cNvSpPr>
          <p:nvPr>
            <p:ph idx="1"/>
          </p:nvPr>
        </p:nvSpPr>
        <p:spPr/>
        <p:txBody>
          <a:bodyPr>
            <a:normAutofit fontScale="92500" lnSpcReduction="20000"/>
          </a:bodyPr>
          <a:lstStyle/>
          <a:p>
            <a:r>
              <a:rPr lang="da-DK" dirty="0"/>
              <a:t>USA og Sovjetunionen var bundet sammen af fælles fjender</a:t>
            </a:r>
          </a:p>
          <a:p>
            <a:r>
              <a:rPr lang="da-DK" dirty="0"/>
              <a:t>USA og Storbritannien vedtog i august 1941 en erklæring –Atlanterhavserklæringen – hvori det blev slået fast, at efterkrigstidens ordning i Europa skulle bygge på principperne om de enkelte folks frihed og ret til demokratiske styreformer. Denne erklæring tilsluttede også Sovjetunionen sig.</a:t>
            </a:r>
          </a:p>
          <a:p>
            <a:r>
              <a:rPr lang="da-DK" dirty="0"/>
              <a:t>De Forenede Nationer blev grundlagt ved underskrivelsen af FN-pagten d. 26. juni 1945. FN var en fornyelse af forsøget på at skabe en universel organisation, der kunne danne ramme om en form for international retsorden, så konflikter kunne forebygges og løses på fredelig vis. </a:t>
            </a:r>
            <a:r>
              <a:rPr lang="da-DK" dirty="0" err="1"/>
              <a:t>FNs</a:t>
            </a:r>
            <a:r>
              <a:rPr lang="da-DK" dirty="0"/>
              <a:t> struktur kom til at afspejle de reelle magtpolitiske forhold. Kompetencen til at skride ind i internationale konflikter blev lagt hos et sikkerhedsråd, hvor de sejrende stormagter fik permanent sæde: Sovjetunionen, USA, Storbritannien, Frankrig og Kina. Disse permanente medlemmer fik vetoret over for beslutninger i rådet. </a:t>
            </a:r>
          </a:p>
        </p:txBody>
      </p:sp>
    </p:spTree>
    <p:extLst>
      <p:ext uri="{BB962C8B-B14F-4D97-AF65-F5344CB8AC3E}">
        <p14:creationId xmlns:p14="http://schemas.microsoft.com/office/powerpoint/2010/main" val="66280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E590EE-EBC1-4344-6445-B9558098560A}"/>
              </a:ext>
            </a:extLst>
          </p:cNvPr>
          <p:cNvSpPr>
            <a:spLocks noGrp="1"/>
          </p:cNvSpPr>
          <p:nvPr>
            <p:ph type="title"/>
          </p:nvPr>
        </p:nvSpPr>
        <p:spPr/>
        <p:txBody>
          <a:bodyPr/>
          <a:lstStyle/>
          <a:p>
            <a:pPr algn="ctr"/>
            <a:r>
              <a:rPr lang="da-DK" dirty="0"/>
              <a:t>USA og Sovjetunionen</a:t>
            </a:r>
          </a:p>
        </p:txBody>
      </p:sp>
      <p:sp>
        <p:nvSpPr>
          <p:cNvPr id="3" name="Pladsholder til indhold 2">
            <a:extLst>
              <a:ext uri="{FF2B5EF4-FFF2-40B4-BE49-F238E27FC236}">
                <a16:creationId xmlns:a16="http://schemas.microsoft.com/office/drawing/2014/main" id="{043AFA8C-4DB1-7488-3155-C2F955F0E356}"/>
              </a:ext>
            </a:extLst>
          </p:cNvPr>
          <p:cNvSpPr>
            <a:spLocks noGrp="1"/>
          </p:cNvSpPr>
          <p:nvPr>
            <p:ph idx="1"/>
          </p:nvPr>
        </p:nvSpPr>
        <p:spPr/>
        <p:txBody>
          <a:bodyPr>
            <a:normAutofit lnSpcReduction="10000"/>
          </a:bodyPr>
          <a:lstStyle/>
          <a:p>
            <a:r>
              <a:rPr lang="da-DK" dirty="0"/>
              <a:t>Der skulle være fri adgang for alle stater til på lige vilkår at dyrke økonomiske og politiske forbindelser hvor som helst. Det princip ville selvfølgelig, hvis det blev gennemført, betyde, at </a:t>
            </a:r>
            <a:r>
              <a:rPr lang="da-DK" dirty="0" err="1"/>
              <a:t>USAs</a:t>
            </a:r>
            <a:r>
              <a:rPr lang="da-DK" dirty="0"/>
              <a:t> økonomiske styrke ville give det en vældig dominans. Set fra sovjetisk side var der frygt for, at USA i kraft af sin enorme økonomiske styrke og sit monopol på atombomben skulle tiltage sig en slags verdensherredømme.</a:t>
            </a:r>
          </a:p>
          <a:p>
            <a:r>
              <a:rPr lang="da-DK" dirty="0"/>
              <a:t>Et andet aspekt af modsætningsforholdet var forskellene i samfundsøkonomisk system. USA og Storbritannien var kapitalistiske samfund med i princippet fri markedsøkonomi og privat ejendomsret til produktionsmidlerne, mens Sovjetunionen var et planøkonomisk samfund med alle produktionsmidler i statens eje.</a:t>
            </a:r>
          </a:p>
        </p:txBody>
      </p:sp>
    </p:spTree>
    <p:extLst>
      <p:ext uri="{BB962C8B-B14F-4D97-AF65-F5344CB8AC3E}">
        <p14:creationId xmlns:p14="http://schemas.microsoft.com/office/powerpoint/2010/main" val="3318604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33AB14-5FBC-5102-4CDA-95BE4F23E087}"/>
              </a:ext>
            </a:extLst>
          </p:cNvPr>
          <p:cNvSpPr>
            <a:spLocks noGrp="1"/>
          </p:cNvSpPr>
          <p:nvPr>
            <p:ph type="title"/>
          </p:nvPr>
        </p:nvSpPr>
        <p:spPr/>
        <p:txBody>
          <a:bodyPr/>
          <a:lstStyle/>
          <a:p>
            <a:pPr algn="ctr"/>
            <a:r>
              <a:rPr lang="da-DK" dirty="0"/>
              <a:t>USA og </a:t>
            </a:r>
            <a:r>
              <a:rPr lang="da-DK" dirty="0" err="1"/>
              <a:t>sovjetunionen</a:t>
            </a:r>
            <a:endParaRPr lang="da-DK" dirty="0"/>
          </a:p>
        </p:txBody>
      </p:sp>
      <p:sp>
        <p:nvSpPr>
          <p:cNvPr id="3" name="Pladsholder til indhold 2">
            <a:extLst>
              <a:ext uri="{FF2B5EF4-FFF2-40B4-BE49-F238E27FC236}">
                <a16:creationId xmlns:a16="http://schemas.microsoft.com/office/drawing/2014/main" id="{9E9DC47F-5208-1D07-9AED-4AEC2196FD2A}"/>
              </a:ext>
            </a:extLst>
          </p:cNvPr>
          <p:cNvSpPr>
            <a:spLocks noGrp="1"/>
          </p:cNvSpPr>
          <p:nvPr>
            <p:ph idx="1"/>
          </p:nvPr>
        </p:nvSpPr>
        <p:spPr/>
        <p:txBody>
          <a:bodyPr>
            <a:normAutofit lnSpcReduction="10000"/>
          </a:bodyPr>
          <a:lstStyle/>
          <a:p>
            <a:pPr algn="l"/>
            <a:r>
              <a:rPr lang="da-DK" dirty="0"/>
              <a:t>Uløseligt forbundet hermed var modsætningerne med hensyn til politisk system og ideologi. USA og Storbritannien var demokratiske flerpartisystemer, mens Sovjetunionen var et kommunistisk etpartisystem, og en central antagelse i den kommunistiske ideologi var jo, at der bestod et grundlæggende modsætningsforhold mellem kapitalisme og kommunisme, mellem den kommunistiske stat og de kapitalistiske og imperialistiske stater. Med tiden ville hele verden blive kommunistisk; målet måtte altså være at udbrede det kommunistiske samfundssystem til resten af verden.</a:t>
            </a:r>
          </a:p>
          <a:p>
            <a:pPr algn="l"/>
            <a:r>
              <a:rPr lang="da-DK" dirty="0"/>
              <a:t>Mens russerne frygtede et amerikansk verdensherredømme her og nu, frygtede amerikanerne et sovjetisk, kommunistisk verdensherredømme på lang sigt.</a:t>
            </a:r>
          </a:p>
          <a:p>
            <a:endParaRPr lang="da-DK" dirty="0"/>
          </a:p>
        </p:txBody>
      </p:sp>
    </p:spTree>
    <p:extLst>
      <p:ext uri="{BB962C8B-B14F-4D97-AF65-F5344CB8AC3E}">
        <p14:creationId xmlns:p14="http://schemas.microsoft.com/office/powerpoint/2010/main" val="417938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511A336-F34C-9DA3-7656-043789D2754C}"/>
              </a:ext>
            </a:extLst>
          </p:cNvPr>
          <p:cNvSpPr>
            <a:spLocks noGrp="1"/>
          </p:cNvSpPr>
          <p:nvPr>
            <p:ph type="title"/>
          </p:nvPr>
        </p:nvSpPr>
        <p:spPr/>
        <p:txBody>
          <a:bodyPr/>
          <a:lstStyle/>
          <a:p>
            <a:pPr algn="ctr"/>
            <a:r>
              <a:rPr lang="da-DK" dirty="0"/>
              <a:t>Deling af Europa</a:t>
            </a:r>
          </a:p>
        </p:txBody>
      </p:sp>
      <p:pic>
        <p:nvPicPr>
          <p:cNvPr id="5" name="Pladsholder til indhold 4" descr="Et billede, der indeholder tekst, kort, atlas&#10;&#10;Indhold genereret af kunstig intelligens kan være forkert.">
            <a:extLst>
              <a:ext uri="{FF2B5EF4-FFF2-40B4-BE49-F238E27FC236}">
                <a16:creationId xmlns:a16="http://schemas.microsoft.com/office/drawing/2014/main" id="{7B9D6232-2E89-928E-7303-4DAEA151DF3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33488" y="1846439"/>
            <a:ext cx="4708525" cy="4308122"/>
          </a:xfrm>
        </p:spPr>
      </p:pic>
      <p:sp>
        <p:nvSpPr>
          <p:cNvPr id="7" name="Pladsholder til indhold 6">
            <a:extLst>
              <a:ext uri="{FF2B5EF4-FFF2-40B4-BE49-F238E27FC236}">
                <a16:creationId xmlns:a16="http://schemas.microsoft.com/office/drawing/2014/main" id="{B988C205-68E4-ECFE-BCF2-68D35EBDA8F9}"/>
              </a:ext>
            </a:extLst>
          </p:cNvPr>
          <p:cNvSpPr>
            <a:spLocks noGrp="1"/>
          </p:cNvSpPr>
          <p:nvPr>
            <p:ph sz="half" idx="2"/>
          </p:nvPr>
        </p:nvSpPr>
        <p:spPr/>
        <p:txBody>
          <a:bodyPr/>
          <a:lstStyle/>
          <a:p>
            <a:r>
              <a:rPr lang="sv-SE" dirty="0"/>
              <a:t>Polen, </a:t>
            </a:r>
            <a:r>
              <a:rPr lang="sv-SE" dirty="0" err="1"/>
              <a:t>Tjekkoslovakiet</a:t>
            </a:r>
            <a:r>
              <a:rPr lang="sv-SE" dirty="0"/>
              <a:t>, </a:t>
            </a:r>
            <a:r>
              <a:rPr lang="sv-SE" dirty="0" err="1"/>
              <a:t>Ungarn</a:t>
            </a:r>
            <a:r>
              <a:rPr lang="sv-SE" dirty="0"/>
              <a:t>, </a:t>
            </a:r>
            <a:r>
              <a:rPr lang="sv-SE" dirty="0" err="1"/>
              <a:t>Rumænien</a:t>
            </a:r>
            <a:r>
              <a:rPr lang="sv-SE" dirty="0"/>
              <a:t>, Jugoslavien, Albanien </a:t>
            </a:r>
            <a:r>
              <a:rPr lang="sv-SE" dirty="0" err="1"/>
              <a:t>og</a:t>
            </a:r>
            <a:r>
              <a:rPr lang="sv-SE" dirty="0"/>
              <a:t> </a:t>
            </a:r>
            <a:r>
              <a:rPr lang="sv-SE" dirty="0" err="1"/>
              <a:t>Østtyskland</a:t>
            </a:r>
            <a:r>
              <a:rPr lang="sv-SE" dirty="0"/>
              <a:t>. Kommer under Sovjetisk </a:t>
            </a:r>
            <a:r>
              <a:rPr lang="sv-SE" dirty="0" err="1"/>
              <a:t>indflydelse</a:t>
            </a:r>
            <a:endParaRPr lang="sv-SE" dirty="0"/>
          </a:p>
          <a:p>
            <a:r>
              <a:rPr lang="sv-SE" dirty="0" err="1"/>
              <a:t>Undtaget</a:t>
            </a:r>
            <a:r>
              <a:rPr lang="sv-SE" dirty="0"/>
              <a:t> Jugoslavien bliver de andre </a:t>
            </a:r>
            <a:r>
              <a:rPr lang="sv-SE" dirty="0" err="1"/>
              <a:t>lande</a:t>
            </a:r>
            <a:r>
              <a:rPr lang="sv-SE" dirty="0"/>
              <a:t> </a:t>
            </a:r>
            <a:r>
              <a:rPr lang="sv-SE" dirty="0" err="1"/>
              <a:t>til</a:t>
            </a:r>
            <a:r>
              <a:rPr lang="sv-SE" dirty="0"/>
              <a:t> det vi kan </a:t>
            </a:r>
            <a:r>
              <a:rPr lang="sv-SE" dirty="0" err="1"/>
              <a:t>kalde</a:t>
            </a:r>
            <a:r>
              <a:rPr lang="sv-SE" dirty="0"/>
              <a:t> en </a:t>
            </a:r>
            <a:r>
              <a:rPr lang="sv-SE" dirty="0" err="1"/>
              <a:t>satelitstat</a:t>
            </a:r>
            <a:r>
              <a:rPr lang="sv-SE" dirty="0"/>
              <a:t> for Sovjetunionen. Et ”</a:t>
            </a:r>
            <a:r>
              <a:rPr lang="sv-SE" dirty="0" err="1"/>
              <a:t>selvstændigt</a:t>
            </a:r>
            <a:r>
              <a:rPr lang="sv-SE" dirty="0"/>
              <a:t>” land, </a:t>
            </a:r>
            <a:r>
              <a:rPr lang="sv-SE" dirty="0" err="1"/>
              <a:t>der</a:t>
            </a:r>
            <a:r>
              <a:rPr lang="sv-SE" dirty="0"/>
              <a:t> i </a:t>
            </a:r>
            <a:r>
              <a:rPr lang="sv-SE" dirty="0" err="1"/>
              <a:t>virkeligheden</a:t>
            </a:r>
            <a:r>
              <a:rPr lang="sv-SE" dirty="0"/>
              <a:t> er </a:t>
            </a:r>
            <a:r>
              <a:rPr lang="sv-SE" dirty="0" err="1"/>
              <a:t>fuldstændig</a:t>
            </a:r>
            <a:r>
              <a:rPr lang="sv-SE" dirty="0"/>
              <a:t> </a:t>
            </a:r>
            <a:r>
              <a:rPr lang="sv-SE" dirty="0" err="1"/>
              <a:t>kontrollet</a:t>
            </a:r>
            <a:r>
              <a:rPr lang="sv-SE" dirty="0"/>
              <a:t> </a:t>
            </a:r>
            <a:r>
              <a:rPr lang="sv-SE" dirty="0" err="1"/>
              <a:t>af</a:t>
            </a:r>
            <a:r>
              <a:rPr lang="sv-SE" dirty="0"/>
              <a:t> Sovjetunionen.</a:t>
            </a:r>
            <a:endParaRPr lang="da-DK" dirty="0"/>
          </a:p>
        </p:txBody>
      </p:sp>
    </p:spTree>
    <p:extLst>
      <p:ext uri="{BB962C8B-B14F-4D97-AF65-F5344CB8AC3E}">
        <p14:creationId xmlns:p14="http://schemas.microsoft.com/office/powerpoint/2010/main" val="280704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BAA0FE-5B53-2006-5762-51D4A9AB5778}"/>
              </a:ext>
            </a:extLst>
          </p:cNvPr>
          <p:cNvSpPr>
            <a:spLocks noGrp="1"/>
          </p:cNvSpPr>
          <p:nvPr>
            <p:ph type="title"/>
          </p:nvPr>
        </p:nvSpPr>
        <p:spPr/>
        <p:txBody>
          <a:bodyPr/>
          <a:lstStyle/>
          <a:p>
            <a:pPr algn="ctr"/>
            <a:r>
              <a:rPr lang="da-DK" dirty="0"/>
              <a:t>Folkedemokratisering</a:t>
            </a:r>
          </a:p>
        </p:txBody>
      </p:sp>
      <p:sp>
        <p:nvSpPr>
          <p:cNvPr id="5" name="Pladsholder til indhold 4">
            <a:extLst>
              <a:ext uri="{FF2B5EF4-FFF2-40B4-BE49-F238E27FC236}">
                <a16:creationId xmlns:a16="http://schemas.microsoft.com/office/drawing/2014/main" id="{D3A0EB2A-812E-5C37-12EB-C31B0FFA93D9}"/>
              </a:ext>
            </a:extLst>
          </p:cNvPr>
          <p:cNvSpPr>
            <a:spLocks noGrp="1"/>
          </p:cNvSpPr>
          <p:nvPr>
            <p:ph idx="1"/>
          </p:nvPr>
        </p:nvSpPr>
        <p:spPr/>
        <p:txBody>
          <a:bodyPr>
            <a:normAutofit fontScale="92500" lnSpcReduction="20000"/>
          </a:bodyPr>
          <a:lstStyle/>
          <a:p>
            <a:pPr algn="l">
              <a:buFont typeface="+mj-lt"/>
              <a:buAutoNum type="arabicPeriod"/>
            </a:pPr>
            <a:r>
              <a:rPr lang="da-DK" dirty="0"/>
              <a:t>I første fase, 1944-45, dannede kommunistpartiet en "fædrelandsfront" sammen med ikke-kommunistiske modstandsbevægelser. Den sovjetiske hær støttede denne front, hvor den kom frem.</a:t>
            </a:r>
          </a:p>
          <a:p>
            <a:pPr algn="l">
              <a:buFont typeface="+mj-lt"/>
              <a:buAutoNum type="arabicPeriod"/>
            </a:pPr>
            <a:r>
              <a:rPr lang="da-DK" dirty="0"/>
              <a:t>Fædrelandsfronten dannede provisoriske – foreløbige – regeringer med Moskva-skolede kommunister i nøglepositioner.</a:t>
            </a:r>
          </a:p>
          <a:p>
            <a:pPr algn="l">
              <a:buFont typeface="+mj-lt"/>
              <a:buAutoNum type="arabicPeriod"/>
            </a:pPr>
            <a:r>
              <a:rPr lang="da-DK" dirty="0"/>
              <a:t>Der blev afholdt valg, hvor opstillingslisterne kontrolleredes på forhånd. Derefter blev der dannet brede koalitionsregeringer, hvor kommunisterne havde indenrigsministerposten, som kontrollerede politiet. Regeringerne gennemførte populære jordreformer, hvor godser udstykkedes, og nationaliserede storindustrien.</a:t>
            </a:r>
          </a:p>
          <a:p>
            <a:pPr algn="l">
              <a:buFont typeface="+mj-lt"/>
              <a:buAutoNum type="arabicPeriod"/>
            </a:pPr>
            <a:r>
              <a:rPr lang="da-DK" dirty="0"/>
              <a:t>Borgerlige politikere og parlamentsmedlemmer blev trængt ud af det politiske liv ved hjælp af skinprocesser, pressekampagner, trusler og terror. Nogle flygtede til Vesten. Socialdemokratierne blev presset til sammenslutning med kommunistpartiet.</a:t>
            </a:r>
          </a:p>
          <a:p>
            <a:endParaRPr lang="da-DK" dirty="0"/>
          </a:p>
        </p:txBody>
      </p:sp>
    </p:spTree>
    <p:extLst>
      <p:ext uri="{BB962C8B-B14F-4D97-AF65-F5344CB8AC3E}">
        <p14:creationId xmlns:p14="http://schemas.microsoft.com/office/powerpoint/2010/main" val="1012394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39C816-0734-4FBF-D25A-6EC922EFCE12}"/>
              </a:ext>
            </a:extLst>
          </p:cNvPr>
          <p:cNvSpPr>
            <a:spLocks noGrp="1"/>
          </p:cNvSpPr>
          <p:nvPr>
            <p:ph type="title"/>
          </p:nvPr>
        </p:nvSpPr>
        <p:spPr/>
        <p:txBody>
          <a:bodyPr/>
          <a:lstStyle/>
          <a:p>
            <a:pPr algn="ctr"/>
            <a:r>
              <a:rPr lang="da-DK" dirty="0"/>
              <a:t>Folkedemokratisering</a:t>
            </a:r>
          </a:p>
        </p:txBody>
      </p:sp>
      <p:sp>
        <p:nvSpPr>
          <p:cNvPr id="3" name="Pladsholder til indhold 2">
            <a:extLst>
              <a:ext uri="{FF2B5EF4-FFF2-40B4-BE49-F238E27FC236}">
                <a16:creationId xmlns:a16="http://schemas.microsoft.com/office/drawing/2014/main" id="{5F224B98-95F7-97E0-7E64-B0BF870B3A18}"/>
              </a:ext>
            </a:extLst>
          </p:cNvPr>
          <p:cNvSpPr>
            <a:spLocks noGrp="1"/>
          </p:cNvSpPr>
          <p:nvPr>
            <p:ph idx="1"/>
          </p:nvPr>
        </p:nvSpPr>
        <p:spPr/>
        <p:txBody>
          <a:bodyPr>
            <a:normAutofit/>
          </a:bodyPr>
          <a:lstStyle/>
          <a:p>
            <a:pPr marL="45720" indent="0" algn="l">
              <a:buNone/>
            </a:pPr>
            <a:r>
              <a:rPr lang="da-DK" dirty="0"/>
              <a:t>5. Til sidst dannede kommunistpartierne regering alene og lod afholde valg med "Enhedslister", hvor oppositionen ikke kunne stille op. Upålidelige elementer i kommunistpartierne udrensedes.</a:t>
            </a:r>
          </a:p>
          <a:p>
            <a:pPr marL="45720" indent="0" algn="l">
              <a:buNone/>
            </a:pPr>
            <a:r>
              <a:rPr lang="da-DK" dirty="0"/>
              <a:t>6. Det kommunistiske etpartisystem blev indskrevet i forfatningen, der indførtes planøkonomi efter sovjetisk mønster, og landbruget blev kollektiviseret. Desuden sluttede Sovjetunionen venskabs- og bistandstraktater med de enkelte stater. Det sikrede Sovjetunionen kontrol med sine satellitstater. Et andet styringsinstrument var </a:t>
            </a:r>
            <a:r>
              <a:rPr lang="da-DK" dirty="0" err="1"/>
              <a:t>Kominform</a:t>
            </a:r>
            <a:r>
              <a:rPr lang="da-DK" dirty="0"/>
              <a:t>, der blev dannet i 1947. Det var en international sammenslutning af kommunistpartier og reelt Moskvas forlængede arm.</a:t>
            </a:r>
          </a:p>
          <a:p>
            <a:endParaRPr lang="da-DK" dirty="0"/>
          </a:p>
        </p:txBody>
      </p:sp>
    </p:spTree>
    <p:extLst>
      <p:ext uri="{BB962C8B-B14F-4D97-AF65-F5344CB8AC3E}">
        <p14:creationId xmlns:p14="http://schemas.microsoft.com/office/powerpoint/2010/main" val="1768973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6B50FE-8412-8BF4-D652-126F7C369E81}"/>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C6739D3A-49E0-95BD-880F-4D670ECBC1F9}"/>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135926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064066-D576-1F27-2FE2-D1448AB1827F}"/>
              </a:ext>
            </a:extLst>
          </p:cNvPr>
          <p:cNvSpPr>
            <a:spLocks noGrp="1"/>
          </p:cNvSpPr>
          <p:nvPr>
            <p:ph type="title"/>
          </p:nvPr>
        </p:nvSpPr>
        <p:spPr/>
        <p:txBody>
          <a:bodyPr/>
          <a:lstStyle/>
          <a:p>
            <a:pPr algn="ctr"/>
            <a:r>
              <a:rPr lang="da-DK" dirty="0"/>
              <a:t>Kildeøvelse</a:t>
            </a:r>
          </a:p>
        </p:txBody>
      </p:sp>
      <p:sp>
        <p:nvSpPr>
          <p:cNvPr id="3" name="Pladsholder til indhold 2">
            <a:extLst>
              <a:ext uri="{FF2B5EF4-FFF2-40B4-BE49-F238E27FC236}">
                <a16:creationId xmlns:a16="http://schemas.microsoft.com/office/drawing/2014/main" id="{8A811C8C-F978-A232-1099-8774AE4B833B}"/>
              </a:ext>
            </a:extLst>
          </p:cNvPr>
          <p:cNvSpPr>
            <a:spLocks noGrp="1"/>
          </p:cNvSpPr>
          <p:nvPr>
            <p:ph idx="1"/>
          </p:nvPr>
        </p:nvSpPr>
        <p:spPr/>
        <p:txBody>
          <a:bodyPr/>
          <a:lstStyle/>
          <a:p>
            <a:r>
              <a:rPr lang="da-DK" dirty="0"/>
              <a:t>Vi skal læse Churchills ”Jerntæppetale” og Stalins svar herpå.</a:t>
            </a:r>
          </a:p>
          <a:p>
            <a:r>
              <a:rPr lang="da-DK" dirty="0"/>
              <a:t>Churchills tale er en af de bedste taler der nogensinde er afholdt – hvis man spørger mig </a:t>
            </a:r>
            <a:r>
              <a:rPr lang="da-DK" dirty="0">
                <a:sym typeface="Wingdings" panose="05000000000000000000" pitchFamily="2" charset="2"/>
              </a:rPr>
              <a:t></a:t>
            </a:r>
          </a:p>
          <a:p>
            <a:r>
              <a:rPr lang="da-DK" dirty="0">
                <a:sym typeface="Wingdings" panose="05000000000000000000" pitchFamily="2" charset="2"/>
              </a:rPr>
              <a:t>Stalins svar er også ret underholdende </a:t>
            </a:r>
          </a:p>
          <a:p>
            <a:r>
              <a:rPr lang="da-DK" dirty="0">
                <a:sym typeface="Wingdings" panose="05000000000000000000" pitchFamily="2" charset="2"/>
              </a:rPr>
              <a:t>Vi skal som sædvanligt have styr på omstændighederne rundt om kilderne. Så skal vi have styr på indholdet – altså hvad kan vi bruge disse kilder til?</a:t>
            </a:r>
          </a:p>
          <a:p>
            <a:r>
              <a:rPr lang="da-DK" dirty="0">
                <a:sym typeface="Wingdings" panose="05000000000000000000" pitchFamily="2" charset="2"/>
              </a:rPr>
              <a:t>Så skal vi opstille en problemstilling de to kilder kan være besvare eller være med til </a:t>
            </a:r>
            <a:r>
              <a:rPr lang="da-DK">
                <a:sym typeface="Wingdings" panose="05000000000000000000" pitchFamily="2" charset="2"/>
              </a:rPr>
              <a:t>at besvare.</a:t>
            </a:r>
            <a:endParaRPr lang="da-DK"/>
          </a:p>
        </p:txBody>
      </p:sp>
    </p:spTree>
    <p:extLst>
      <p:ext uri="{BB962C8B-B14F-4D97-AF65-F5344CB8AC3E}">
        <p14:creationId xmlns:p14="http://schemas.microsoft.com/office/powerpoint/2010/main" val="79681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337</TotalTime>
  <Words>822</Words>
  <Application>Microsoft Office PowerPoint</Application>
  <PresentationFormat>Brugerdefineret</PresentationFormat>
  <Paragraphs>44</Paragraphs>
  <Slides>13</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Arial</vt:lpstr>
      <vt:lpstr>Century Gothic</vt:lpstr>
      <vt:lpstr>Wingdings</vt:lpstr>
      <vt:lpstr>Præsentation med verden 16x9</vt:lpstr>
      <vt:lpstr>Den Kolde Krig</vt:lpstr>
      <vt:lpstr>Dagens program</vt:lpstr>
      <vt:lpstr>Kort version </vt:lpstr>
      <vt:lpstr>PowerPoint-præsentation</vt:lpstr>
      <vt:lpstr>Jaltakonferencen</vt:lpstr>
      <vt:lpstr>Fra samarbejde til konfrontation</vt:lpstr>
      <vt:lpstr>USA og Sovjetunionen</vt:lpstr>
      <vt:lpstr>USA og sovjetunionen</vt:lpstr>
      <vt:lpstr>Deling af Europa</vt:lpstr>
      <vt:lpstr>Folkedemokratisering</vt:lpstr>
      <vt:lpstr>Folkedemokratisering</vt:lpstr>
      <vt:lpstr>Pause</vt:lpstr>
      <vt:lpstr>Kildeøvelse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2025-02-19T07:03:29Z</dcterms:created>
  <dcterms:modified xsi:type="dcterms:W3CDTF">2025-02-19T12:41:10Z</dcterms:modified>
</cp:coreProperties>
</file>