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36FD27-4C07-4555-B243-3E32EF1BE9EF}" v="2" dt="2025-02-24T07:34:44.115"/>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86" autoAdjust="0"/>
  </p:normalViewPr>
  <p:slideViewPr>
    <p:cSldViewPr>
      <p:cViewPr>
        <p:scale>
          <a:sx n="69" d="100"/>
          <a:sy n="69" d="100"/>
        </p:scale>
        <p:origin x="564" y="68"/>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nart Nelting Keller (LNKE - Underviser - VE - AK)" userId="0f8b2343-f0d9-4667-9071-fe4d1167a82f" providerId="ADAL" clId="{2636FD27-4C07-4555-B243-3E32EF1BE9EF}"/>
    <pc:docChg chg="custSel addSld modSld">
      <pc:chgData name="Lennart Nelting Keller (LNKE - Underviser - VE - AK)" userId="0f8b2343-f0d9-4667-9071-fe4d1167a82f" providerId="ADAL" clId="{2636FD27-4C07-4555-B243-3E32EF1BE9EF}" dt="2025-02-24T07:34:44.113" v="290" actId="20577"/>
      <pc:docMkLst>
        <pc:docMk/>
      </pc:docMkLst>
      <pc:sldChg chg="modSp mod">
        <pc:chgData name="Lennart Nelting Keller (LNKE - Underviser - VE - AK)" userId="0f8b2343-f0d9-4667-9071-fe4d1167a82f" providerId="ADAL" clId="{2636FD27-4C07-4555-B243-3E32EF1BE9EF}" dt="2025-02-24T07:27:53.038" v="92" actId="20577"/>
        <pc:sldMkLst>
          <pc:docMk/>
          <pc:sldMk cId="194035302" sldId="257"/>
        </pc:sldMkLst>
        <pc:spChg chg="mod">
          <ac:chgData name="Lennart Nelting Keller (LNKE - Underviser - VE - AK)" userId="0f8b2343-f0d9-4667-9071-fe4d1167a82f" providerId="ADAL" clId="{2636FD27-4C07-4555-B243-3E32EF1BE9EF}" dt="2025-02-24T07:27:53.038" v="92" actId="20577"/>
          <ac:spMkLst>
            <pc:docMk/>
            <pc:sldMk cId="194035302" sldId="257"/>
            <ac:spMk id="3" creationId="{0D997DD4-4CF0-9A8D-BECA-064C73529F4D}"/>
          </ac:spMkLst>
        </pc:spChg>
      </pc:sldChg>
      <pc:sldChg chg="modSp mod">
        <pc:chgData name="Lennart Nelting Keller (LNKE - Underviser - VE - AK)" userId="0f8b2343-f0d9-4667-9071-fe4d1167a82f" providerId="ADAL" clId="{2636FD27-4C07-4555-B243-3E32EF1BE9EF}" dt="2025-02-24T07:26:28.557" v="68" actId="5793"/>
        <pc:sldMkLst>
          <pc:docMk/>
          <pc:sldMk cId="3072702228" sldId="269"/>
        </pc:sldMkLst>
        <pc:spChg chg="mod">
          <ac:chgData name="Lennart Nelting Keller (LNKE - Underviser - VE - AK)" userId="0f8b2343-f0d9-4667-9071-fe4d1167a82f" providerId="ADAL" clId="{2636FD27-4C07-4555-B243-3E32EF1BE9EF}" dt="2025-02-24T07:26:26.658" v="65" actId="20577"/>
          <ac:spMkLst>
            <pc:docMk/>
            <pc:sldMk cId="3072702228" sldId="269"/>
            <ac:spMk id="2" creationId="{8ECD0C67-0BE2-C51C-F776-7BC7F4CF7AAF}"/>
          </ac:spMkLst>
        </pc:spChg>
        <pc:spChg chg="mod">
          <ac:chgData name="Lennart Nelting Keller (LNKE - Underviser - VE - AK)" userId="0f8b2343-f0d9-4667-9071-fe4d1167a82f" providerId="ADAL" clId="{2636FD27-4C07-4555-B243-3E32EF1BE9EF}" dt="2025-02-24T07:26:28.557" v="68" actId="5793"/>
          <ac:spMkLst>
            <pc:docMk/>
            <pc:sldMk cId="3072702228" sldId="269"/>
            <ac:spMk id="3" creationId="{EA6B32AF-B70C-2EC5-2AAF-921A125BAA46}"/>
          </ac:spMkLst>
        </pc:spChg>
      </pc:sldChg>
      <pc:sldChg chg="modSp new mod">
        <pc:chgData name="Lennart Nelting Keller (LNKE - Underviser - VE - AK)" userId="0f8b2343-f0d9-4667-9071-fe4d1167a82f" providerId="ADAL" clId="{2636FD27-4C07-4555-B243-3E32EF1BE9EF}" dt="2025-02-24T07:34:44.113" v="290" actId="20577"/>
        <pc:sldMkLst>
          <pc:docMk/>
          <pc:sldMk cId="3595269028" sldId="270"/>
        </pc:sldMkLst>
        <pc:spChg chg="mod">
          <ac:chgData name="Lennart Nelting Keller (LNKE - Underviser - VE - AK)" userId="0f8b2343-f0d9-4667-9071-fe4d1167a82f" providerId="ADAL" clId="{2636FD27-4C07-4555-B243-3E32EF1BE9EF}" dt="2025-02-24T07:28:03" v="105" actId="20577"/>
          <ac:spMkLst>
            <pc:docMk/>
            <pc:sldMk cId="3595269028" sldId="270"/>
            <ac:spMk id="2" creationId="{5584741A-21E7-E668-F68E-8D7B302F7320}"/>
          </ac:spMkLst>
        </pc:spChg>
        <pc:spChg chg="mod">
          <ac:chgData name="Lennart Nelting Keller (LNKE - Underviser - VE - AK)" userId="0f8b2343-f0d9-4667-9071-fe4d1167a82f" providerId="ADAL" clId="{2636FD27-4C07-4555-B243-3E32EF1BE9EF}" dt="2025-02-24T07:34:44.113" v="290" actId="20577"/>
          <ac:spMkLst>
            <pc:docMk/>
            <pc:sldMk cId="3595269028" sldId="270"/>
            <ac:spMk id="3" creationId="{FE710663-49F9-9C3B-AA42-BA88099E9C8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21-02-2025</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21-02-2025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21-02-2025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21-02-2025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21-02-2025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21-02-2025</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21-02-2025</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21-02-2025</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21-02-2025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21-02-2025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21-02-2025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21-02-2025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21-02-2025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image" Target="../media/image2.tmp"/><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samfundsfag-c.systime.dk/?id=1454" TargetMode="External"/><Relationship Id="rId2" Type="http://schemas.openxmlformats.org/officeDocument/2006/relationships/hyperlink" Target="https://sites.google.com/view/internationaloekonomi/skriftlighed-i-international-%C3%B8konomi"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Samfundsvidenskabelig metode</a:t>
            </a:r>
          </a:p>
        </p:txBody>
      </p:sp>
      <p:sp>
        <p:nvSpPr>
          <p:cNvPr id="3" name="Undertitel 2"/>
          <p:cNvSpPr>
            <a:spLocks noGrp="1"/>
          </p:cNvSpPr>
          <p:nvPr>
            <p:ph type="subTitle" idx="1"/>
          </p:nvPr>
        </p:nvSpPr>
        <p:spPr/>
        <p:txBody>
          <a:bodyPr rtlCol="0"/>
          <a:lstStyle/>
          <a:p>
            <a:pPr rtl="0"/>
            <a:r>
              <a:rPr lang="da-DK" dirty="0"/>
              <a:t>Kvalitativ metode og kvantitativ metode</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053BFC-4165-4972-8F66-F0AB1193D25C}"/>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0D997DD4-4CF0-9A8D-BECA-064C73529F4D}"/>
              </a:ext>
            </a:extLst>
          </p:cNvPr>
          <p:cNvSpPr>
            <a:spLocks noGrp="1"/>
          </p:cNvSpPr>
          <p:nvPr>
            <p:ph idx="1"/>
          </p:nvPr>
        </p:nvSpPr>
        <p:spPr/>
        <p:txBody>
          <a:bodyPr/>
          <a:lstStyle/>
          <a:p>
            <a:r>
              <a:rPr lang="da-DK" dirty="0"/>
              <a:t>1) Kvantitativ metode</a:t>
            </a:r>
          </a:p>
          <a:p>
            <a:r>
              <a:rPr lang="da-DK" dirty="0"/>
              <a:t>2) Kvalitativ metode</a:t>
            </a:r>
          </a:p>
          <a:p>
            <a:r>
              <a:rPr lang="da-DK" dirty="0"/>
              <a:t>3) Fælles øvelser</a:t>
            </a:r>
          </a:p>
          <a:p>
            <a:r>
              <a:rPr lang="da-DK" dirty="0"/>
              <a:t>4) Pause</a:t>
            </a:r>
          </a:p>
          <a:p>
            <a:r>
              <a:rPr lang="da-DK" dirty="0"/>
              <a:t>5) Beregninger</a:t>
            </a:r>
          </a:p>
        </p:txBody>
      </p:sp>
    </p:spTree>
    <p:extLst>
      <p:ext uri="{BB962C8B-B14F-4D97-AF65-F5344CB8AC3E}">
        <p14:creationId xmlns:p14="http://schemas.microsoft.com/office/powerpoint/2010/main" val="194035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DAA854-B9A8-2B86-238E-AD4DC0DBBA28}"/>
              </a:ext>
            </a:extLst>
          </p:cNvPr>
          <p:cNvSpPr>
            <a:spLocks noGrp="1"/>
          </p:cNvSpPr>
          <p:nvPr>
            <p:ph type="title"/>
          </p:nvPr>
        </p:nvSpPr>
        <p:spPr/>
        <p:txBody>
          <a:bodyPr/>
          <a:lstStyle/>
          <a:p>
            <a:pPr algn="ctr"/>
            <a:r>
              <a:rPr lang="da-DK" dirty="0"/>
              <a:t>Kvantitativ metode</a:t>
            </a:r>
          </a:p>
        </p:txBody>
      </p:sp>
      <p:sp>
        <p:nvSpPr>
          <p:cNvPr id="3" name="Pladsholder til indhold 2">
            <a:extLst>
              <a:ext uri="{FF2B5EF4-FFF2-40B4-BE49-F238E27FC236}">
                <a16:creationId xmlns:a16="http://schemas.microsoft.com/office/drawing/2014/main" id="{0E843F37-5B13-7820-8E2B-DC42FD6C8179}"/>
              </a:ext>
            </a:extLst>
          </p:cNvPr>
          <p:cNvSpPr>
            <a:spLocks noGrp="1"/>
          </p:cNvSpPr>
          <p:nvPr>
            <p:ph idx="1"/>
          </p:nvPr>
        </p:nvSpPr>
        <p:spPr/>
        <p:txBody>
          <a:bodyPr/>
          <a:lstStyle/>
          <a:p>
            <a:r>
              <a:rPr lang="da-DK" dirty="0"/>
              <a:t>”De hårde data”</a:t>
            </a:r>
          </a:p>
          <a:p>
            <a:r>
              <a:rPr lang="da-DK" dirty="0"/>
              <a:t>Ved hårde data forstår vi dét, vi kan måle og veje. I samfundsfag typisk statistik, meningsmålinger, spørgeskema</a:t>
            </a:r>
          </a:p>
          <a:p>
            <a:r>
              <a:rPr lang="da-DK" dirty="0"/>
              <a:t>Kvantitativ metode kan bruges til at undersøge, om der er en sammenhæng mellem forskellige forhold i samfundet. Er der en sammenhæng mellem køn og partivalg? Altså: stemmer fx kvinder mest på de røde partier? Eller er der en sammenhæng mellem indkomst og forventet levetid – altså at jo mere du tjener, jo længere lever du?  </a:t>
            </a:r>
          </a:p>
          <a:p>
            <a:endParaRPr lang="da-DK" dirty="0"/>
          </a:p>
        </p:txBody>
      </p:sp>
    </p:spTree>
    <p:extLst>
      <p:ext uri="{BB962C8B-B14F-4D97-AF65-F5344CB8AC3E}">
        <p14:creationId xmlns:p14="http://schemas.microsoft.com/office/powerpoint/2010/main" val="956563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883346-57D0-11A2-2FA2-A89B740514B9}"/>
              </a:ext>
            </a:extLst>
          </p:cNvPr>
          <p:cNvSpPr>
            <a:spLocks noGrp="1"/>
          </p:cNvSpPr>
          <p:nvPr>
            <p:ph type="title"/>
          </p:nvPr>
        </p:nvSpPr>
        <p:spPr/>
        <p:txBody>
          <a:bodyPr/>
          <a:lstStyle/>
          <a:p>
            <a:pPr algn="ctr"/>
            <a:r>
              <a:rPr lang="da-DK" dirty="0"/>
              <a:t>Fordele og ulemper</a:t>
            </a:r>
          </a:p>
        </p:txBody>
      </p:sp>
      <p:pic>
        <p:nvPicPr>
          <p:cNvPr id="5" name="Pladsholder til indhold 4" descr="Et billede, der indeholder tekst, skærmbillede, Font/skrifttype, dokument&#10;&#10;Indhold genereret af kunstig intelligens kan være forkert.">
            <a:extLst>
              <a:ext uri="{FF2B5EF4-FFF2-40B4-BE49-F238E27FC236}">
                <a16:creationId xmlns:a16="http://schemas.microsoft.com/office/drawing/2014/main" id="{9294FD2F-8F08-E3F8-D86C-8F5A64E61F8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20855" y="2063650"/>
            <a:ext cx="6147116" cy="3873699"/>
          </a:xfrm>
        </p:spPr>
      </p:pic>
    </p:spTree>
    <p:extLst>
      <p:ext uri="{BB962C8B-B14F-4D97-AF65-F5344CB8AC3E}">
        <p14:creationId xmlns:p14="http://schemas.microsoft.com/office/powerpoint/2010/main" val="1520340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B6B630DD-745A-46D0-09BC-0BD8571ED029}"/>
              </a:ext>
            </a:extLst>
          </p:cNvPr>
          <p:cNvSpPr>
            <a:spLocks noGrp="1"/>
          </p:cNvSpPr>
          <p:nvPr>
            <p:ph type="title"/>
          </p:nvPr>
        </p:nvSpPr>
        <p:spPr/>
        <p:txBody>
          <a:bodyPr/>
          <a:lstStyle/>
          <a:p>
            <a:pPr algn="ctr"/>
            <a:r>
              <a:rPr lang="da-DK" dirty="0"/>
              <a:t>Hvad viser graferne?</a:t>
            </a:r>
          </a:p>
        </p:txBody>
      </p:sp>
      <p:pic>
        <p:nvPicPr>
          <p:cNvPr id="8" name="Pladsholder til indhold 7" descr="Et billede, der indeholder tekst, skærmbillede, Font/skrifttype, linje/række&#10;&#10;Indhold genereret af kunstig intelligens kan være forkert.">
            <a:extLst>
              <a:ext uri="{FF2B5EF4-FFF2-40B4-BE49-F238E27FC236}">
                <a16:creationId xmlns:a16="http://schemas.microsoft.com/office/drawing/2014/main" id="{B20B75E3-43D4-F013-7A4D-5D4CD914303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8286" y="2570736"/>
            <a:ext cx="5896586" cy="3450552"/>
          </a:xfrm>
        </p:spPr>
      </p:pic>
      <p:pic>
        <p:nvPicPr>
          <p:cNvPr id="10" name="Pladsholder til indhold 9" descr="Et billede, der indeholder tekst, skærmbillede, linje/række, Font/skrifttype&#10;&#10;Indhold genereret af kunstig intelligens kan være forkert.">
            <a:extLst>
              <a:ext uri="{FF2B5EF4-FFF2-40B4-BE49-F238E27FC236}">
                <a16:creationId xmlns:a16="http://schemas.microsoft.com/office/drawing/2014/main" id="{B6B76C9B-C5E8-3595-2CA4-10C35EFE4B0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33954" y="2524189"/>
            <a:ext cx="5881744" cy="3497099"/>
          </a:xfrm>
        </p:spPr>
      </p:pic>
    </p:spTree>
    <p:extLst>
      <p:ext uri="{BB962C8B-B14F-4D97-AF65-F5344CB8AC3E}">
        <p14:creationId xmlns:p14="http://schemas.microsoft.com/office/powerpoint/2010/main" val="1930810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C46E7564-759A-F787-8C55-8C5693947C6F}"/>
              </a:ext>
            </a:extLst>
          </p:cNvPr>
          <p:cNvSpPr>
            <a:spLocks noGrp="1"/>
          </p:cNvSpPr>
          <p:nvPr>
            <p:ph type="title"/>
          </p:nvPr>
        </p:nvSpPr>
        <p:spPr/>
        <p:txBody>
          <a:bodyPr/>
          <a:lstStyle/>
          <a:p>
            <a:pPr algn="ctr"/>
            <a:r>
              <a:rPr lang="da-DK" dirty="0"/>
              <a:t>opmærksomhedspunkter</a:t>
            </a:r>
          </a:p>
        </p:txBody>
      </p:sp>
      <p:sp>
        <p:nvSpPr>
          <p:cNvPr id="6" name="Pladsholder til indhold 5">
            <a:extLst>
              <a:ext uri="{FF2B5EF4-FFF2-40B4-BE49-F238E27FC236}">
                <a16:creationId xmlns:a16="http://schemas.microsoft.com/office/drawing/2014/main" id="{575DA512-24AE-1444-0EF0-8BFDAB0210D3}"/>
              </a:ext>
            </a:extLst>
          </p:cNvPr>
          <p:cNvSpPr>
            <a:spLocks noGrp="1"/>
          </p:cNvSpPr>
          <p:nvPr>
            <p:ph idx="1"/>
          </p:nvPr>
        </p:nvSpPr>
        <p:spPr/>
        <p:txBody>
          <a:bodyPr/>
          <a:lstStyle/>
          <a:p>
            <a:r>
              <a:rPr lang="da-DK" dirty="0"/>
              <a:t>Når du ser statistik i form af diagrammer og figurer, er det altså vigtigt, at du forholder dig kritisk. Læg mærke til enhederne på akserne, og overvej nøje hvilke tidsserier der er valgt. Ofte vil grafiske fremstillinger af data understøtte en bestemt udlægning af netop de data.</a:t>
            </a:r>
          </a:p>
          <a:p>
            <a:endParaRPr lang="da-DK" dirty="0"/>
          </a:p>
        </p:txBody>
      </p:sp>
    </p:spTree>
    <p:extLst>
      <p:ext uri="{BB962C8B-B14F-4D97-AF65-F5344CB8AC3E}">
        <p14:creationId xmlns:p14="http://schemas.microsoft.com/office/powerpoint/2010/main" val="2259179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C51BCD-0312-D0E0-6879-68CFAE9D61F8}"/>
              </a:ext>
            </a:extLst>
          </p:cNvPr>
          <p:cNvSpPr>
            <a:spLocks noGrp="1"/>
          </p:cNvSpPr>
          <p:nvPr>
            <p:ph type="title"/>
          </p:nvPr>
        </p:nvSpPr>
        <p:spPr/>
        <p:txBody>
          <a:bodyPr/>
          <a:lstStyle/>
          <a:p>
            <a:pPr algn="ctr"/>
            <a:r>
              <a:rPr lang="da-DK" dirty="0"/>
              <a:t>Spørgeskemaundersøgelser</a:t>
            </a:r>
          </a:p>
        </p:txBody>
      </p:sp>
      <p:sp>
        <p:nvSpPr>
          <p:cNvPr id="3" name="Pladsholder til indhold 2">
            <a:extLst>
              <a:ext uri="{FF2B5EF4-FFF2-40B4-BE49-F238E27FC236}">
                <a16:creationId xmlns:a16="http://schemas.microsoft.com/office/drawing/2014/main" id="{35CB7BF7-48C0-77AD-41B6-79559D5F250E}"/>
              </a:ext>
            </a:extLst>
          </p:cNvPr>
          <p:cNvSpPr>
            <a:spLocks noGrp="1"/>
          </p:cNvSpPr>
          <p:nvPr>
            <p:ph idx="1"/>
          </p:nvPr>
        </p:nvSpPr>
        <p:spPr/>
        <p:txBody>
          <a:bodyPr/>
          <a:lstStyle/>
          <a:p>
            <a:r>
              <a:rPr lang="da-DK" dirty="0"/>
              <a:t>Undersøg hvor mange der er blevet spurgt og om de er repræsentative</a:t>
            </a:r>
          </a:p>
          <a:p>
            <a:r>
              <a:rPr lang="da-DK" dirty="0"/>
              <a:t>Repræsentativitet er når dem der er spurgt bredt ligner den danske befolkning. Altså alle typer er spurgt.</a:t>
            </a:r>
          </a:p>
          <a:p>
            <a:r>
              <a:rPr lang="da-DK" dirty="0"/>
              <a:t>Hvis i finder undersøgelser i SO1 så fremvis dem lige for en af jeres lærere og brug os som sparring i forhold til om undersøgelserne er retvisende. </a:t>
            </a:r>
          </a:p>
        </p:txBody>
      </p:sp>
    </p:spTree>
    <p:extLst>
      <p:ext uri="{BB962C8B-B14F-4D97-AF65-F5344CB8AC3E}">
        <p14:creationId xmlns:p14="http://schemas.microsoft.com/office/powerpoint/2010/main" val="258509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D7FD0F-F5FF-EF21-E6A2-8F3AD89F6875}"/>
              </a:ext>
            </a:extLst>
          </p:cNvPr>
          <p:cNvSpPr>
            <a:spLocks noGrp="1"/>
          </p:cNvSpPr>
          <p:nvPr>
            <p:ph type="title"/>
          </p:nvPr>
        </p:nvSpPr>
        <p:spPr/>
        <p:txBody>
          <a:bodyPr/>
          <a:lstStyle/>
          <a:p>
            <a:pPr algn="ctr"/>
            <a:r>
              <a:rPr lang="da-DK" dirty="0"/>
              <a:t>Kvalitativ Metode</a:t>
            </a:r>
          </a:p>
        </p:txBody>
      </p:sp>
      <p:sp>
        <p:nvSpPr>
          <p:cNvPr id="3" name="Pladsholder til indhold 2">
            <a:extLst>
              <a:ext uri="{FF2B5EF4-FFF2-40B4-BE49-F238E27FC236}">
                <a16:creationId xmlns:a16="http://schemas.microsoft.com/office/drawing/2014/main" id="{AAA710C3-C1A5-57F7-B39C-71BE6AAED817}"/>
              </a:ext>
            </a:extLst>
          </p:cNvPr>
          <p:cNvSpPr>
            <a:spLocks noGrp="1"/>
          </p:cNvSpPr>
          <p:nvPr>
            <p:ph idx="1"/>
          </p:nvPr>
        </p:nvSpPr>
        <p:spPr/>
        <p:txBody>
          <a:bodyPr/>
          <a:lstStyle/>
          <a:p>
            <a:pPr algn="l"/>
            <a:r>
              <a:rPr lang="da-DK" dirty="0"/>
              <a:t>Ikke alle samfundsmæssige problemstillinger kan undersøges og udtrykkes i statistik eller i spørgeskemaundersøgelser. Det er svært at svare entydigt på, hvordan det opleves at flytte til et andet land, eller hvad studerende mener om karakterkrav og ændringer af uddannelsessystemet.</a:t>
            </a:r>
          </a:p>
          <a:p>
            <a:pPr algn="l"/>
            <a:r>
              <a:rPr lang="da-DK" dirty="0"/>
              <a:t>Den slags spørgsmål kræver mulighed for uddybende og mere nuancerede svar. Den slags undersøgelser kalder vi kvalitative. Når vi arbejder kvalitativt, er svarene oftere mindre entydige. Den kvalitative analyse kræver, at vi fortolker og vurderer, de svar vi får. Når vi undersøger samfundet på den måde, er det ofte gennem interviews og tekstanalyse. Det er det, vi kalder 'de bløde data'.</a:t>
            </a:r>
          </a:p>
          <a:p>
            <a:endParaRPr lang="da-DK" dirty="0"/>
          </a:p>
        </p:txBody>
      </p:sp>
    </p:spTree>
    <p:extLst>
      <p:ext uri="{BB962C8B-B14F-4D97-AF65-F5344CB8AC3E}">
        <p14:creationId xmlns:p14="http://schemas.microsoft.com/office/powerpoint/2010/main" val="342808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1246D2-D8D9-AECB-6396-CA9F516F8215}"/>
              </a:ext>
            </a:extLst>
          </p:cNvPr>
          <p:cNvSpPr>
            <a:spLocks noGrp="1"/>
          </p:cNvSpPr>
          <p:nvPr>
            <p:ph type="title"/>
          </p:nvPr>
        </p:nvSpPr>
        <p:spPr/>
        <p:txBody>
          <a:bodyPr/>
          <a:lstStyle/>
          <a:p>
            <a:pPr algn="ctr"/>
            <a:r>
              <a:rPr lang="da-DK" dirty="0"/>
              <a:t>Fordele og ulemper</a:t>
            </a:r>
          </a:p>
        </p:txBody>
      </p:sp>
      <p:pic>
        <p:nvPicPr>
          <p:cNvPr id="5" name="Pladsholder til indhold 4" descr="Et billede, der indeholder tekst, skærmbillede, Font/skrifttype, dokument&#10;&#10;Indhold genereret af kunstig intelligens kan være forkert.">
            <a:extLst>
              <a:ext uri="{FF2B5EF4-FFF2-40B4-BE49-F238E27FC236}">
                <a16:creationId xmlns:a16="http://schemas.microsoft.com/office/drawing/2014/main" id="{B382CF1B-1C1D-2090-F0C7-C877ADD7F93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76132" y="1828800"/>
            <a:ext cx="5636562" cy="4343400"/>
          </a:xfrm>
        </p:spPr>
      </p:pic>
    </p:spTree>
    <p:extLst>
      <p:ext uri="{BB962C8B-B14F-4D97-AF65-F5344CB8AC3E}">
        <p14:creationId xmlns:p14="http://schemas.microsoft.com/office/powerpoint/2010/main" val="3450569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4EDF50-5ECB-DB22-FA2B-1DC6852FD0E3}"/>
              </a:ext>
            </a:extLst>
          </p:cNvPr>
          <p:cNvSpPr>
            <a:spLocks noGrp="1"/>
          </p:cNvSpPr>
          <p:nvPr>
            <p:ph type="title"/>
          </p:nvPr>
        </p:nvSpPr>
        <p:spPr/>
        <p:txBody>
          <a:bodyPr/>
          <a:lstStyle/>
          <a:p>
            <a:pPr algn="ctr"/>
            <a:r>
              <a:rPr lang="da-DK" dirty="0"/>
              <a:t>Interview</a:t>
            </a:r>
          </a:p>
        </p:txBody>
      </p:sp>
      <p:sp>
        <p:nvSpPr>
          <p:cNvPr id="3" name="Pladsholder til indhold 2">
            <a:extLst>
              <a:ext uri="{FF2B5EF4-FFF2-40B4-BE49-F238E27FC236}">
                <a16:creationId xmlns:a16="http://schemas.microsoft.com/office/drawing/2014/main" id="{31A8A4F8-8624-1091-53C7-23C88F1A8428}"/>
              </a:ext>
            </a:extLst>
          </p:cNvPr>
          <p:cNvSpPr>
            <a:spLocks noGrp="1"/>
          </p:cNvSpPr>
          <p:nvPr>
            <p:ph idx="1"/>
          </p:nvPr>
        </p:nvSpPr>
        <p:spPr/>
        <p:txBody>
          <a:bodyPr/>
          <a:lstStyle/>
          <a:p>
            <a:r>
              <a:rPr lang="da-DK" dirty="0"/>
              <a:t>Med det kvalitative interview kan vi i højere grad udfordre de svar, vi får og spørge ind til de tanker, der ligger bag. Hvor vi med en spørgeskemaundersøgelse måske kan konstatere, at flere mænd end kvinder stemmer på de liberale partier, kan vi med interviews spørge ind til, hvorfor de stemmer på den måde. Bagefter kan vi fortolke interviewene og bruge vores begreber, modeller og teorier. </a:t>
            </a:r>
          </a:p>
          <a:p>
            <a:r>
              <a:rPr lang="da-DK" dirty="0"/>
              <a:t>Måske kommer vi frem til, at nogle af de mænd, vi har interviewet, stemmer ud fra hvilket parti, der vil sænke skatten mest, og at de derfor stemmer mere liberalt end kvinderne.</a:t>
            </a:r>
          </a:p>
          <a:p>
            <a:endParaRPr lang="da-DK" dirty="0"/>
          </a:p>
        </p:txBody>
      </p:sp>
    </p:spTree>
    <p:extLst>
      <p:ext uri="{BB962C8B-B14F-4D97-AF65-F5344CB8AC3E}">
        <p14:creationId xmlns:p14="http://schemas.microsoft.com/office/powerpoint/2010/main" val="1761448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6B6766-6F14-EF19-B97C-863F8E43029A}"/>
              </a:ext>
            </a:extLst>
          </p:cNvPr>
          <p:cNvSpPr>
            <a:spLocks noGrp="1"/>
          </p:cNvSpPr>
          <p:nvPr>
            <p:ph type="title"/>
          </p:nvPr>
        </p:nvSpPr>
        <p:spPr/>
        <p:txBody>
          <a:bodyPr/>
          <a:lstStyle/>
          <a:p>
            <a:pPr algn="ctr"/>
            <a:r>
              <a:rPr lang="da-DK" dirty="0"/>
              <a:t>Kvantitativ eller kvalitativ?</a:t>
            </a:r>
          </a:p>
        </p:txBody>
      </p:sp>
      <p:sp>
        <p:nvSpPr>
          <p:cNvPr id="3" name="Pladsholder til indhold 2">
            <a:extLst>
              <a:ext uri="{FF2B5EF4-FFF2-40B4-BE49-F238E27FC236}">
                <a16:creationId xmlns:a16="http://schemas.microsoft.com/office/drawing/2014/main" id="{B5A2741F-22EE-C224-ADE6-5315EA13116E}"/>
              </a:ext>
            </a:extLst>
          </p:cNvPr>
          <p:cNvSpPr>
            <a:spLocks noGrp="1"/>
          </p:cNvSpPr>
          <p:nvPr>
            <p:ph idx="1"/>
          </p:nvPr>
        </p:nvSpPr>
        <p:spPr/>
        <p:txBody>
          <a:bodyPr>
            <a:normAutofit/>
          </a:bodyPr>
          <a:lstStyle/>
          <a:p>
            <a:pPr algn="l">
              <a:buFont typeface="+mj-lt"/>
              <a:buAutoNum type="arabicPeriod"/>
            </a:pPr>
            <a:r>
              <a:rPr lang="da-DK" b="0" i="0" dirty="0">
                <a:solidFill>
                  <a:srgbClr val="333333"/>
                </a:solidFill>
                <a:effectLst/>
                <a:latin typeface="Noto Sans" panose="020B0502040504020204" pitchFamily="34" charset="0"/>
              </a:rPr>
              <a:t>Danmarks Statistiks opgørelse over forskellen på mænd og kvinders indkomst.</a:t>
            </a:r>
          </a:p>
          <a:p>
            <a:pPr algn="l">
              <a:buFont typeface="+mj-lt"/>
              <a:buAutoNum type="arabicPeriod"/>
            </a:pPr>
            <a:r>
              <a:rPr lang="da-DK" b="0" i="0" dirty="0">
                <a:solidFill>
                  <a:srgbClr val="333333"/>
                </a:solidFill>
                <a:effectLst/>
                <a:latin typeface="Noto Sans" panose="020B0502040504020204" pitchFamily="34" charset="0"/>
              </a:rPr>
              <a:t>En spørgeskemaundersøgelse af hvilke sociale medier unge anvender mest.</a:t>
            </a:r>
          </a:p>
          <a:p>
            <a:pPr algn="l">
              <a:buFont typeface="+mj-lt"/>
              <a:buAutoNum type="arabicPeriod"/>
            </a:pPr>
            <a:r>
              <a:rPr lang="da-DK" b="0" i="0" dirty="0">
                <a:solidFill>
                  <a:srgbClr val="333333"/>
                </a:solidFill>
                <a:effectLst/>
                <a:latin typeface="Noto Sans" panose="020B0502040504020204" pitchFamily="34" charset="0"/>
              </a:rPr>
              <a:t>En interviewundersøgelse af kvindelige medarbejdere om deres oplevelser med uønskede seksuelle tilnærmelser på arbejdspladsen.</a:t>
            </a:r>
          </a:p>
          <a:p>
            <a:pPr algn="l">
              <a:buFont typeface="+mj-lt"/>
              <a:buAutoNum type="arabicPeriod"/>
            </a:pPr>
            <a:r>
              <a:rPr lang="da-DK" b="0" i="0" dirty="0">
                <a:solidFill>
                  <a:srgbClr val="333333"/>
                </a:solidFill>
                <a:effectLst/>
                <a:latin typeface="Noto Sans" panose="020B0502040504020204" pitchFamily="34" charset="0"/>
              </a:rPr>
              <a:t>En undersøgelse af hvad karakterer betyder for unges selvværd, baseret på to gruppeinterviews med elever fra HHX og STX.</a:t>
            </a:r>
          </a:p>
          <a:p>
            <a:endParaRPr lang="da-DK" dirty="0"/>
          </a:p>
        </p:txBody>
      </p:sp>
    </p:spTree>
    <p:extLst>
      <p:ext uri="{BB962C8B-B14F-4D97-AF65-F5344CB8AC3E}">
        <p14:creationId xmlns:p14="http://schemas.microsoft.com/office/powerpoint/2010/main" val="1683252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66F173-AA4E-54AB-DA8A-09CCB8C9BCE5}"/>
              </a:ext>
            </a:extLst>
          </p:cNvPr>
          <p:cNvSpPr>
            <a:spLocks noGrp="1"/>
          </p:cNvSpPr>
          <p:nvPr>
            <p:ph type="title"/>
          </p:nvPr>
        </p:nvSpPr>
        <p:spPr/>
        <p:txBody>
          <a:bodyPr/>
          <a:lstStyle/>
          <a:p>
            <a:pPr algn="ctr"/>
            <a:r>
              <a:rPr lang="da-DK" dirty="0"/>
              <a:t>Sandt eller falsk?</a:t>
            </a:r>
          </a:p>
        </p:txBody>
      </p:sp>
      <p:sp>
        <p:nvSpPr>
          <p:cNvPr id="3" name="Pladsholder til indhold 2">
            <a:extLst>
              <a:ext uri="{FF2B5EF4-FFF2-40B4-BE49-F238E27FC236}">
                <a16:creationId xmlns:a16="http://schemas.microsoft.com/office/drawing/2014/main" id="{4051E549-FAAE-A42B-2DF6-350586F0598D}"/>
              </a:ext>
            </a:extLst>
          </p:cNvPr>
          <p:cNvSpPr>
            <a:spLocks noGrp="1"/>
          </p:cNvSpPr>
          <p:nvPr>
            <p:ph idx="1"/>
          </p:nvPr>
        </p:nvSpPr>
        <p:spPr/>
        <p:txBody>
          <a:bodyPr>
            <a:normAutofit lnSpcReduction="10000"/>
          </a:bodyPr>
          <a:lstStyle/>
          <a:p>
            <a:pPr algn="l">
              <a:buFont typeface="+mj-lt"/>
              <a:buAutoNum type="arabicPeriod"/>
            </a:pPr>
            <a:r>
              <a:rPr lang="da-DK" b="0" i="0" dirty="0">
                <a:solidFill>
                  <a:srgbClr val="333333"/>
                </a:solidFill>
                <a:effectLst/>
                <a:latin typeface="Noto Sans" panose="020B0502040504020204" pitchFamily="34" charset="0"/>
              </a:rPr>
              <a:t>Kvantitative undersøgelser bygger på data, der kan 'måles og vejes' - fx statistik.</a:t>
            </a:r>
          </a:p>
          <a:p>
            <a:pPr algn="l">
              <a:buFont typeface="+mj-lt"/>
              <a:buAutoNum type="arabicPeriod"/>
            </a:pPr>
            <a:r>
              <a:rPr lang="da-DK" b="0" i="0" dirty="0">
                <a:solidFill>
                  <a:srgbClr val="333333"/>
                </a:solidFill>
                <a:effectLst/>
                <a:latin typeface="Noto Sans" panose="020B0502040504020204" pitchFamily="34" charset="0"/>
              </a:rPr>
              <a:t>Fordelen ved kvantitative undersøgelser er, at vi får detaljeret viden og kan spørge ind, hvis vi er usikre på de svar, vi får.</a:t>
            </a:r>
          </a:p>
          <a:p>
            <a:pPr algn="l">
              <a:buFont typeface="+mj-lt"/>
              <a:buAutoNum type="arabicPeriod"/>
            </a:pPr>
            <a:r>
              <a:rPr lang="da-DK" b="0" i="0" dirty="0">
                <a:solidFill>
                  <a:srgbClr val="333333"/>
                </a:solidFill>
                <a:effectLst/>
                <a:latin typeface="Noto Sans" panose="020B0502040504020204" pitchFamily="34" charset="0"/>
              </a:rPr>
              <a:t>Spørgeskemaundersøgelser skal besvares af hele befolkningen, hvis de skal være repræsentative.</a:t>
            </a:r>
          </a:p>
          <a:p>
            <a:pPr algn="l">
              <a:buFont typeface="+mj-lt"/>
              <a:buAutoNum type="arabicPeriod"/>
            </a:pPr>
            <a:r>
              <a:rPr lang="da-DK" b="0" i="0" dirty="0">
                <a:solidFill>
                  <a:srgbClr val="333333"/>
                </a:solidFill>
                <a:effectLst/>
                <a:latin typeface="Noto Sans" panose="020B0502040504020204" pitchFamily="34" charset="0"/>
              </a:rPr>
              <a:t>Kvalitative undersøgelser er fx spørgeskemaundersøgelser.</a:t>
            </a:r>
          </a:p>
          <a:p>
            <a:pPr>
              <a:buFont typeface="+mj-lt"/>
              <a:buAutoNum type="arabicPeriod"/>
            </a:pPr>
            <a:r>
              <a:rPr lang="da-DK" b="0" i="0" dirty="0">
                <a:solidFill>
                  <a:srgbClr val="333333"/>
                </a:solidFill>
                <a:effectLst/>
                <a:latin typeface="Noto Sans" panose="020B0502040504020204" pitchFamily="34" charset="0"/>
              </a:rPr>
              <a:t>Et diagram er altid en sandfærdig fremstilling af virkeligheden.</a:t>
            </a:r>
          </a:p>
          <a:p>
            <a:pPr>
              <a:buFont typeface="+mj-lt"/>
              <a:buAutoNum type="arabicPeriod"/>
            </a:pPr>
            <a:r>
              <a:rPr lang="da-DK" b="0" i="0" dirty="0">
                <a:solidFill>
                  <a:srgbClr val="333333"/>
                </a:solidFill>
                <a:effectLst/>
                <a:latin typeface="Noto Sans" panose="020B0502040504020204" pitchFamily="34" charset="0"/>
              </a:rPr>
              <a:t>Et af problemerne med kvalitative undersøgelser er, at de tager lang tid og ofte kun siger noget om et lille udsnit af samfundet.</a:t>
            </a:r>
          </a:p>
          <a:p>
            <a:pPr marL="45720" indent="0">
              <a:buNone/>
            </a:pPr>
            <a:endParaRPr lang="da-DK" b="0" i="0" dirty="0">
              <a:solidFill>
                <a:srgbClr val="333333"/>
              </a:solidFill>
              <a:effectLst/>
              <a:latin typeface="Noto Sans" panose="020B0502040504020204" pitchFamily="34" charset="0"/>
            </a:endParaRPr>
          </a:p>
          <a:p>
            <a:pPr algn="l">
              <a:buFont typeface="+mj-lt"/>
              <a:buAutoNum type="arabicPeriod"/>
            </a:pPr>
            <a:endParaRPr lang="da-DK" b="0" i="0" dirty="0">
              <a:solidFill>
                <a:srgbClr val="333333"/>
              </a:solidFill>
              <a:effectLst/>
              <a:latin typeface="Noto Sans" panose="020B0502040504020204" pitchFamily="34" charset="0"/>
            </a:endParaRPr>
          </a:p>
          <a:p>
            <a:endParaRPr lang="da-DK" dirty="0"/>
          </a:p>
        </p:txBody>
      </p:sp>
    </p:spTree>
    <p:extLst>
      <p:ext uri="{BB962C8B-B14F-4D97-AF65-F5344CB8AC3E}">
        <p14:creationId xmlns:p14="http://schemas.microsoft.com/office/powerpoint/2010/main" val="1422203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50B50C-BCBB-606A-D056-39E07B17F7A9}"/>
              </a:ext>
            </a:extLst>
          </p:cNvPr>
          <p:cNvSpPr>
            <a:spLocks noGrp="1"/>
          </p:cNvSpPr>
          <p:nvPr>
            <p:ph type="title"/>
          </p:nvPr>
        </p:nvSpPr>
        <p:spPr/>
        <p:txBody>
          <a:bodyPr/>
          <a:lstStyle/>
          <a:p>
            <a:pPr algn="ctr"/>
            <a:r>
              <a:rPr lang="da-DK" dirty="0"/>
              <a:t>Hvordan vil du undersøge følgende?</a:t>
            </a:r>
          </a:p>
        </p:txBody>
      </p:sp>
      <p:sp>
        <p:nvSpPr>
          <p:cNvPr id="3" name="Pladsholder til indhold 2">
            <a:extLst>
              <a:ext uri="{FF2B5EF4-FFF2-40B4-BE49-F238E27FC236}">
                <a16:creationId xmlns:a16="http://schemas.microsoft.com/office/drawing/2014/main" id="{C15D2287-A517-090F-683C-95803CB436AA}"/>
              </a:ext>
            </a:extLst>
          </p:cNvPr>
          <p:cNvSpPr>
            <a:spLocks noGrp="1"/>
          </p:cNvSpPr>
          <p:nvPr>
            <p:ph idx="1"/>
          </p:nvPr>
        </p:nvSpPr>
        <p:spPr/>
        <p:txBody>
          <a:bodyPr/>
          <a:lstStyle/>
          <a:p>
            <a:r>
              <a:rPr lang="da-DK" dirty="0"/>
              <a:t>Hvor meget den sociale arv påvirker individets valg af uddannelse?</a:t>
            </a:r>
          </a:p>
          <a:p>
            <a:endParaRPr lang="da-DK" dirty="0"/>
          </a:p>
          <a:p>
            <a:r>
              <a:rPr lang="da-DK" dirty="0"/>
              <a:t>Hvorfor stemmer flere unge på LA end på Dansk Folkeparti?</a:t>
            </a:r>
          </a:p>
          <a:p>
            <a:endParaRPr lang="da-DK" dirty="0"/>
          </a:p>
          <a:p>
            <a:r>
              <a:rPr lang="da-DK" dirty="0"/>
              <a:t>Hvor mange timer unge bruger deres smartphone om dagen?</a:t>
            </a:r>
          </a:p>
          <a:p>
            <a:endParaRPr lang="da-DK" dirty="0"/>
          </a:p>
          <a:p>
            <a:r>
              <a:rPr lang="da-DK" dirty="0"/>
              <a:t>Hvordan sociale medier påvirker unges selvværd?</a:t>
            </a:r>
          </a:p>
          <a:p>
            <a:endParaRPr lang="da-DK" dirty="0"/>
          </a:p>
        </p:txBody>
      </p:sp>
    </p:spTree>
    <p:extLst>
      <p:ext uri="{BB962C8B-B14F-4D97-AF65-F5344CB8AC3E}">
        <p14:creationId xmlns:p14="http://schemas.microsoft.com/office/powerpoint/2010/main" val="1065502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CD0C67-0BE2-C51C-F776-7BC7F4CF7AAF}"/>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EA6B32AF-B70C-2EC5-2AAF-921A125BAA46}"/>
              </a:ext>
            </a:extLst>
          </p:cNvPr>
          <p:cNvSpPr>
            <a:spLocks noGrp="1"/>
          </p:cNvSpPr>
          <p:nvPr>
            <p:ph idx="1"/>
          </p:nvPr>
        </p:nvSpPr>
        <p:spPr/>
        <p:txBody>
          <a:bodyPr/>
          <a:lstStyle/>
          <a:p>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3072702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84741A-21E7-E668-F68E-8D7B302F7320}"/>
              </a:ext>
            </a:extLst>
          </p:cNvPr>
          <p:cNvSpPr>
            <a:spLocks noGrp="1"/>
          </p:cNvSpPr>
          <p:nvPr>
            <p:ph type="title"/>
          </p:nvPr>
        </p:nvSpPr>
        <p:spPr/>
        <p:txBody>
          <a:bodyPr/>
          <a:lstStyle/>
          <a:p>
            <a:pPr algn="ctr"/>
            <a:r>
              <a:rPr lang="da-DK" dirty="0"/>
              <a:t>Beregninger</a:t>
            </a:r>
          </a:p>
        </p:txBody>
      </p:sp>
      <p:sp>
        <p:nvSpPr>
          <p:cNvPr id="3" name="Pladsholder til indhold 2">
            <a:extLst>
              <a:ext uri="{FF2B5EF4-FFF2-40B4-BE49-F238E27FC236}">
                <a16:creationId xmlns:a16="http://schemas.microsoft.com/office/drawing/2014/main" id="{FE710663-49F9-9C3B-AA42-BA88099E9C8D}"/>
              </a:ext>
            </a:extLst>
          </p:cNvPr>
          <p:cNvSpPr>
            <a:spLocks noGrp="1"/>
          </p:cNvSpPr>
          <p:nvPr>
            <p:ph idx="1"/>
          </p:nvPr>
        </p:nvSpPr>
        <p:spPr/>
        <p:txBody>
          <a:bodyPr/>
          <a:lstStyle/>
          <a:p>
            <a:r>
              <a:rPr lang="da-DK" dirty="0"/>
              <a:t>Samfundsfaglig metode er også at kunne behandle data</a:t>
            </a:r>
          </a:p>
          <a:p>
            <a:r>
              <a:rPr lang="da-DK" dirty="0"/>
              <a:t>Det vil sige at kunne lave beregninger.</a:t>
            </a:r>
          </a:p>
          <a:p>
            <a:r>
              <a:rPr lang="da-DK" dirty="0">
                <a:hlinkClick r:id="rId2"/>
              </a:rPr>
              <a:t>https://sites.google.com/view/internationaloekonomi/skriftlighed-i-international-%C3%B8konomi</a:t>
            </a:r>
            <a:endParaRPr lang="da-DK" dirty="0"/>
          </a:p>
          <a:p>
            <a:r>
              <a:rPr lang="da-DK" dirty="0"/>
              <a:t>Øvelsesopgaver 21.3 &amp; 21.4</a:t>
            </a:r>
          </a:p>
          <a:p>
            <a:r>
              <a:rPr lang="da-DK">
                <a:hlinkClick r:id="rId3"/>
              </a:rPr>
              <a:t>https://samfundsfag-c.systime.dk/?id=1454</a:t>
            </a:r>
            <a:endParaRPr lang="da-DK"/>
          </a:p>
          <a:p>
            <a:endParaRPr lang="da-DK" dirty="0"/>
          </a:p>
        </p:txBody>
      </p:sp>
    </p:spTree>
    <p:extLst>
      <p:ext uri="{BB962C8B-B14F-4D97-AF65-F5344CB8AC3E}">
        <p14:creationId xmlns:p14="http://schemas.microsoft.com/office/powerpoint/2010/main" val="3595269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Metadata/LabelInfo.xml><?xml version="1.0" encoding="utf-8"?>
<clbl:labelList xmlns:clbl="http://schemas.microsoft.com/office/2020/mipLabelMetadata">
  <clbl:label id="{1b29427a-4ed3-4f0e-a3ff-ced1342f64ac}" enabled="0" method="" siteId="{1b29427a-4ed3-4f0e-a3ff-ced1342f64ac}" removed="1"/>
</clbl:labelList>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4069</TotalTime>
  <Words>731</Words>
  <Application>Microsoft Office PowerPoint</Application>
  <PresentationFormat>Brugerdefineret</PresentationFormat>
  <Paragraphs>57</Paragraphs>
  <Slides>15</Slides>
  <Notes>1</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15</vt:i4>
      </vt:variant>
    </vt:vector>
  </HeadingPairs>
  <TitlesOfParts>
    <vt:vector size="20" baseType="lpstr">
      <vt:lpstr>Arial</vt:lpstr>
      <vt:lpstr>Century Gothic</vt:lpstr>
      <vt:lpstr>Noto Sans</vt:lpstr>
      <vt:lpstr>Wingdings</vt:lpstr>
      <vt:lpstr>Præsentation med verden 16x9</vt:lpstr>
      <vt:lpstr>Samfundsvidenskabelig metode</vt:lpstr>
      <vt:lpstr>Dagens program</vt:lpstr>
      <vt:lpstr>Kvantitativ metode</vt:lpstr>
      <vt:lpstr>Fordele og ulemper</vt:lpstr>
      <vt:lpstr>Hvad viser graferne?</vt:lpstr>
      <vt:lpstr>opmærksomhedspunkter</vt:lpstr>
      <vt:lpstr>Spørgeskemaundersøgelser</vt:lpstr>
      <vt:lpstr>Kvalitativ Metode</vt:lpstr>
      <vt:lpstr>Fordele og ulemper</vt:lpstr>
      <vt:lpstr>Interview</vt:lpstr>
      <vt:lpstr>Kvantitativ eller kvalitativ?</vt:lpstr>
      <vt:lpstr>Sandt eller falsk?</vt:lpstr>
      <vt:lpstr>Hvordan vil du undersøge følgende?</vt:lpstr>
      <vt:lpstr>Pause</vt:lpstr>
      <vt:lpstr>Beregninger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2025-02-21T11:45:10Z</dcterms:created>
  <dcterms:modified xsi:type="dcterms:W3CDTF">2025-02-24T07:34:49Z</dcterms:modified>
</cp:coreProperties>
</file>