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57" r:id="rId3"/>
    <p:sldId id="258" r:id="rId4"/>
    <p:sldId id="262" r:id="rId5"/>
    <p:sldId id="259" r:id="rId6"/>
    <p:sldId id="263" r:id="rId7"/>
    <p:sldId id="264" r:id="rId8"/>
    <p:sldId id="265" r:id="rId9"/>
    <p:sldId id="266" r:id="rId10"/>
    <p:sldId id="267" r:id="rId11"/>
    <p:sldId id="268" r:id="rId12"/>
    <p:sldId id="269" r:id="rId13"/>
    <p:sldId id="270" r:id="rId14"/>
    <p:sldId id="273" r:id="rId15"/>
    <p:sldId id="271" r:id="rId16"/>
    <p:sldId id="272" r:id="rId17"/>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886" autoAdjust="0"/>
  </p:normalViewPr>
  <p:slideViewPr>
    <p:cSldViewPr>
      <p:cViewPr>
        <p:scale>
          <a:sx n="69" d="100"/>
          <a:sy n="69" d="100"/>
        </p:scale>
        <p:origin x="600" y="6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Nelting Keller (LNKE - Underviser - VE - AK)" userId="0f8b2343-f0d9-4667-9071-fe4d1167a82f" providerId="ADAL" clId="{0AE53516-8EAF-4702-9760-30B2C2174A34}"/>
    <pc:docChg chg="custSel addSld modSld">
      <pc:chgData name="Lennart Nelting Keller (LNKE - Underviser - VE - AK)" userId="0f8b2343-f0d9-4667-9071-fe4d1167a82f" providerId="ADAL" clId="{0AE53516-8EAF-4702-9760-30B2C2174A34}" dt="2025-02-27T08:58:58.239" v="581" actId="20577"/>
      <pc:docMkLst>
        <pc:docMk/>
      </pc:docMkLst>
      <pc:sldChg chg="modSp new mod">
        <pc:chgData name="Lennart Nelting Keller (LNKE - Underviser - VE - AK)" userId="0f8b2343-f0d9-4667-9071-fe4d1167a82f" providerId="ADAL" clId="{0AE53516-8EAF-4702-9760-30B2C2174A34}" dt="2025-02-27T08:19:35.914" v="6" actId="20577"/>
        <pc:sldMkLst>
          <pc:docMk/>
          <pc:sldMk cId="4200930998" sldId="271"/>
        </pc:sldMkLst>
        <pc:spChg chg="mod">
          <ac:chgData name="Lennart Nelting Keller (LNKE - Underviser - VE - AK)" userId="0f8b2343-f0d9-4667-9071-fe4d1167a82f" providerId="ADAL" clId="{0AE53516-8EAF-4702-9760-30B2C2174A34}" dt="2025-02-27T08:19:35.914" v="6" actId="20577"/>
          <ac:spMkLst>
            <pc:docMk/>
            <pc:sldMk cId="4200930998" sldId="271"/>
            <ac:spMk id="2" creationId="{B9990786-B958-ED62-804E-D51D15A91878}"/>
          </ac:spMkLst>
        </pc:spChg>
      </pc:sldChg>
      <pc:sldChg chg="modSp new mod">
        <pc:chgData name="Lennart Nelting Keller (LNKE - Underviser - VE - AK)" userId="0f8b2343-f0d9-4667-9071-fe4d1167a82f" providerId="ADAL" clId="{0AE53516-8EAF-4702-9760-30B2C2174A34}" dt="2025-02-27T08:56:09.256" v="65" actId="5793"/>
        <pc:sldMkLst>
          <pc:docMk/>
          <pc:sldMk cId="1573688471" sldId="272"/>
        </pc:sldMkLst>
        <pc:spChg chg="mod">
          <ac:chgData name="Lennart Nelting Keller (LNKE - Underviser - VE - AK)" userId="0f8b2343-f0d9-4667-9071-fe4d1167a82f" providerId="ADAL" clId="{0AE53516-8EAF-4702-9760-30B2C2174A34}" dt="2025-02-27T08:55:59.208" v="14" actId="20577"/>
          <ac:spMkLst>
            <pc:docMk/>
            <pc:sldMk cId="1573688471" sldId="272"/>
            <ac:spMk id="2" creationId="{CF039D75-4631-E296-4B66-9279E2EE5265}"/>
          </ac:spMkLst>
        </pc:spChg>
        <pc:spChg chg="mod">
          <ac:chgData name="Lennart Nelting Keller (LNKE - Underviser - VE - AK)" userId="0f8b2343-f0d9-4667-9071-fe4d1167a82f" providerId="ADAL" clId="{0AE53516-8EAF-4702-9760-30B2C2174A34}" dt="2025-02-27T08:56:09.256" v="65" actId="5793"/>
          <ac:spMkLst>
            <pc:docMk/>
            <pc:sldMk cId="1573688471" sldId="272"/>
            <ac:spMk id="3" creationId="{0A3AB18A-CF2C-898B-3E16-4D70B785ABEF}"/>
          </ac:spMkLst>
        </pc:spChg>
      </pc:sldChg>
      <pc:sldChg chg="modSp new mod">
        <pc:chgData name="Lennart Nelting Keller (LNKE - Underviser - VE - AK)" userId="0f8b2343-f0d9-4667-9071-fe4d1167a82f" providerId="ADAL" clId="{0AE53516-8EAF-4702-9760-30B2C2174A34}" dt="2025-02-27T08:58:58.239" v="581" actId="20577"/>
        <pc:sldMkLst>
          <pc:docMk/>
          <pc:sldMk cId="2029081877" sldId="273"/>
        </pc:sldMkLst>
        <pc:spChg chg="mod">
          <ac:chgData name="Lennart Nelting Keller (LNKE - Underviser - VE - AK)" userId="0f8b2343-f0d9-4667-9071-fe4d1167a82f" providerId="ADAL" clId="{0AE53516-8EAF-4702-9760-30B2C2174A34}" dt="2025-02-27T08:56:19.343" v="78" actId="20577"/>
          <ac:spMkLst>
            <pc:docMk/>
            <pc:sldMk cId="2029081877" sldId="273"/>
            <ac:spMk id="2" creationId="{AD4DBECB-7C40-FC0A-398A-E08572C41405}"/>
          </ac:spMkLst>
        </pc:spChg>
        <pc:spChg chg="mod">
          <ac:chgData name="Lennart Nelting Keller (LNKE - Underviser - VE - AK)" userId="0f8b2343-f0d9-4667-9071-fe4d1167a82f" providerId="ADAL" clId="{0AE53516-8EAF-4702-9760-30B2C2174A34}" dt="2025-02-27T08:58:58.239" v="581" actId="20577"/>
          <ac:spMkLst>
            <pc:docMk/>
            <pc:sldMk cId="2029081877" sldId="273"/>
            <ac:spMk id="3" creationId="{43FC8CAF-7E95-A4EE-CA41-48A63681801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27-02-2025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27-02-2025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27-02-2025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27-02-2025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27-02-2025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27-02-2025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27-02-2025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27-02-2025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27-02-2025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27-02-2025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27-02-2025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27-02-2025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27-02-2025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Samfundsøkonomiske mål</a:t>
            </a:r>
          </a:p>
        </p:txBody>
      </p:sp>
      <p:sp>
        <p:nvSpPr>
          <p:cNvPr id="3" name="Undertitel 2"/>
          <p:cNvSpPr>
            <a:spLocks noGrp="1"/>
          </p:cNvSpPr>
          <p:nvPr>
            <p:ph type="subTitle" idx="1"/>
          </p:nvPr>
        </p:nvSpPr>
        <p:spPr/>
        <p:txBody>
          <a:bodyPr rtlCol="0"/>
          <a:lstStyle/>
          <a:p>
            <a:pPr rtl="0"/>
            <a:r>
              <a:rPr lang="da-DK" dirty="0"/>
              <a:t>Vigtige økonomiske nøgletal for vores økonomi</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6329AA-C1F4-3D02-34B8-04D6E6EECA2D}"/>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1AAFBA5F-6565-C9A4-99CF-5E0C4475BA68}"/>
              </a:ext>
            </a:extLst>
          </p:cNvPr>
          <p:cNvSpPr>
            <a:spLocks noGrp="1"/>
          </p:cNvSpPr>
          <p:nvPr>
            <p:ph idx="1"/>
          </p:nvPr>
        </p:nvSpPr>
        <p:spPr/>
        <p:txBody>
          <a:bodyPr/>
          <a:lstStyle/>
          <a:p>
            <a:r>
              <a:rPr lang="da-DK" dirty="0"/>
              <a:t>1) Opsamling fra sidst</a:t>
            </a:r>
          </a:p>
          <a:p>
            <a:r>
              <a:rPr lang="da-DK" dirty="0"/>
              <a:t>2) De samfundsøkonomiske mål</a:t>
            </a:r>
          </a:p>
          <a:p>
            <a:r>
              <a:rPr lang="da-DK" dirty="0"/>
              <a:t>3) Pause</a:t>
            </a:r>
          </a:p>
          <a:p>
            <a:r>
              <a:rPr lang="da-DK" dirty="0"/>
              <a:t>4) Opgave om de samfundsøkonomiske mål</a:t>
            </a:r>
          </a:p>
        </p:txBody>
      </p:sp>
    </p:spTree>
    <p:extLst>
      <p:ext uri="{BB962C8B-B14F-4D97-AF65-F5344CB8AC3E}">
        <p14:creationId xmlns:p14="http://schemas.microsoft.com/office/powerpoint/2010/main" val="461418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730532-F14D-8A43-0459-564B843FD4BC}"/>
              </a:ext>
            </a:extLst>
          </p:cNvPr>
          <p:cNvSpPr>
            <a:spLocks noGrp="1"/>
          </p:cNvSpPr>
          <p:nvPr>
            <p:ph type="title"/>
          </p:nvPr>
        </p:nvSpPr>
        <p:spPr/>
        <p:txBody>
          <a:bodyPr/>
          <a:lstStyle/>
          <a:p>
            <a:pPr algn="ctr"/>
            <a:r>
              <a:rPr lang="da-DK" dirty="0"/>
              <a:t>Opsamling fra sidst</a:t>
            </a:r>
          </a:p>
        </p:txBody>
      </p:sp>
      <p:sp>
        <p:nvSpPr>
          <p:cNvPr id="3" name="Pladsholder til indhold 2">
            <a:extLst>
              <a:ext uri="{FF2B5EF4-FFF2-40B4-BE49-F238E27FC236}">
                <a16:creationId xmlns:a16="http://schemas.microsoft.com/office/drawing/2014/main" id="{2FD30FFF-C059-9802-7ABB-834AA436562A}"/>
              </a:ext>
            </a:extLst>
          </p:cNvPr>
          <p:cNvSpPr>
            <a:spLocks noGrp="1"/>
          </p:cNvSpPr>
          <p:nvPr>
            <p:ph idx="1"/>
          </p:nvPr>
        </p:nvSpPr>
        <p:spPr/>
        <p:txBody>
          <a:bodyPr/>
          <a:lstStyle/>
          <a:p>
            <a:r>
              <a:rPr lang="da-DK" dirty="0"/>
              <a:t>Hvad betyder det, når vi lever i siger at vi lever i en markedsøkonomi?</a:t>
            </a:r>
          </a:p>
          <a:p>
            <a:r>
              <a:rPr lang="da-DK" dirty="0"/>
              <a:t>Kan vi tegne det økonomiske kredsløb?</a:t>
            </a:r>
          </a:p>
          <a:p>
            <a:r>
              <a:rPr lang="da-DK" dirty="0"/>
              <a:t>Kan vi tegne – hvis der sker noget?</a:t>
            </a:r>
          </a:p>
        </p:txBody>
      </p:sp>
    </p:spTree>
    <p:extLst>
      <p:ext uri="{BB962C8B-B14F-4D97-AF65-F5344CB8AC3E}">
        <p14:creationId xmlns:p14="http://schemas.microsoft.com/office/powerpoint/2010/main" val="2291431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814307-9D99-4F87-A2A4-D24C3AABAF92}"/>
              </a:ext>
            </a:extLst>
          </p:cNvPr>
          <p:cNvSpPr>
            <a:spLocks noGrp="1"/>
          </p:cNvSpPr>
          <p:nvPr>
            <p:ph type="title"/>
          </p:nvPr>
        </p:nvSpPr>
        <p:spPr/>
        <p:txBody>
          <a:bodyPr/>
          <a:lstStyle/>
          <a:p>
            <a:pPr algn="ctr"/>
            <a:r>
              <a:rPr lang="da-DK" dirty="0"/>
              <a:t>Vigtige pointer i dag</a:t>
            </a:r>
          </a:p>
        </p:txBody>
      </p:sp>
      <p:sp>
        <p:nvSpPr>
          <p:cNvPr id="3" name="Pladsholder til indhold 2">
            <a:extLst>
              <a:ext uri="{FF2B5EF4-FFF2-40B4-BE49-F238E27FC236}">
                <a16:creationId xmlns:a16="http://schemas.microsoft.com/office/drawing/2014/main" id="{0924DECA-8FA8-4742-B099-9C2BDBC7C61C}"/>
              </a:ext>
            </a:extLst>
          </p:cNvPr>
          <p:cNvSpPr>
            <a:spLocks noGrp="1"/>
          </p:cNvSpPr>
          <p:nvPr>
            <p:ph idx="1"/>
          </p:nvPr>
        </p:nvSpPr>
        <p:spPr/>
        <p:txBody>
          <a:bodyPr/>
          <a:lstStyle/>
          <a:p>
            <a:r>
              <a:rPr lang="da-DK" dirty="0"/>
              <a:t>Danmarks økonomi følger den globale økonomi</a:t>
            </a:r>
          </a:p>
          <a:p>
            <a:r>
              <a:rPr lang="da-DK" dirty="0"/>
              <a:t>Vi kan </a:t>
            </a:r>
            <a:r>
              <a:rPr lang="da-DK" i="1" u="sng" dirty="0"/>
              <a:t>ikke</a:t>
            </a:r>
            <a:r>
              <a:rPr lang="da-DK" dirty="0"/>
              <a:t> påvirke den globale økonomiske udvikling, den globale økonomiske udvikling påvirker os</a:t>
            </a:r>
          </a:p>
          <a:p>
            <a:r>
              <a:rPr lang="da-DK" dirty="0"/>
              <a:t>De samfundsøkonomiske mål er de økonomiske størrelser vi skal holde øje med i et lands økonomi</a:t>
            </a:r>
          </a:p>
          <a:p>
            <a:r>
              <a:rPr lang="da-DK" dirty="0"/>
              <a:t>Med mål menes at de skal være inden for nogle bestemte rammer for at være acceptabelt. Man kunne kalde det pejlemærker.</a:t>
            </a:r>
          </a:p>
          <a:p>
            <a:r>
              <a:rPr lang="da-DK" i="1" u="sng" dirty="0"/>
              <a:t>Målkonflikt</a:t>
            </a:r>
            <a:r>
              <a:rPr lang="da-DK" dirty="0"/>
              <a:t>: Når vi vil forsøge at forbedre et af målene positivt vil vi </a:t>
            </a:r>
            <a:r>
              <a:rPr lang="da-DK"/>
              <a:t>altid forværre andre. </a:t>
            </a:r>
            <a:endParaRPr lang="da-DK" i="1" u="sng" dirty="0"/>
          </a:p>
        </p:txBody>
      </p:sp>
    </p:spTree>
    <p:extLst>
      <p:ext uri="{BB962C8B-B14F-4D97-AF65-F5344CB8AC3E}">
        <p14:creationId xmlns:p14="http://schemas.microsoft.com/office/powerpoint/2010/main" val="2540355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a:t>De samfundsøkonomiske mål </a:t>
            </a:r>
          </a:p>
        </p:txBody>
      </p:sp>
      <p:sp>
        <p:nvSpPr>
          <p:cNvPr id="3" name="Pladsholder til indhold 2"/>
          <p:cNvSpPr>
            <a:spLocks noGrp="1"/>
          </p:cNvSpPr>
          <p:nvPr>
            <p:ph idx="1"/>
          </p:nvPr>
        </p:nvSpPr>
        <p:spPr/>
        <p:txBody>
          <a:bodyPr>
            <a:normAutofit/>
          </a:bodyPr>
          <a:lstStyle/>
          <a:p>
            <a:pPr marL="502920" indent="-457200">
              <a:buFont typeface="+mj-lt"/>
              <a:buAutoNum type="arabicPeriod"/>
            </a:pPr>
            <a:r>
              <a:rPr lang="da-DK" dirty="0"/>
              <a:t>Økonomisk vækst</a:t>
            </a:r>
          </a:p>
          <a:p>
            <a:pPr marL="502920" indent="-457200">
              <a:buFont typeface="+mj-lt"/>
              <a:buAutoNum type="arabicPeriod"/>
            </a:pPr>
            <a:r>
              <a:rPr lang="da-DK" dirty="0"/>
              <a:t>Fuld beskæftigelse (Lav ledighed) </a:t>
            </a:r>
          </a:p>
          <a:p>
            <a:pPr marL="502920" indent="-457200">
              <a:buFont typeface="+mj-lt"/>
              <a:buAutoNum type="arabicPeriod"/>
            </a:pPr>
            <a:r>
              <a:rPr lang="da-DK" dirty="0"/>
              <a:t>Stabile priser (lav inflation)</a:t>
            </a:r>
          </a:p>
          <a:p>
            <a:pPr marL="502920" indent="-457200">
              <a:buFont typeface="+mj-lt"/>
              <a:buAutoNum type="arabicPeriod"/>
            </a:pPr>
            <a:r>
              <a:rPr lang="da-DK" dirty="0"/>
              <a:t>Ligevægt på betalingsbalancen</a:t>
            </a:r>
          </a:p>
          <a:p>
            <a:pPr marL="502920" indent="-457200">
              <a:buFont typeface="+mj-lt"/>
              <a:buAutoNum type="arabicPeriod"/>
            </a:pPr>
            <a:r>
              <a:rPr lang="da-DK" dirty="0"/>
              <a:t>Balance på statens budgetsaldo </a:t>
            </a:r>
          </a:p>
          <a:p>
            <a:pPr marL="502920" indent="-457200">
              <a:buFont typeface="+mj-lt"/>
              <a:buAutoNum type="arabicPeriod"/>
            </a:pPr>
            <a:r>
              <a:rPr lang="da-DK" dirty="0"/>
              <a:t>Hensyn til miljøet</a:t>
            </a:r>
          </a:p>
          <a:p>
            <a:pPr marL="502920" indent="-457200">
              <a:buFont typeface="+mj-lt"/>
              <a:buAutoNum type="arabicPeriod"/>
            </a:pPr>
            <a:r>
              <a:rPr lang="da-DK" dirty="0"/>
              <a:t>Udligning af sociale forskelle</a:t>
            </a:r>
          </a:p>
        </p:txBody>
      </p:sp>
    </p:spTree>
    <p:extLst>
      <p:ext uri="{BB962C8B-B14F-4D97-AF65-F5344CB8AC3E}">
        <p14:creationId xmlns:p14="http://schemas.microsoft.com/office/powerpoint/2010/main" val="3627641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6A10D5-0910-21F4-9C1F-3425E2B49C3F}"/>
              </a:ext>
            </a:extLst>
          </p:cNvPr>
          <p:cNvSpPr>
            <a:spLocks noGrp="1"/>
          </p:cNvSpPr>
          <p:nvPr>
            <p:ph type="title"/>
          </p:nvPr>
        </p:nvSpPr>
        <p:spPr/>
        <p:txBody>
          <a:bodyPr/>
          <a:lstStyle/>
          <a:p>
            <a:pPr algn="ctr"/>
            <a:r>
              <a:rPr lang="da-DK" dirty="0"/>
              <a:t>Økonomisk vækst</a:t>
            </a:r>
          </a:p>
        </p:txBody>
      </p:sp>
      <p:sp>
        <p:nvSpPr>
          <p:cNvPr id="3" name="Pladsholder til indhold 2">
            <a:extLst>
              <a:ext uri="{FF2B5EF4-FFF2-40B4-BE49-F238E27FC236}">
                <a16:creationId xmlns:a16="http://schemas.microsoft.com/office/drawing/2014/main" id="{84082398-385E-EB8B-76D3-185921F2BEDC}"/>
              </a:ext>
            </a:extLst>
          </p:cNvPr>
          <p:cNvSpPr>
            <a:spLocks noGrp="1"/>
          </p:cNvSpPr>
          <p:nvPr>
            <p:ph idx="1"/>
          </p:nvPr>
        </p:nvSpPr>
        <p:spPr/>
        <p:txBody>
          <a:bodyPr>
            <a:normAutofit fontScale="92500"/>
          </a:bodyPr>
          <a:lstStyle/>
          <a:p>
            <a:r>
              <a:rPr lang="da-DK" dirty="0"/>
              <a:t>Økonomisk vækst betyder kort sagt at vi bliver rigere.</a:t>
            </a:r>
          </a:p>
          <a:p>
            <a:r>
              <a:rPr lang="da-DK" dirty="0"/>
              <a:t>Vi gør landets samlede økonomi større således der er mere rigdom.</a:t>
            </a:r>
          </a:p>
          <a:p>
            <a:r>
              <a:rPr lang="da-DK" dirty="0"/>
              <a:t>Økonomisk vækst måles i værdien af den produktion der er i et land</a:t>
            </a:r>
          </a:p>
          <a:p>
            <a:r>
              <a:rPr lang="da-DK" dirty="0"/>
              <a:t>Nøgletallet: BNP (Bruttonationalproduktet) viser værdien af et lands samlede produktion</a:t>
            </a:r>
          </a:p>
          <a:p>
            <a:r>
              <a:rPr lang="da-DK" dirty="0"/>
              <a:t>Mål: Årlig vækst på 2% (Højkonjunktur) er vores mål. Er vi lidt under går det også nok. Under 1% (Lavkonjunktur) er ikke så godt. Er væksten negativ kaldes det recession. </a:t>
            </a:r>
          </a:p>
          <a:p>
            <a:r>
              <a:rPr lang="da-DK" dirty="0"/>
              <a:t>En meget høj vækst kan også være et problem, da det kan påvirke andre nøgletal negativt.</a:t>
            </a:r>
          </a:p>
        </p:txBody>
      </p:sp>
    </p:spTree>
    <p:extLst>
      <p:ext uri="{BB962C8B-B14F-4D97-AF65-F5344CB8AC3E}">
        <p14:creationId xmlns:p14="http://schemas.microsoft.com/office/powerpoint/2010/main" val="1178260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308B4C-CC2C-A119-DE89-A16F1B4D8D51}"/>
              </a:ext>
            </a:extLst>
          </p:cNvPr>
          <p:cNvSpPr>
            <a:spLocks noGrp="1"/>
          </p:cNvSpPr>
          <p:nvPr>
            <p:ph type="title"/>
          </p:nvPr>
        </p:nvSpPr>
        <p:spPr/>
        <p:txBody>
          <a:bodyPr/>
          <a:lstStyle/>
          <a:p>
            <a:pPr algn="ctr"/>
            <a:r>
              <a:rPr lang="da-DK" dirty="0"/>
              <a:t>Fuld beskæftigelse (lav ledighed)</a:t>
            </a:r>
          </a:p>
        </p:txBody>
      </p:sp>
      <p:sp>
        <p:nvSpPr>
          <p:cNvPr id="3" name="Pladsholder til indhold 2">
            <a:extLst>
              <a:ext uri="{FF2B5EF4-FFF2-40B4-BE49-F238E27FC236}">
                <a16:creationId xmlns:a16="http://schemas.microsoft.com/office/drawing/2014/main" id="{CEFEA4E7-DFB2-041C-DAC8-51E9CBFC3087}"/>
              </a:ext>
            </a:extLst>
          </p:cNvPr>
          <p:cNvSpPr>
            <a:spLocks noGrp="1"/>
          </p:cNvSpPr>
          <p:nvPr>
            <p:ph idx="1"/>
          </p:nvPr>
        </p:nvSpPr>
        <p:spPr/>
        <p:txBody>
          <a:bodyPr>
            <a:normAutofit fontScale="92500" lnSpcReduction="10000"/>
          </a:bodyPr>
          <a:lstStyle/>
          <a:p>
            <a:r>
              <a:rPr lang="da-DK" dirty="0"/>
              <a:t>Økonomisk vækst og lav arbejdsløshed hænger sammen, fordi væksten skaber øget produktion, og øget produktion skaber flere arbejdspladser. De, der bliver arbejdsløse, får nedsat deres indkomster og må derfor sætte deres forbrug og levestandard ned. For samfundet betyder det, at værdifulde ressourcer går til spilde, når de ikke er i beskæftigelse.</a:t>
            </a:r>
          </a:p>
          <a:p>
            <a:r>
              <a:rPr lang="da-DK" dirty="0"/>
              <a:t>Mål: I Danmark taler vi om at vi har fuld beskæftigelse hvis ledigheden er 4% eller under. Den må ikke gerne komme over 6%.</a:t>
            </a:r>
          </a:p>
          <a:p>
            <a:r>
              <a:rPr lang="da-DK" dirty="0"/>
              <a:t>Ledigheden måles ud fra alle der står til rådighed for arbejdsmarkedet og så se hvem der ikke arbejder.</a:t>
            </a:r>
          </a:p>
          <a:p>
            <a:r>
              <a:rPr lang="da-DK" dirty="0"/>
              <a:t>Studerende, pensionister, børn osv. Tæller således ikke som ”arbejdsløse”</a:t>
            </a:r>
          </a:p>
        </p:txBody>
      </p:sp>
    </p:spTree>
    <p:extLst>
      <p:ext uri="{BB962C8B-B14F-4D97-AF65-F5344CB8AC3E}">
        <p14:creationId xmlns:p14="http://schemas.microsoft.com/office/powerpoint/2010/main" val="267175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1C27C3-7550-23FF-5D4C-8C08EF46752C}"/>
              </a:ext>
            </a:extLst>
          </p:cNvPr>
          <p:cNvSpPr>
            <a:spLocks noGrp="1"/>
          </p:cNvSpPr>
          <p:nvPr>
            <p:ph type="title"/>
          </p:nvPr>
        </p:nvSpPr>
        <p:spPr/>
        <p:txBody>
          <a:bodyPr/>
          <a:lstStyle/>
          <a:p>
            <a:pPr algn="ctr"/>
            <a:r>
              <a:rPr lang="da-DK" dirty="0"/>
              <a:t>Arbejdsløshed</a:t>
            </a:r>
          </a:p>
        </p:txBody>
      </p:sp>
      <p:sp>
        <p:nvSpPr>
          <p:cNvPr id="3" name="Pladsholder til indhold 2">
            <a:extLst>
              <a:ext uri="{FF2B5EF4-FFF2-40B4-BE49-F238E27FC236}">
                <a16:creationId xmlns:a16="http://schemas.microsoft.com/office/drawing/2014/main" id="{A15AD25E-C0C0-49BF-7202-1C7586BC3FD6}"/>
              </a:ext>
            </a:extLst>
          </p:cNvPr>
          <p:cNvSpPr>
            <a:spLocks noGrp="1"/>
          </p:cNvSpPr>
          <p:nvPr>
            <p:ph idx="1"/>
          </p:nvPr>
        </p:nvSpPr>
        <p:spPr/>
        <p:txBody>
          <a:bodyPr/>
          <a:lstStyle/>
          <a:p>
            <a:r>
              <a:rPr lang="da-DK" dirty="0"/>
              <a:t>Det er utænkeligt at der ikke er arbejdsløshed i en økonomi</a:t>
            </a:r>
          </a:p>
          <a:p>
            <a:r>
              <a:rPr lang="da-DK" b="1" dirty="0"/>
              <a:t>Konjunkturarbejdsløshed</a:t>
            </a:r>
            <a:r>
              <a:rPr lang="da-DK" dirty="0"/>
              <a:t> – i perioder med lav eller negativ vækst vil der forekomme arbejdsløshed</a:t>
            </a:r>
          </a:p>
          <a:p>
            <a:r>
              <a:rPr lang="da-DK" b="1" dirty="0"/>
              <a:t>Strukturarbejdsløshed</a:t>
            </a:r>
            <a:r>
              <a:rPr lang="da-DK" dirty="0"/>
              <a:t> – Når der er mismatch mellem udbud og efterspørgsel af arbejdskraft</a:t>
            </a:r>
          </a:p>
          <a:p>
            <a:r>
              <a:rPr lang="da-DK" b="1" dirty="0"/>
              <a:t>Sæson-arbejdsløshed</a:t>
            </a:r>
            <a:r>
              <a:rPr lang="da-DK" dirty="0"/>
              <a:t> – nogle branchers aktivitet er </a:t>
            </a:r>
            <a:r>
              <a:rPr lang="da-DK" dirty="0" err="1"/>
              <a:t>sæson-bestemt</a:t>
            </a:r>
            <a:r>
              <a:rPr lang="da-DK" dirty="0"/>
              <a:t>. Tivoli, byggebranchen osv.</a:t>
            </a:r>
          </a:p>
          <a:p>
            <a:r>
              <a:rPr lang="da-DK" b="1" dirty="0"/>
              <a:t>Friktionsarbejdsløshed</a:t>
            </a:r>
            <a:r>
              <a:rPr lang="da-DK" dirty="0"/>
              <a:t> – Når man skifter job kan der lige være en kort periode hvor man er arbejdsløs</a:t>
            </a:r>
          </a:p>
        </p:txBody>
      </p:sp>
    </p:spTree>
    <p:extLst>
      <p:ext uri="{BB962C8B-B14F-4D97-AF65-F5344CB8AC3E}">
        <p14:creationId xmlns:p14="http://schemas.microsoft.com/office/powerpoint/2010/main" val="1370882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DF90B9-909B-1E56-6C03-000C4D8591C0}"/>
              </a:ext>
            </a:extLst>
          </p:cNvPr>
          <p:cNvSpPr>
            <a:spLocks noGrp="1"/>
          </p:cNvSpPr>
          <p:nvPr>
            <p:ph type="title"/>
          </p:nvPr>
        </p:nvSpPr>
        <p:spPr/>
        <p:txBody>
          <a:bodyPr/>
          <a:lstStyle/>
          <a:p>
            <a:pPr algn="ctr"/>
            <a:r>
              <a:rPr lang="da-DK" dirty="0"/>
              <a:t>Stabile priser (Lav inflation)</a:t>
            </a:r>
          </a:p>
        </p:txBody>
      </p:sp>
      <p:sp>
        <p:nvSpPr>
          <p:cNvPr id="3" name="Pladsholder til indhold 2">
            <a:extLst>
              <a:ext uri="{FF2B5EF4-FFF2-40B4-BE49-F238E27FC236}">
                <a16:creationId xmlns:a16="http://schemas.microsoft.com/office/drawing/2014/main" id="{57FECA17-FC63-3763-06D5-8561FCF2F5B2}"/>
              </a:ext>
            </a:extLst>
          </p:cNvPr>
          <p:cNvSpPr>
            <a:spLocks noGrp="1"/>
          </p:cNvSpPr>
          <p:nvPr>
            <p:ph idx="1"/>
          </p:nvPr>
        </p:nvSpPr>
        <p:spPr/>
        <p:txBody>
          <a:bodyPr/>
          <a:lstStyle/>
          <a:p>
            <a:r>
              <a:rPr lang="da-DK" dirty="0"/>
              <a:t>Inflation er udtryk for generelle prisstigninger i et samfund.</a:t>
            </a:r>
          </a:p>
          <a:p>
            <a:r>
              <a:rPr lang="da-DK" dirty="0"/>
              <a:t>Inflation hænger også tæt sammen med vækst, for når vi vækster og bliver rigere kan vi efterspørge mere, og når efterspørgslen stiger, så stiger priserne.</a:t>
            </a:r>
          </a:p>
          <a:p>
            <a:r>
              <a:rPr lang="da-DK" dirty="0"/>
              <a:t>Der kan også være en lang række andre årsager til prisstigninger</a:t>
            </a:r>
          </a:p>
          <a:p>
            <a:r>
              <a:rPr lang="da-DK" dirty="0"/>
              <a:t>Mål: 2% inflation om året. Over 3% så begynder det at blive kritisk. Under 0%, altså prisfald (deflation) er faktisk heller ikke godt. 1-2% er </a:t>
            </a:r>
            <a:r>
              <a:rPr lang="da-DK" dirty="0" err="1"/>
              <a:t>sweet</a:t>
            </a:r>
            <a:r>
              <a:rPr lang="da-DK" dirty="0"/>
              <a:t> spot.</a:t>
            </a:r>
          </a:p>
        </p:txBody>
      </p:sp>
    </p:spTree>
    <p:extLst>
      <p:ext uri="{BB962C8B-B14F-4D97-AF65-F5344CB8AC3E}">
        <p14:creationId xmlns:p14="http://schemas.microsoft.com/office/powerpoint/2010/main" val="811754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161FF0-DA62-C3C5-65F1-291877647982}"/>
              </a:ext>
            </a:extLst>
          </p:cNvPr>
          <p:cNvSpPr>
            <a:spLocks noGrp="1"/>
          </p:cNvSpPr>
          <p:nvPr>
            <p:ph type="title"/>
          </p:nvPr>
        </p:nvSpPr>
        <p:spPr/>
        <p:txBody>
          <a:bodyPr/>
          <a:lstStyle/>
          <a:p>
            <a:pPr algn="ctr"/>
            <a:r>
              <a:rPr lang="da-DK" dirty="0"/>
              <a:t>Betalingsbalancen</a:t>
            </a:r>
          </a:p>
        </p:txBody>
      </p:sp>
      <p:sp>
        <p:nvSpPr>
          <p:cNvPr id="3" name="Pladsholder til indhold 2">
            <a:extLst>
              <a:ext uri="{FF2B5EF4-FFF2-40B4-BE49-F238E27FC236}">
                <a16:creationId xmlns:a16="http://schemas.microsoft.com/office/drawing/2014/main" id="{3B00DF0E-1E46-E14B-70B8-FEB447CCDD87}"/>
              </a:ext>
            </a:extLst>
          </p:cNvPr>
          <p:cNvSpPr>
            <a:spLocks noGrp="1"/>
          </p:cNvSpPr>
          <p:nvPr>
            <p:ph idx="1"/>
          </p:nvPr>
        </p:nvSpPr>
        <p:spPr/>
        <p:txBody>
          <a:bodyPr>
            <a:normAutofit lnSpcReduction="10000"/>
          </a:bodyPr>
          <a:lstStyle/>
          <a:p>
            <a:r>
              <a:rPr lang="da-DK" dirty="0"/>
              <a:t>Betalingsbalancen viser Danmarks samlede udgifter i forhold til de samlede indtægter over for udlandet. Det er en opgørelse over samtlige økonomiske transaktioner, som et land har med udlandet, og den omfatter både virksomhederne og den offentlige sektor.</a:t>
            </a:r>
          </a:p>
          <a:p>
            <a:r>
              <a:rPr lang="da-DK" dirty="0"/>
              <a:t>Der opstår et underskud på betalingsbalancen, når importen af udenlandske varer og tjenester overstiger eksporten.</a:t>
            </a:r>
          </a:p>
          <a:p>
            <a:r>
              <a:rPr lang="da-DK" dirty="0"/>
              <a:t>Der opstår et overskud på betalingsbalancen, når eksporten af udenlandske varer og tjenester overstiger importen</a:t>
            </a:r>
          </a:p>
          <a:p>
            <a:r>
              <a:rPr lang="da-DK" dirty="0"/>
              <a:t>Mål: Gå i 0 eller have overskud. Underskud betyder vi oparbejder gæld til udlandet som vi skal betale renter af.</a:t>
            </a:r>
          </a:p>
        </p:txBody>
      </p:sp>
    </p:spTree>
    <p:extLst>
      <p:ext uri="{BB962C8B-B14F-4D97-AF65-F5344CB8AC3E}">
        <p14:creationId xmlns:p14="http://schemas.microsoft.com/office/powerpoint/2010/main" val="2457731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70145E-4EBB-642C-5DEC-35DFC5EA2B89}"/>
              </a:ext>
            </a:extLst>
          </p:cNvPr>
          <p:cNvSpPr>
            <a:spLocks noGrp="1"/>
          </p:cNvSpPr>
          <p:nvPr>
            <p:ph type="title"/>
          </p:nvPr>
        </p:nvSpPr>
        <p:spPr/>
        <p:txBody>
          <a:bodyPr/>
          <a:lstStyle/>
          <a:p>
            <a:pPr algn="ctr"/>
            <a:r>
              <a:rPr lang="da-DK" dirty="0"/>
              <a:t>Balance på statens budget saldo</a:t>
            </a:r>
          </a:p>
        </p:txBody>
      </p:sp>
      <p:sp>
        <p:nvSpPr>
          <p:cNvPr id="3" name="Pladsholder til indhold 2">
            <a:extLst>
              <a:ext uri="{FF2B5EF4-FFF2-40B4-BE49-F238E27FC236}">
                <a16:creationId xmlns:a16="http://schemas.microsoft.com/office/drawing/2014/main" id="{76E4B0DB-891F-2B44-3EC9-5641A56339D4}"/>
              </a:ext>
            </a:extLst>
          </p:cNvPr>
          <p:cNvSpPr>
            <a:spLocks noGrp="1"/>
          </p:cNvSpPr>
          <p:nvPr>
            <p:ph idx="1"/>
          </p:nvPr>
        </p:nvSpPr>
        <p:spPr/>
        <p:txBody>
          <a:bodyPr/>
          <a:lstStyle/>
          <a:p>
            <a:r>
              <a:rPr lang="da-DK" dirty="0"/>
              <a:t>Ligesom virksomheder og husholdninger, så har staten, kommuner og regioner også budgetter.</a:t>
            </a:r>
          </a:p>
          <a:p>
            <a:r>
              <a:rPr lang="da-DK" dirty="0"/>
              <a:t>Nogle økonomer har det som en væsentlig målsætning, at det samlede offentlige budget for staten, regionerne og kommunerne skal være i balance eller have overskud. Andre økonomer mener, at der gerne må være underskud i en årrække, fordi det kan sætte gang i samfundsøkonomien.</a:t>
            </a:r>
          </a:p>
          <a:p>
            <a:r>
              <a:rPr lang="da-DK" dirty="0"/>
              <a:t>Mål: EU har vedtaget nogle regler. Max -3% underskud af BNP og samlet max. 60% af BNP i gæld. </a:t>
            </a:r>
          </a:p>
        </p:txBody>
      </p:sp>
    </p:spTree>
    <p:extLst>
      <p:ext uri="{BB962C8B-B14F-4D97-AF65-F5344CB8AC3E}">
        <p14:creationId xmlns:p14="http://schemas.microsoft.com/office/powerpoint/2010/main" val="3928444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3AB736-8607-2987-A930-329ACD5FE0C6}"/>
              </a:ext>
            </a:extLst>
          </p:cNvPr>
          <p:cNvSpPr>
            <a:spLocks noGrp="1"/>
          </p:cNvSpPr>
          <p:nvPr>
            <p:ph type="title"/>
          </p:nvPr>
        </p:nvSpPr>
        <p:spPr/>
        <p:txBody>
          <a:bodyPr/>
          <a:lstStyle/>
          <a:p>
            <a:pPr algn="ctr"/>
            <a:r>
              <a:rPr lang="da-DK" dirty="0"/>
              <a:t>Hensyn til </a:t>
            </a:r>
            <a:r>
              <a:rPr lang="da-DK" dirty="0" err="1"/>
              <a:t>miløjøet</a:t>
            </a:r>
            <a:endParaRPr lang="da-DK" dirty="0"/>
          </a:p>
        </p:txBody>
      </p:sp>
      <p:sp>
        <p:nvSpPr>
          <p:cNvPr id="3" name="Pladsholder til indhold 2">
            <a:extLst>
              <a:ext uri="{FF2B5EF4-FFF2-40B4-BE49-F238E27FC236}">
                <a16:creationId xmlns:a16="http://schemas.microsoft.com/office/drawing/2014/main" id="{D92ADFFA-AEC8-89A3-FEB7-E3980774462F}"/>
              </a:ext>
            </a:extLst>
          </p:cNvPr>
          <p:cNvSpPr>
            <a:spLocks noGrp="1"/>
          </p:cNvSpPr>
          <p:nvPr>
            <p:ph idx="1"/>
          </p:nvPr>
        </p:nvSpPr>
        <p:spPr/>
        <p:txBody>
          <a:bodyPr>
            <a:normAutofit fontScale="92500" lnSpcReduction="20000"/>
          </a:bodyPr>
          <a:lstStyle/>
          <a:p>
            <a:r>
              <a:rPr lang="da-DK" dirty="0"/>
              <a:t>Bæredygtig udvikling og grøn vækst. Et godt miljø for eksempel med ren luft og frisk vand er en anden central målsætning. Natur og økonomi påvirker hinanden. Naturen leverer råvarer og ressourcer til produktionen. Virksomhederne forarbejder disse, og sammen med forbrugerne sender de affald og forurening tilbage til naturen. Naturen indeholder begrænsede naturressourcer, og derfor kan vores udnyttelse af naturen begrænse kommende generationers muligheder for økonomisk velstand.</a:t>
            </a:r>
          </a:p>
          <a:p>
            <a:r>
              <a:rPr lang="da-DK" dirty="0"/>
              <a:t>Målet om bæredygtig udvikling kan derfor komme i konflikt med målet om økonomisk vækst, da bæredygtig udvikling i starten tilføjer en merudgift til produktionen, som kan vise sig at få produktionen til at falde. Netop konflikten mellem disse to økonomiske mål: vækst og bæredygtig økonomi, er omdrejningspunktet i de diskussioner, der præger den aktuelle klimadebat i verden.</a:t>
            </a:r>
          </a:p>
          <a:p>
            <a:r>
              <a:rPr lang="da-DK" dirty="0"/>
              <a:t>Mål: Mindske CO2 udledning, skabe biodiversitet osv. </a:t>
            </a:r>
          </a:p>
        </p:txBody>
      </p:sp>
    </p:spTree>
    <p:extLst>
      <p:ext uri="{BB962C8B-B14F-4D97-AF65-F5344CB8AC3E}">
        <p14:creationId xmlns:p14="http://schemas.microsoft.com/office/powerpoint/2010/main" val="3045468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72E17B-9F1B-F7E9-2A52-687E399AF8F2}"/>
              </a:ext>
            </a:extLst>
          </p:cNvPr>
          <p:cNvSpPr>
            <a:spLocks noGrp="1"/>
          </p:cNvSpPr>
          <p:nvPr>
            <p:ph type="title"/>
          </p:nvPr>
        </p:nvSpPr>
        <p:spPr/>
        <p:txBody>
          <a:bodyPr/>
          <a:lstStyle/>
          <a:p>
            <a:pPr algn="ctr"/>
            <a:r>
              <a:rPr lang="da-DK" dirty="0"/>
              <a:t>Udligning af sociale forskelle</a:t>
            </a:r>
          </a:p>
        </p:txBody>
      </p:sp>
      <p:sp>
        <p:nvSpPr>
          <p:cNvPr id="3" name="Pladsholder til indhold 2">
            <a:extLst>
              <a:ext uri="{FF2B5EF4-FFF2-40B4-BE49-F238E27FC236}">
                <a16:creationId xmlns:a16="http://schemas.microsoft.com/office/drawing/2014/main" id="{46BCAEA7-6DD6-A5E1-855A-154B0082CF13}"/>
              </a:ext>
            </a:extLst>
          </p:cNvPr>
          <p:cNvSpPr>
            <a:spLocks noGrp="1"/>
          </p:cNvSpPr>
          <p:nvPr>
            <p:ph idx="1"/>
          </p:nvPr>
        </p:nvSpPr>
        <p:spPr/>
        <p:txBody>
          <a:bodyPr>
            <a:normAutofit lnSpcReduction="10000"/>
          </a:bodyPr>
          <a:lstStyle/>
          <a:p>
            <a:r>
              <a:rPr lang="da-DK" dirty="0"/>
              <a:t>Det væsentlige her er økonomisk ulighed – altså fordelingen af goderne i samfundet</a:t>
            </a:r>
          </a:p>
          <a:p>
            <a:r>
              <a:rPr lang="da-DK" dirty="0"/>
              <a:t>Alle danske partier er enige om at uligheden ikke må blive for stor, men der er selvfølgelig forskel på hvornår partierne mener den bliver for stor.</a:t>
            </a:r>
          </a:p>
          <a:p>
            <a:r>
              <a:rPr lang="da-DK" dirty="0"/>
              <a:t>Alle danske partier er grundlæggende for den danske velfærdsstat (også LA), der diskuteres lidt på størrelsen, men selv hvis man gennemførte </a:t>
            </a:r>
            <a:r>
              <a:rPr lang="da-DK" dirty="0" err="1"/>
              <a:t>LA’s</a:t>
            </a:r>
            <a:r>
              <a:rPr lang="da-DK" dirty="0"/>
              <a:t> politik vil DK stadig mere ligne Sverige end USA.</a:t>
            </a:r>
          </a:p>
          <a:p>
            <a:r>
              <a:rPr lang="da-DK" dirty="0"/>
              <a:t>Mål: Vi kan se på Gini-koefficienten og andre fordelinger af rigdom, men målet er lidt afhængig hvor man er politisk.</a:t>
            </a:r>
          </a:p>
        </p:txBody>
      </p:sp>
    </p:spTree>
    <p:extLst>
      <p:ext uri="{BB962C8B-B14F-4D97-AF65-F5344CB8AC3E}">
        <p14:creationId xmlns:p14="http://schemas.microsoft.com/office/powerpoint/2010/main" val="4187843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4DBECB-7C40-FC0A-398A-E08572C41405}"/>
              </a:ext>
            </a:extLst>
          </p:cNvPr>
          <p:cNvSpPr>
            <a:spLocks noGrp="1"/>
          </p:cNvSpPr>
          <p:nvPr>
            <p:ph type="title"/>
          </p:nvPr>
        </p:nvSpPr>
        <p:spPr/>
        <p:txBody>
          <a:bodyPr/>
          <a:lstStyle/>
          <a:p>
            <a:pPr algn="ctr"/>
            <a:r>
              <a:rPr lang="da-DK" dirty="0"/>
              <a:t>Målkonflikt</a:t>
            </a:r>
          </a:p>
        </p:txBody>
      </p:sp>
      <p:sp>
        <p:nvSpPr>
          <p:cNvPr id="3" name="Pladsholder til indhold 2">
            <a:extLst>
              <a:ext uri="{FF2B5EF4-FFF2-40B4-BE49-F238E27FC236}">
                <a16:creationId xmlns:a16="http://schemas.microsoft.com/office/drawing/2014/main" id="{43FC8CAF-7E95-A4EE-CA41-48A63681801F}"/>
              </a:ext>
            </a:extLst>
          </p:cNvPr>
          <p:cNvSpPr>
            <a:spLocks noGrp="1"/>
          </p:cNvSpPr>
          <p:nvPr>
            <p:ph idx="1"/>
          </p:nvPr>
        </p:nvSpPr>
        <p:spPr/>
        <p:txBody>
          <a:bodyPr/>
          <a:lstStyle/>
          <a:p>
            <a:r>
              <a:rPr lang="da-DK" dirty="0"/>
              <a:t>Vi vil gerne have en balance mellem alle de økonomiske mål, men hvis der kommer ubalance, så vil nogle af de økonomiske mål være i konflikt med hinanden</a:t>
            </a:r>
          </a:p>
          <a:p>
            <a:r>
              <a:rPr lang="da-DK" dirty="0"/>
              <a:t>Hvis vi vil forbedre nogle af målene kan vi skade andre mål.</a:t>
            </a:r>
          </a:p>
          <a:p>
            <a:r>
              <a:rPr lang="da-DK" dirty="0"/>
              <a:t>Typiske målkonflikter (eksempel): Vækst og inflation eller vækst og hensyn til miljøet</a:t>
            </a:r>
          </a:p>
          <a:p>
            <a:r>
              <a:rPr lang="da-DK" dirty="0"/>
              <a:t>Vi vil gerne have økonomisk vækst, men for meget vækst kan skabe inflation</a:t>
            </a:r>
          </a:p>
          <a:p>
            <a:r>
              <a:rPr lang="da-DK" dirty="0"/>
              <a:t>For meget økonomisk vækst kan også </a:t>
            </a:r>
            <a:r>
              <a:rPr lang="da-DK"/>
              <a:t>skade klimaet. </a:t>
            </a:r>
            <a:endParaRPr lang="da-DK" dirty="0"/>
          </a:p>
          <a:p>
            <a:endParaRPr lang="da-DK" dirty="0"/>
          </a:p>
        </p:txBody>
      </p:sp>
    </p:spTree>
    <p:extLst>
      <p:ext uri="{BB962C8B-B14F-4D97-AF65-F5344CB8AC3E}">
        <p14:creationId xmlns:p14="http://schemas.microsoft.com/office/powerpoint/2010/main" val="202908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990786-B958-ED62-804E-D51D15A91878}"/>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A70A4445-CE10-80DB-E461-FE948AD73ABD}"/>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4200930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039D75-4631-E296-4B66-9279E2EE5265}"/>
              </a:ext>
            </a:extLst>
          </p:cNvPr>
          <p:cNvSpPr>
            <a:spLocks noGrp="1"/>
          </p:cNvSpPr>
          <p:nvPr>
            <p:ph type="title"/>
          </p:nvPr>
        </p:nvSpPr>
        <p:spPr/>
        <p:txBody>
          <a:bodyPr/>
          <a:lstStyle/>
          <a:p>
            <a:pPr algn="ctr"/>
            <a:r>
              <a:rPr lang="da-DK" dirty="0" err="1"/>
              <a:t>OPgave</a:t>
            </a:r>
            <a:endParaRPr lang="da-DK" dirty="0"/>
          </a:p>
        </p:txBody>
      </p:sp>
      <p:sp>
        <p:nvSpPr>
          <p:cNvPr id="3" name="Pladsholder til indhold 2">
            <a:extLst>
              <a:ext uri="{FF2B5EF4-FFF2-40B4-BE49-F238E27FC236}">
                <a16:creationId xmlns:a16="http://schemas.microsoft.com/office/drawing/2014/main" id="{0A3AB18A-CF2C-898B-3E16-4D70B785ABEF}"/>
              </a:ext>
            </a:extLst>
          </p:cNvPr>
          <p:cNvSpPr>
            <a:spLocks noGrp="1"/>
          </p:cNvSpPr>
          <p:nvPr>
            <p:ph idx="1"/>
          </p:nvPr>
        </p:nvSpPr>
        <p:spPr/>
        <p:txBody>
          <a:bodyPr/>
          <a:lstStyle/>
          <a:p>
            <a:r>
              <a:rPr lang="da-DK" dirty="0"/>
              <a:t>Finde økonomiske nøgletal og tolke på dem </a:t>
            </a:r>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1573688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Metadata/LabelInfo.xml><?xml version="1.0" encoding="utf-8"?>
<clbl:labelList xmlns:clbl="http://schemas.microsoft.com/office/2020/mipLabelMetadata">
  <clbl:label id="{1b29427a-4ed3-4f0e-a3ff-ced1342f64ac}" enabled="0" method="" siteId="{1b29427a-4ed3-4f0e-a3ff-ced1342f64ac}" removed="1"/>
</clbl:labelList>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90</TotalTime>
  <Words>1115</Words>
  <Application>Microsoft Office PowerPoint</Application>
  <PresentationFormat>Brugerdefineret</PresentationFormat>
  <Paragraphs>76</Paragraphs>
  <Slides>16</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16</vt:i4>
      </vt:variant>
    </vt:vector>
  </HeadingPairs>
  <TitlesOfParts>
    <vt:vector size="20" baseType="lpstr">
      <vt:lpstr>Arial</vt:lpstr>
      <vt:lpstr>Century Gothic</vt:lpstr>
      <vt:lpstr>Wingdings</vt:lpstr>
      <vt:lpstr>Præsentation med verden 16x9</vt:lpstr>
      <vt:lpstr>Samfundsøkonomiske mål</vt:lpstr>
      <vt:lpstr>Dagens program</vt:lpstr>
      <vt:lpstr>Opsamling fra sidst</vt:lpstr>
      <vt:lpstr>Vigtige pointer i dag</vt:lpstr>
      <vt:lpstr>De samfundsøkonomiske mål </vt:lpstr>
      <vt:lpstr>Økonomisk vækst</vt:lpstr>
      <vt:lpstr>Fuld beskæftigelse (lav ledighed)</vt:lpstr>
      <vt:lpstr>Arbejdsløshed</vt:lpstr>
      <vt:lpstr>Stabile priser (Lav inflation)</vt:lpstr>
      <vt:lpstr>Betalingsbalancen</vt:lpstr>
      <vt:lpstr>Balance på statens budget saldo</vt:lpstr>
      <vt:lpstr>Hensyn til miløjøet</vt:lpstr>
      <vt:lpstr>Udligning af sociale forskelle</vt:lpstr>
      <vt:lpstr>Målkonflikt</vt:lpstr>
      <vt:lpstr>Pause</vt:lpstr>
      <vt:lpstr>OPgave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2025-02-27T07:28:59Z</dcterms:created>
  <dcterms:modified xsi:type="dcterms:W3CDTF">2025-02-27T08:59:00Z</dcterms:modified>
</cp:coreProperties>
</file>