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86" autoAdjust="0"/>
  </p:normalViewPr>
  <p:slideViewPr>
    <p:cSldViewPr>
      <p:cViewPr>
        <p:scale>
          <a:sx n="69" d="100"/>
          <a:sy n="69" d="100"/>
        </p:scale>
        <p:origin x="564" y="6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04-03-2025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04-03-2025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04-03-2025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04-03-2025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04-03-2025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04-03-2025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04-03-2025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04-03-2025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04-03-2025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04-03-2025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04-03-2025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04-03-2025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04-03-2025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samfundsøkonomiske mål 2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Samfundsøkonomien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42F3C-FE33-0B9C-6E99-78D6F6884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456385-440E-5A87-6F7C-AB10F9F50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Repetition: De samfundsøkonomiske mål</a:t>
            </a:r>
          </a:p>
          <a:p>
            <a:r>
              <a:rPr lang="da-DK" dirty="0"/>
              <a:t>2) Analyse af økonomiske nøgletal</a:t>
            </a:r>
          </a:p>
          <a:p>
            <a:r>
              <a:rPr lang="da-DK" dirty="0"/>
              <a:t>3) Udsving i økonomien</a:t>
            </a:r>
          </a:p>
          <a:p>
            <a:r>
              <a:rPr lang="da-DK" dirty="0"/>
              <a:t>4) Pause</a:t>
            </a:r>
          </a:p>
          <a:p>
            <a:r>
              <a:rPr lang="da-DK" dirty="0"/>
              <a:t>5) Opgave</a:t>
            </a:r>
          </a:p>
        </p:txBody>
      </p:sp>
    </p:spTree>
    <p:extLst>
      <p:ext uri="{BB962C8B-B14F-4D97-AF65-F5344CB8AC3E}">
        <p14:creationId xmlns:p14="http://schemas.microsoft.com/office/powerpoint/2010/main" val="292012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 samfundsøkonomiske mål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920" indent="-457200">
              <a:buFont typeface="+mj-lt"/>
              <a:buAutoNum type="arabicPeriod"/>
            </a:pPr>
            <a:r>
              <a:rPr lang="da-DK" dirty="0"/>
              <a:t>Økonomisk vækst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Fuld beskæftigelse (Lav ledighed) 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Stabile priser (lav inflation)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Ligevægt på betalingsbalancen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Balance på statens budgetsaldo 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Hensyn til miljøet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Udligning af sociale forskelle</a:t>
            </a:r>
          </a:p>
        </p:txBody>
      </p:sp>
    </p:spTree>
    <p:extLst>
      <p:ext uri="{BB962C8B-B14F-4D97-AF65-F5344CB8AC3E}">
        <p14:creationId xmlns:p14="http://schemas.microsoft.com/office/powerpoint/2010/main" val="362764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A71458-4BBB-55E1-7A68-09CEFD981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Hvordan analyserer vi grafer?</a:t>
            </a:r>
          </a:p>
        </p:txBody>
      </p:sp>
      <p:pic>
        <p:nvPicPr>
          <p:cNvPr id="6" name="Pladsholder til indhold 5" descr="Et billede, der indeholder tekst, skærmbillede, linje/række, nummer/tal&#10;&#10;Indhold genereret af kunstig intelligens kan være forkert.">
            <a:extLst>
              <a:ext uri="{FF2B5EF4-FFF2-40B4-BE49-F238E27FC236}">
                <a16:creationId xmlns:a16="http://schemas.microsoft.com/office/drawing/2014/main" id="{1162CCF2-D748-3BE0-4911-876C1A87B2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2204864"/>
            <a:ext cx="7155217" cy="4212426"/>
          </a:xfr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CBF1346E-E940-8CBA-8B7D-6A01ABBB5FD4}"/>
              </a:ext>
            </a:extLst>
          </p:cNvPr>
          <p:cNvSpPr txBox="1"/>
          <p:nvPr/>
        </p:nvSpPr>
        <p:spPr>
          <a:xfrm>
            <a:off x="7822604" y="2204864"/>
            <a:ext cx="4176464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Hvilket samfundsøkonomisk mål kigger vi på?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Hvad viser grafen?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Hvilket land tror i det er?</a:t>
            </a:r>
          </a:p>
        </p:txBody>
      </p:sp>
    </p:spTree>
    <p:extLst>
      <p:ext uri="{BB962C8B-B14F-4D97-AF65-F5344CB8AC3E}">
        <p14:creationId xmlns:p14="http://schemas.microsoft.com/office/powerpoint/2010/main" val="99192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0FDF34-3CAF-6212-263A-D2B033F62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Hvordan analyserer vi grafer?</a:t>
            </a:r>
          </a:p>
        </p:txBody>
      </p:sp>
      <p:pic>
        <p:nvPicPr>
          <p:cNvPr id="5" name="Pladsholder til indhold 4" descr="Et billede, der indeholder tekst, skærmbillede, Kurve, nummer/tal&#10;&#10;Indhold genereret af kunstig intelligens kan være forkert.">
            <a:extLst>
              <a:ext uri="{FF2B5EF4-FFF2-40B4-BE49-F238E27FC236}">
                <a16:creationId xmlns:a16="http://schemas.microsoft.com/office/drawing/2014/main" id="{F9F9B7F5-C76C-CC80-5A14-9D9255024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2060848"/>
            <a:ext cx="6733964" cy="4090466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D5C9F60A-F40A-C00C-861C-7F0A7391A19A}"/>
              </a:ext>
            </a:extLst>
          </p:cNvPr>
          <p:cNvSpPr txBox="1"/>
          <p:nvPr/>
        </p:nvSpPr>
        <p:spPr>
          <a:xfrm>
            <a:off x="7822604" y="2204864"/>
            <a:ext cx="4176464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Hvilket samfundsøkonomisk mål kigger vi på?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Hvad viser grafen?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Hvilke lande tror i det er?</a:t>
            </a:r>
          </a:p>
        </p:txBody>
      </p:sp>
    </p:spTree>
    <p:extLst>
      <p:ext uri="{BB962C8B-B14F-4D97-AF65-F5344CB8AC3E}">
        <p14:creationId xmlns:p14="http://schemas.microsoft.com/office/powerpoint/2010/main" val="87919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8863C6-8276-DAE8-5257-1D8DB775A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Udsving i økonomien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C38EAF-FEEB-C822-0C3D-280FCE8A6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en helt fri markedsøkonomi vil der næsten altid være både positive og negative udsving. Disse udsving kalder vi for konjunktursvingninger.</a:t>
            </a:r>
          </a:p>
          <a:p>
            <a:r>
              <a:rPr lang="da-DK" dirty="0"/>
              <a:t>Når vi skal beskrive hvordan samfundsøkonomien udvikler sig bruger vi altså begreberne</a:t>
            </a:r>
          </a:p>
          <a:p>
            <a:r>
              <a:rPr lang="da-DK" dirty="0"/>
              <a:t>Højkonjunktur: BNP stiger med mere end 2%</a:t>
            </a:r>
          </a:p>
          <a:p>
            <a:r>
              <a:rPr lang="da-DK" dirty="0"/>
              <a:t>Lavkonjunktur: BNP stiger med under 1%</a:t>
            </a:r>
          </a:p>
          <a:p>
            <a:r>
              <a:rPr lang="da-DK" dirty="0"/>
              <a:t>Recession: BNP falder, altså udvikler sig negativt</a:t>
            </a:r>
          </a:p>
        </p:txBody>
      </p:sp>
    </p:spTree>
    <p:extLst>
      <p:ext uri="{BB962C8B-B14F-4D97-AF65-F5344CB8AC3E}">
        <p14:creationId xmlns:p14="http://schemas.microsoft.com/office/powerpoint/2010/main" val="270779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F9DF22-0D0C-5098-8928-EDFA8FD9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Udsving i økonomien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C877B3-7221-5556-A6FF-A5A71296A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en højkonjunktur vil lønmodtagerne typisk kræve højere løn, fordi der ikke er så mange at konkurrere med på arbejdsmarkedet. </a:t>
            </a:r>
          </a:p>
          <a:p>
            <a:r>
              <a:rPr lang="da-DK" dirty="0"/>
              <a:t>Hvis lønningerne stiger, vil virksomhedernes udgifter også stige, hvilket betyder prisstigninger på varer og tjenester. Risikoen for en accelererende inflation er derfor meget stor i en højkonjunktur. </a:t>
            </a:r>
          </a:p>
          <a:p>
            <a:r>
              <a:rPr lang="da-DK" dirty="0"/>
              <a:t>Når inflationen stiger og prisstigningerne accelererer, vil det ofte være tegn på, at samfundsøkonomien bevæger sig ind i en begyndende negativ retning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5198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0A131B-D984-3E4A-AF33-108B206EF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Udsving i økonomien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98D314-70F3-F80D-005A-A40D88AE2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Problemet med den accelererende inflation er som tidligere nævnt, at udlandet vil fravælge danske varer og tjenester, fordi de er for dyre, og det vil medføre et fald i eksporten. </a:t>
            </a:r>
          </a:p>
          <a:p>
            <a:r>
              <a:rPr lang="da-DK" dirty="0"/>
              <a:t>Eksportfaldet vil medvirke til en generel økonomisk afmatning, da produktionen i de danske virksomheder vil falde, og virksomhederne vil omlægge eller skære ned i deres produktion, blandt andet ved at fyre medarbejdere, hvilket vil få arbejdsløsheden til at stige. </a:t>
            </a:r>
          </a:p>
          <a:p>
            <a:r>
              <a:rPr lang="da-DK" dirty="0"/>
              <a:t>Når arbejdsløsheden stiger, vil forbruget falde, fordi arbejdsløse har lavere indkomst. Når forbruget falder, vil det presse virksomhederne til igen at skære ned i produktionen, hvilket betyder nye afskedigelser, faldende forbrug osv. </a:t>
            </a:r>
          </a:p>
          <a:p>
            <a:r>
              <a:rPr lang="da-DK" dirty="0"/>
              <a:t>Hvis </a:t>
            </a:r>
            <a:r>
              <a:rPr lang="da-DK" dirty="0" err="1"/>
              <a:t>BNP’et</a:t>
            </a:r>
            <a:r>
              <a:rPr lang="da-DK" dirty="0"/>
              <a:t> falder i to eller flere kvartaler i træk, taler vi om økonomisk recession. </a:t>
            </a:r>
          </a:p>
        </p:txBody>
      </p:sp>
    </p:spTree>
    <p:extLst>
      <p:ext uri="{BB962C8B-B14F-4D97-AF65-F5344CB8AC3E}">
        <p14:creationId xmlns:p14="http://schemas.microsoft.com/office/powerpoint/2010/main" val="105126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603795-7E2A-868E-FBD9-1CE96E0DC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Udsving i økonomien</a:t>
            </a:r>
          </a:p>
        </p:txBody>
      </p:sp>
      <p:pic>
        <p:nvPicPr>
          <p:cNvPr id="5" name="Pladsholder til indhold 4" descr="Et billede, der indeholder Kurve, diagram, tekst, linje/række&#10;&#10;Indhold genereret af kunstig intelligens kan være forkert.">
            <a:extLst>
              <a:ext uri="{FF2B5EF4-FFF2-40B4-BE49-F238E27FC236}">
                <a16:creationId xmlns:a16="http://schemas.microsoft.com/office/drawing/2014/main" id="{4B872050-A190-889D-C3AF-69315C1EEC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20" y="2420888"/>
            <a:ext cx="7719271" cy="3800126"/>
          </a:xfrm>
        </p:spPr>
      </p:pic>
    </p:spTree>
    <p:extLst>
      <p:ext uri="{BB962C8B-B14F-4D97-AF65-F5344CB8AC3E}">
        <p14:creationId xmlns:p14="http://schemas.microsoft.com/office/powerpoint/2010/main" val="292291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066159-0D24-7FC7-1047-C4EBDE445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Udsving i økonomien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5FE457-C7A4-7E11-2174-B8918B90C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Danmark er det man kalder </a:t>
            </a:r>
            <a:r>
              <a:rPr lang="da-DK" b="1" u="sng" dirty="0"/>
              <a:t>en lille åben økonomi</a:t>
            </a:r>
          </a:p>
          <a:p>
            <a:r>
              <a:rPr lang="da-DK" dirty="0"/>
              <a:t>Lille, fordi vi ikke fylder ret meget i verden</a:t>
            </a:r>
          </a:p>
          <a:p>
            <a:r>
              <a:rPr lang="da-DK" dirty="0"/>
              <a:t>Åben, fordi vi går meget ind for frihandel og har en enorm eksportsektor sammenlignet med størrelsen på vores økonomi</a:t>
            </a:r>
          </a:p>
          <a:p>
            <a:r>
              <a:rPr lang="da-DK" dirty="0"/>
              <a:t>Fordi verden er globaliseret og vi handler så meget med udlandet bliver vores økonomi nemt påvirket af udlandet</a:t>
            </a:r>
          </a:p>
          <a:p>
            <a:r>
              <a:rPr lang="da-DK" dirty="0"/>
              <a:t>Når det går godt i verdensøkonomien hos vores handelspartnere – så går det godt hos os</a:t>
            </a:r>
          </a:p>
          <a:p>
            <a:r>
              <a:rPr lang="da-DK" dirty="0"/>
              <a:t>Når det går mindre godt hos vores handelspartnere – så påvirker det vores økonomi negativt</a:t>
            </a:r>
          </a:p>
          <a:p>
            <a:r>
              <a:rPr lang="da-DK" dirty="0"/>
              <a:t>Politikkerne kan påvirke den økonomiske udvikling – det kommer vi til en anden gang.</a:t>
            </a:r>
          </a:p>
        </p:txBody>
      </p:sp>
    </p:spTree>
    <p:extLst>
      <p:ext uri="{BB962C8B-B14F-4D97-AF65-F5344CB8AC3E}">
        <p14:creationId xmlns:p14="http://schemas.microsoft.com/office/powerpoint/2010/main" val="318476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76287-BB08-EB3A-4BE6-EBAE24339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Udsving i økonomien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4D6BAE-0847-55FC-3D52-E68C48E70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It-krisen: 1999-2001: Global krise (Startede i USA)</a:t>
            </a:r>
          </a:p>
          <a:p>
            <a:endParaRPr lang="da-DK" dirty="0"/>
          </a:p>
          <a:p>
            <a:r>
              <a:rPr lang="da-DK" dirty="0"/>
              <a:t>Finanskrisen: 2008-2010: Global krise (Startede i USA)</a:t>
            </a:r>
          </a:p>
          <a:p>
            <a:endParaRPr lang="da-DK" dirty="0"/>
          </a:p>
          <a:p>
            <a:r>
              <a:rPr lang="da-DK" dirty="0"/>
              <a:t>Pandemien: 2020-2023: Global krise (Startede i Asien)</a:t>
            </a:r>
          </a:p>
          <a:p>
            <a:endParaRPr lang="da-DK" dirty="0"/>
          </a:p>
          <a:p>
            <a:r>
              <a:rPr lang="da-DK" dirty="0"/>
              <a:t>Det har til alle tider været normalt med op og nedture i økonomien.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712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2362C0-F24A-4A62-7224-2B52AF093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Pause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7ABAAD-12B5-F1A5-D838-72A800F3D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5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78D85D-D1DA-B4B5-730F-5CAA84321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25C4F7-F334-823E-6D71-26FC45F04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>
                <a:sym typeface="Wingdings" panose="05000000000000000000" pitchFamily="2" charset="2"/>
              </a:rPr>
              <a:t>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381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76</TotalTime>
  <Words>551</Words>
  <Application>Microsoft Office PowerPoint</Application>
  <PresentationFormat>Brugerdefineret</PresentationFormat>
  <Paragraphs>64</Paragraphs>
  <Slides>13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</vt:lpstr>
      <vt:lpstr>Præsentation med verden 16x9</vt:lpstr>
      <vt:lpstr>samfundsøkonomiske mål 2</vt:lpstr>
      <vt:lpstr>Dagens program</vt:lpstr>
      <vt:lpstr>De samfundsøkonomiske mål </vt:lpstr>
      <vt:lpstr>Hvordan analyserer vi grafer?</vt:lpstr>
      <vt:lpstr>Hvordan analyserer vi grafer?</vt:lpstr>
      <vt:lpstr>Udsving i økonomien</vt:lpstr>
      <vt:lpstr>Udsving i økonomien</vt:lpstr>
      <vt:lpstr>Udsving i økonomien</vt:lpstr>
      <vt:lpstr>Udsving i økonomien</vt:lpstr>
      <vt:lpstr>Udsving i økonomien</vt:lpstr>
      <vt:lpstr>Udsving i økonomien</vt:lpstr>
      <vt:lpstr>Pause</vt:lpstr>
      <vt:lpstr>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2025-03-04T09:11:38Z</dcterms:created>
  <dcterms:modified xsi:type="dcterms:W3CDTF">2025-03-04T10:28:15Z</dcterms:modified>
</cp:coreProperties>
</file>