
<file path=[Content_Types].xml><?xml version="1.0" encoding="utf-8"?>
<Types xmlns="http://schemas.openxmlformats.org/package/2006/content-types">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886" autoAdjust="0"/>
  </p:normalViewPr>
  <p:slideViewPr>
    <p:cSldViewPr>
      <p:cViewPr varScale="1">
        <p:scale>
          <a:sx n="70" d="100"/>
          <a:sy n="70" d="100"/>
        </p:scale>
        <p:origin x="536" y="52"/>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05-03-2025</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05-03-2025</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05-03-2025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05-03-2025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05-03-2025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05-03-2025</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05-03-2025</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05-03-2025</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05-03-2025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05-03-2025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05-03-2025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05-03-2025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05-03-2025</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Finanspolitik</a:t>
            </a:r>
          </a:p>
        </p:txBody>
      </p:sp>
      <p:sp>
        <p:nvSpPr>
          <p:cNvPr id="3" name="Undertitel 2"/>
          <p:cNvSpPr>
            <a:spLocks noGrp="1"/>
          </p:cNvSpPr>
          <p:nvPr>
            <p:ph type="subTitle" idx="1"/>
          </p:nvPr>
        </p:nvSpPr>
        <p:spPr/>
        <p:txBody>
          <a:bodyPr rtlCol="0"/>
          <a:lstStyle/>
          <a:p>
            <a:pPr rtl="0"/>
            <a:r>
              <a:rPr lang="da-DK" dirty="0"/>
              <a:t>Lempelig, stram og hvornår de bør anvendes</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1F3285-B5BF-4CE2-5CD5-50EAF1F11CFE}"/>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0F08CB34-2876-94DD-B67D-1ED731D97249}"/>
              </a:ext>
            </a:extLst>
          </p:cNvPr>
          <p:cNvSpPr>
            <a:spLocks noGrp="1"/>
          </p:cNvSpPr>
          <p:nvPr>
            <p:ph idx="1"/>
          </p:nvPr>
        </p:nvSpPr>
        <p:spPr/>
        <p:txBody>
          <a:bodyPr/>
          <a:lstStyle/>
          <a:p>
            <a:r>
              <a:rPr lang="da-DK" dirty="0"/>
              <a:t>1) Opsamling fra sidst</a:t>
            </a:r>
          </a:p>
          <a:p>
            <a:r>
              <a:rPr lang="da-DK" dirty="0"/>
              <a:t>2) Lempelig finanspolitik</a:t>
            </a:r>
          </a:p>
          <a:p>
            <a:r>
              <a:rPr lang="da-DK" dirty="0"/>
              <a:t>3) Stram finanspolitik</a:t>
            </a:r>
          </a:p>
          <a:p>
            <a:r>
              <a:rPr lang="da-DK" dirty="0"/>
              <a:t>4) Fælles opgaver</a:t>
            </a:r>
          </a:p>
          <a:p>
            <a:r>
              <a:rPr lang="da-DK" dirty="0"/>
              <a:t>5) Pause</a:t>
            </a:r>
          </a:p>
          <a:p>
            <a:r>
              <a:rPr lang="da-DK" dirty="0"/>
              <a:t>6) Opgave</a:t>
            </a:r>
          </a:p>
        </p:txBody>
      </p:sp>
    </p:spTree>
    <p:extLst>
      <p:ext uri="{BB962C8B-B14F-4D97-AF65-F5344CB8AC3E}">
        <p14:creationId xmlns:p14="http://schemas.microsoft.com/office/powerpoint/2010/main" val="1090031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6CDB45-17F1-E6B7-CC70-FA5E0C9F2CB7}"/>
              </a:ext>
            </a:extLst>
          </p:cNvPr>
          <p:cNvSpPr>
            <a:spLocks noGrp="1"/>
          </p:cNvSpPr>
          <p:nvPr>
            <p:ph type="title"/>
          </p:nvPr>
        </p:nvSpPr>
        <p:spPr/>
        <p:txBody>
          <a:bodyPr/>
          <a:lstStyle/>
          <a:p>
            <a:pPr algn="ctr"/>
            <a:r>
              <a:rPr lang="da-DK" dirty="0"/>
              <a:t>Opsamling fra sidst</a:t>
            </a:r>
          </a:p>
        </p:txBody>
      </p:sp>
      <p:sp>
        <p:nvSpPr>
          <p:cNvPr id="3" name="Pladsholder til indhold 2">
            <a:extLst>
              <a:ext uri="{FF2B5EF4-FFF2-40B4-BE49-F238E27FC236}">
                <a16:creationId xmlns:a16="http://schemas.microsoft.com/office/drawing/2014/main" id="{DE8D9601-4DC1-CA5E-58C9-8D9982FB471F}"/>
              </a:ext>
            </a:extLst>
          </p:cNvPr>
          <p:cNvSpPr>
            <a:spLocks noGrp="1"/>
          </p:cNvSpPr>
          <p:nvPr>
            <p:ph idx="1"/>
          </p:nvPr>
        </p:nvSpPr>
        <p:spPr/>
        <p:txBody>
          <a:bodyPr/>
          <a:lstStyle/>
          <a:p>
            <a:r>
              <a:rPr lang="da-DK" dirty="0"/>
              <a:t>Hvornår har vi højkonjunktur?</a:t>
            </a:r>
          </a:p>
          <a:p>
            <a:r>
              <a:rPr lang="da-DK" dirty="0"/>
              <a:t>Hvornår har vi lavkonjunktur?</a:t>
            </a:r>
          </a:p>
          <a:p>
            <a:r>
              <a:rPr lang="da-DK" dirty="0"/>
              <a:t>Hvornår har vi recession?</a:t>
            </a:r>
          </a:p>
          <a:p>
            <a:r>
              <a:rPr lang="da-DK" dirty="0"/>
              <a:t>Hvorfor er Danmarks økonomi afhængig af Tyskland?</a:t>
            </a:r>
          </a:p>
          <a:p>
            <a:r>
              <a:rPr lang="da-DK" dirty="0"/>
              <a:t>Hvorfor er Trumps handelskrig dårlig for Danmarks økonomi?</a:t>
            </a:r>
          </a:p>
        </p:txBody>
      </p:sp>
    </p:spTree>
    <p:extLst>
      <p:ext uri="{BB962C8B-B14F-4D97-AF65-F5344CB8AC3E}">
        <p14:creationId xmlns:p14="http://schemas.microsoft.com/office/powerpoint/2010/main" val="73139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2EF0F0-C71C-D7C9-4D71-0807707F155F}"/>
              </a:ext>
            </a:extLst>
          </p:cNvPr>
          <p:cNvSpPr>
            <a:spLocks noGrp="1"/>
          </p:cNvSpPr>
          <p:nvPr>
            <p:ph type="title"/>
          </p:nvPr>
        </p:nvSpPr>
        <p:spPr/>
        <p:txBody>
          <a:bodyPr/>
          <a:lstStyle/>
          <a:p>
            <a:pPr algn="ctr"/>
            <a:r>
              <a:rPr lang="da-DK" dirty="0"/>
              <a:t>Økonomien svinger</a:t>
            </a:r>
          </a:p>
        </p:txBody>
      </p:sp>
      <p:sp>
        <p:nvSpPr>
          <p:cNvPr id="3" name="Pladsholder til indhold 2">
            <a:extLst>
              <a:ext uri="{FF2B5EF4-FFF2-40B4-BE49-F238E27FC236}">
                <a16:creationId xmlns:a16="http://schemas.microsoft.com/office/drawing/2014/main" id="{370DEFFE-07CE-0DB2-91A1-96C77873D38D}"/>
              </a:ext>
            </a:extLst>
          </p:cNvPr>
          <p:cNvSpPr>
            <a:spLocks noGrp="1"/>
          </p:cNvSpPr>
          <p:nvPr>
            <p:ph idx="1"/>
          </p:nvPr>
        </p:nvSpPr>
        <p:spPr/>
        <p:txBody>
          <a:bodyPr/>
          <a:lstStyle/>
          <a:p>
            <a:r>
              <a:rPr lang="da-DK" dirty="0"/>
              <a:t>Vi kan faktisk gøre lidt i Danmark for at påvirke økonomien og undgå den svinger for meget</a:t>
            </a:r>
          </a:p>
          <a:p>
            <a:r>
              <a:rPr lang="da-DK" dirty="0"/>
              <a:t>Finanspolitik er når politikerne vedtager love, der hæver eller sænker skatten, øger eller formindsker det offentlige forbrug og iværksætter flere offentlige investeringer eller fastfryser planlagte investeringer. </a:t>
            </a:r>
          </a:p>
          <a:p>
            <a:r>
              <a:rPr lang="da-DK" dirty="0"/>
              <a:t>Finanspolitikken kan enten være lempelig (ekspansiv) eller stram (kontraktiv), alt efter om der er høj- eller lavkonjunktur.</a:t>
            </a:r>
          </a:p>
        </p:txBody>
      </p:sp>
    </p:spTree>
    <p:extLst>
      <p:ext uri="{BB962C8B-B14F-4D97-AF65-F5344CB8AC3E}">
        <p14:creationId xmlns:p14="http://schemas.microsoft.com/office/powerpoint/2010/main" val="3543674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303497-54CE-637F-486C-AA67978269A3}"/>
              </a:ext>
            </a:extLst>
          </p:cNvPr>
          <p:cNvSpPr>
            <a:spLocks noGrp="1"/>
          </p:cNvSpPr>
          <p:nvPr>
            <p:ph type="title"/>
          </p:nvPr>
        </p:nvSpPr>
        <p:spPr/>
        <p:txBody>
          <a:bodyPr/>
          <a:lstStyle/>
          <a:p>
            <a:pPr algn="ctr"/>
            <a:r>
              <a:rPr lang="da-DK" dirty="0"/>
              <a:t>Lempelig finanspolitik</a:t>
            </a:r>
          </a:p>
        </p:txBody>
      </p:sp>
      <p:sp>
        <p:nvSpPr>
          <p:cNvPr id="3" name="Pladsholder til indhold 2">
            <a:extLst>
              <a:ext uri="{FF2B5EF4-FFF2-40B4-BE49-F238E27FC236}">
                <a16:creationId xmlns:a16="http://schemas.microsoft.com/office/drawing/2014/main" id="{DBA808CF-F943-4466-553A-BC8BF0BAF7C2}"/>
              </a:ext>
            </a:extLst>
          </p:cNvPr>
          <p:cNvSpPr>
            <a:spLocks noGrp="1"/>
          </p:cNvSpPr>
          <p:nvPr>
            <p:ph idx="1"/>
          </p:nvPr>
        </p:nvSpPr>
        <p:spPr/>
        <p:txBody>
          <a:bodyPr/>
          <a:lstStyle/>
          <a:p>
            <a:r>
              <a:rPr lang="da-DK" dirty="0"/>
              <a:t>Lempelig finanspolitik anvendes, hvis politikerne ønsker at øge den økonomiske aktivitet og skabe vækst i samfundet. Det kan for eksempel være hensigtsmæssigt i en lavkonjunktur eller recession, hvor der er lav vækst og høj arbejdsløshed.</a:t>
            </a:r>
          </a:p>
          <a:p>
            <a:r>
              <a:rPr lang="da-DK" dirty="0"/>
              <a:t>Lempelig finanspolitik er således et forsøg på at stimulere </a:t>
            </a:r>
            <a:r>
              <a:rPr lang="da-DK" b="1" dirty="0"/>
              <a:t>efterspørgslen</a:t>
            </a:r>
            <a:r>
              <a:rPr lang="da-DK" dirty="0"/>
              <a:t> i samfundet</a:t>
            </a:r>
          </a:p>
          <a:p>
            <a:pPr algn="l">
              <a:buFont typeface="+mj-lt"/>
              <a:buAutoNum type="arabicPeriod"/>
            </a:pPr>
            <a:r>
              <a:rPr lang="da-DK" dirty="0"/>
              <a:t>De kan sænke skatten</a:t>
            </a:r>
          </a:p>
          <a:p>
            <a:pPr algn="l">
              <a:buFont typeface="+mj-lt"/>
              <a:buAutoNum type="arabicPeriod"/>
            </a:pPr>
            <a:r>
              <a:rPr lang="da-DK" dirty="0"/>
              <a:t>De kan øge det offentlige forbrug</a:t>
            </a:r>
          </a:p>
          <a:p>
            <a:pPr algn="l">
              <a:buFont typeface="+mj-lt"/>
              <a:buAutoNum type="arabicPeriod"/>
            </a:pPr>
            <a:r>
              <a:rPr lang="da-DK" dirty="0"/>
              <a:t>De kan øge de offentlige investeringer.</a:t>
            </a:r>
          </a:p>
          <a:p>
            <a:endParaRPr lang="da-DK" dirty="0"/>
          </a:p>
        </p:txBody>
      </p:sp>
    </p:spTree>
    <p:extLst>
      <p:ext uri="{BB962C8B-B14F-4D97-AF65-F5344CB8AC3E}">
        <p14:creationId xmlns:p14="http://schemas.microsoft.com/office/powerpoint/2010/main" val="3308669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46F20F-FBA8-F1F3-1492-0C05EAEFB79F}"/>
              </a:ext>
            </a:extLst>
          </p:cNvPr>
          <p:cNvSpPr>
            <a:spLocks noGrp="1"/>
          </p:cNvSpPr>
          <p:nvPr>
            <p:ph type="title"/>
          </p:nvPr>
        </p:nvSpPr>
        <p:spPr/>
        <p:txBody>
          <a:bodyPr/>
          <a:lstStyle/>
          <a:p>
            <a:pPr algn="ctr"/>
            <a:r>
              <a:rPr lang="da-DK" dirty="0"/>
              <a:t>Lempelig finanspolitik</a:t>
            </a:r>
          </a:p>
        </p:txBody>
      </p:sp>
      <p:pic>
        <p:nvPicPr>
          <p:cNvPr id="5" name="Pladsholder til indhold 4" descr="Et billede, der indeholder tekst, skærmbillede, Font/skrifttype, linje/række&#10;&#10;Indhold genereret af kunstig intelligens kan være forkert.">
            <a:extLst>
              <a:ext uri="{FF2B5EF4-FFF2-40B4-BE49-F238E27FC236}">
                <a16:creationId xmlns:a16="http://schemas.microsoft.com/office/drawing/2014/main" id="{5280E6A3-5A01-9901-F126-F3F4D1ED6FE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5780" y="2708920"/>
            <a:ext cx="7993045" cy="2734463"/>
          </a:xfrm>
        </p:spPr>
      </p:pic>
      <p:sp>
        <p:nvSpPr>
          <p:cNvPr id="7" name="Tekstfelt 6">
            <a:extLst>
              <a:ext uri="{FF2B5EF4-FFF2-40B4-BE49-F238E27FC236}">
                <a16:creationId xmlns:a16="http://schemas.microsoft.com/office/drawing/2014/main" id="{74CCDAEE-DAA3-06ED-21C4-65FEA9CB1D4A}"/>
              </a:ext>
            </a:extLst>
          </p:cNvPr>
          <p:cNvSpPr txBox="1"/>
          <p:nvPr/>
        </p:nvSpPr>
        <p:spPr>
          <a:xfrm>
            <a:off x="8099065" y="3212976"/>
            <a:ext cx="3744417" cy="2086725"/>
          </a:xfrm>
          <a:prstGeom prst="rect">
            <a:avLst/>
          </a:prstGeom>
          <a:noFill/>
        </p:spPr>
        <p:txBody>
          <a:bodyPr wrap="square" rtlCol="0">
            <a:spAutoFit/>
          </a:bodyPr>
          <a:lstStyle/>
          <a:p>
            <a:pPr>
              <a:lnSpc>
                <a:spcPct val="90000"/>
              </a:lnSpc>
            </a:pPr>
            <a:r>
              <a:rPr lang="da-DK" sz="2400" dirty="0"/>
              <a:t>Derudover påvirkes det samfundsøkonomiske mål om </a:t>
            </a:r>
            <a:r>
              <a:rPr lang="da-DK" sz="2400" b="1" dirty="0"/>
              <a:t>balance på statens budget </a:t>
            </a:r>
            <a:r>
              <a:rPr lang="da-DK" sz="2400" dirty="0"/>
              <a:t>negativt da staten jo skal bruge ekstra penge</a:t>
            </a:r>
          </a:p>
        </p:txBody>
      </p:sp>
    </p:spTree>
    <p:extLst>
      <p:ext uri="{BB962C8B-B14F-4D97-AF65-F5344CB8AC3E}">
        <p14:creationId xmlns:p14="http://schemas.microsoft.com/office/powerpoint/2010/main" val="640630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80D642-FFFE-806D-8400-4661695E709C}"/>
              </a:ext>
            </a:extLst>
          </p:cNvPr>
          <p:cNvSpPr>
            <a:spLocks noGrp="1"/>
          </p:cNvSpPr>
          <p:nvPr>
            <p:ph type="title"/>
          </p:nvPr>
        </p:nvSpPr>
        <p:spPr/>
        <p:txBody>
          <a:bodyPr/>
          <a:lstStyle/>
          <a:p>
            <a:pPr algn="ctr"/>
            <a:r>
              <a:rPr lang="da-DK" dirty="0"/>
              <a:t>Lempelig finanspolitik</a:t>
            </a:r>
          </a:p>
        </p:txBody>
      </p:sp>
      <p:sp>
        <p:nvSpPr>
          <p:cNvPr id="3" name="Pladsholder til indhold 2">
            <a:extLst>
              <a:ext uri="{FF2B5EF4-FFF2-40B4-BE49-F238E27FC236}">
                <a16:creationId xmlns:a16="http://schemas.microsoft.com/office/drawing/2014/main" id="{395EC511-C066-942E-160B-FBFADA523775}"/>
              </a:ext>
            </a:extLst>
          </p:cNvPr>
          <p:cNvSpPr>
            <a:spLocks noGrp="1"/>
          </p:cNvSpPr>
          <p:nvPr>
            <p:ph idx="1"/>
          </p:nvPr>
        </p:nvSpPr>
        <p:spPr/>
        <p:txBody>
          <a:bodyPr/>
          <a:lstStyle/>
          <a:p>
            <a:r>
              <a:rPr lang="da-DK" dirty="0"/>
              <a:t>Bør altså anvendes når det ikke går så godt i økonomien</a:t>
            </a:r>
          </a:p>
          <a:p>
            <a:r>
              <a:rPr lang="da-DK" dirty="0"/>
              <a:t>Er en måde hvorpå politikkerne kan få gang i økonomien igen ved at stimulere efterspørgslen</a:t>
            </a:r>
          </a:p>
          <a:p>
            <a:r>
              <a:rPr lang="da-DK" dirty="0"/>
              <a:t>Påvirker særligt økonomisk vækst og arbejdsløsheden positivt</a:t>
            </a:r>
          </a:p>
          <a:p>
            <a:r>
              <a:rPr lang="da-DK" dirty="0"/>
              <a:t>Påvirker særligt betalingsbalancen, inflation og statens budget negativt</a:t>
            </a:r>
          </a:p>
          <a:p>
            <a:endParaRPr lang="da-DK" dirty="0"/>
          </a:p>
        </p:txBody>
      </p:sp>
    </p:spTree>
    <p:extLst>
      <p:ext uri="{BB962C8B-B14F-4D97-AF65-F5344CB8AC3E}">
        <p14:creationId xmlns:p14="http://schemas.microsoft.com/office/powerpoint/2010/main" val="2279350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10F8F9-7662-E8EE-2923-29221E73294F}"/>
              </a:ext>
            </a:extLst>
          </p:cNvPr>
          <p:cNvSpPr>
            <a:spLocks noGrp="1"/>
          </p:cNvSpPr>
          <p:nvPr>
            <p:ph type="title"/>
          </p:nvPr>
        </p:nvSpPr>
        <p:spPr/>
        <p:txBody>
          <a:bodyPr/>
          <a:lstStyle/>
          <a:p>
            <a:pPr algn="ctr"/>
            <a:r>
              <a:rPr lang="da-DK" dirty="0"/>
              <a:t>Stram finanspolitik</a:t>
            </a:r>
          </a:p>
        </p:txBody>
      </p:sp>
      <p:sp>
        <p:nvSpPr>
          <p:cNvPr id="3" name="Pladsholder til indhold 2">
            <a:extLst>
              <a:ext uri="{FF2B5EF4-FFF2-40B4-BE49-F238E27FC236}">
                <a16:creationId xmlns:a16="http://schemas.microsoft.com/office/drawing/2014/main" id="{D376AA71-A610-B445-9238-8884505F788A}"/>
              </a:ext>
            </a:extLst>
          </p:cNvPr>
          <p:cNvSpPr>
            <a:spLocks noGrp="1"/>
          </p:cNvSpPr>
          <p:nvPr>
            <p:ph idx="1"/>
          </p:nvPr>
        </p:nvSpPr>
        <p:spPr/>
        <p:txBody>
          <a:bodyPr>
            <a:normAutofit fontScale="92500"/>
          </a:bodyPr>
          <a:lstStyle/>
          <a:p>
            <a:r>
              <a:rPr lang="da-DK" dirty="0"/>
              <a:t>Stram finanspolitik har sådan set det modsatte formål, nemlig at dæmpe den økonomiske vækst og aktivitet i samfundsøkonomien. Det kan være fordelagtigt i en situation, hvor der er højkonjunktur og fare for det, man kalder en overophedning af økonomien. Overophedning er en situation, hvor der er kraftigt øget vækst, mangel på arbejdskraft og fare for inflation. </a:t>
            </a:r>
          </a:p>
          <a:p>
            <a:r>
              <a:rPr lang="da-DK" dirty="0"/>
              <a:t>I en sådan økonomisk situation kan det være fornuftigt at dæmpe efterspørgslen</a:t>
            </a:r>
          </a:p>
          <a:p>
            <a:pPr algn="l">
              <a:buFont typeface="+mj-lt"/>
              <a:buAutoNum type="arabicPeriod"/>
            </a:pPr>
            <a:r>
              <a:rPr lang="da-DK" dirty="0"/>
              <a:t>Hæve skatten</a:t>
            </a:r>
          </a:p>
          <a:p>
            <a:pPr algn="l">
              <a:buFont typeface="+mj-lt"/>
              <a:buAutoNum type="arabicPeriod"/>
            </a:pPr>
            <a:r>
              <a:rPr lang="da-DK" dirty="0"/>
              <a:t>Gennemføre besparelser og sænke det offentlige forbrug</a:t>
            </a:r>
          </a:p>
          <a:p>
            <a:pPr algn="l">
              <a:buFont typeface="+mj-lt"/>
              <a:buAutoNum type="arabicPeriod"/>
            </a:pPr>
            <a:r>
              <a:rPr lang="da-DK" dirty="0"/>
              <a:t>Udskyde eller sænke de offentlige investeringer.</a:t>
            </a:r>
          </a:p>
          <a:p>
            <a:endParaRPr lang="da-DK" dirty="0"/>
          </a:p>
          <a:p>
            <a:endParaRPr lang="da-DK" dirty="0"/>
          </a:p>
        </p:txBody>
      </p:sp>
    </p:spTree>
    <p:extLst>
      <p:ext uri="{BB962C8B-B14F-4D97-AF65-F5344CB8AC3E}">
        <p14:creationId xmlns:p14="http://schemas.microsoft.com/office/powerpoint/2010/main" val="392374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13AC64-1519-1FAC-08AB-AEEA80829BA5}"/>
              </a:ext>
            </a:extLst>
          </p:cNvPr>
          <p:cNvSpPr>
            <a:spLocks noGrp="1"/>
          </p:cNvSpPr>
          <p:nvPr>
            <p:ph type="title"/>
          </p:nvPr>
        </p:nvSpPr>
        <p:spPr/>
        <p:txBody>
          <a:bodyPr/>
          <a:lstStyle/>
          <a:p>
            <a:pPr algn="ctr"/>
            <a:r>
              <a:rPr lang="da-DK" dirty="0"/>
              <a:t>Stram finanspolitik</a:t>
            </a:r>
          </a:p>
        </p:txBody>
      </p:sp>
      <p:pic>
        <p:nvPicPr>
          <p:cNvPr id="5" name="Pladsholder til indhold 4" descr="Et billede, der indeholder tekst, skærmbillede, Font/skrifttype, linje/række&#10;&#10;Indhold genereret af kunstig intelligens kan være forkert.">
            <a:extLst>
              <a:ext uri="{FF2B5EF4-FFF2-40B4-BE49-F238E27FC236}">
                <a16:creationId xmlns:a16="http://schemas.microsoft.com/office/drawing/2014/main" id="{1C3730B0-F2DF-7DB2-7ADD-424603E2209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17614" y="2852936"/>
            <a:ext cx="6619429" cy="2264313"/>
          </a:xfrm>
        </p:spPr>
      </p:pic>
      <p:sp>
        <p:nvSpPr>
          <p:cNvPr id="6" name="Tekstfelt 5">
            <a:extLst>
              <a:ext uri="{FF2B5EF4-FFF2-40B4-BE49-F238E27FC236}">
                <a16:creationId xmlns:a16="http://schemas.microsoft.com/office/drawing/2014/main" id="{1A6523A9-7FE6-8A80-5C0C-1AE62DB4DE4B}"/>
              </a:ext>
            </a:extLst>
          </p:cNvPr>
          <p:cNvSpPr txBox="1"/>
          <p:nvPr/>
        </p:nvSpPr>
        <p:spPr>
          <a:xfrm>
            <a:off x="8099065" y="3212976"/>
            <a:ext cx="3744417" cy="2086725"/>
          </a:xfrm>
          <a:prstGeom prst="rect">
            <a:avLst/>
          </a:prstGeom>
          <a:noFill/>
        </p:spPr>
        <p:txBody>
          <a:bodyPr wrap="square" rtlCol="0">
            <a:spAutoFit/>
          </a:bodyPr>
          <a:lstStyle/>
          <a:p>
            <a:pPr>
              <a:lnSpc>
                <a:spcPct val="90000"/>
              </a:lnSpc>
            </a:pPr>
            <a:r>
              <a:rPr lang="da-DK" sz="2400" dirty="0"/>
              <a:t>Derudover påvirkes det samfundsøkonomiske mål om </a:t>
            </a:r>
            <a:r>
              <a:rPr lang="da-DK" sz="2400" b="1" dirty="0"/>
              <a:t>balance på statens budget positivt</a:t>
            </a:r>
            <a:r>
              <a:rPr lang="da-DK" sz="2400" dirty="0"/>
              <a:t> da staten jo skal bruge færre penge</a:t>
            </a:r>
          </a:p>
        </p:txBody>
      </p:sp>
    </p:spTree>
    <p:extLst>
      <p:ext uri="{BB962C8B-B14F-4D97-AF65-F5344CB8AC3E}">
        <p14:creationId xmlns:p14="http://schemas.microsoft.com/office/powerpoint/2010/main" val="2659322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A49180-25A3-7DF4-D8C4-DF612AF97523}"/>
              </a:ext>
            </a:extLst>
          </p:cNvPr>
          <p:cNvSpPr>
            <a:spLocks noGrp="1"/>
          </p:cNvSpPr>
          <p:nvPr>
            <p:ph type="title"/>
          </p:nvPr>
        </p:nvSpPr>
        <p:spPr/>
        <p:txBody>
          <a:bodyPr/>
          <a:lstStyle/>
          <a:p>
            <a:pPr algn="ctr"/>
            <a:r>
              <a:rPr lang="da-DK" dirty="0"/>
              <a:t>Stram finanspolitik</a:t>
            </a:r>
          </a:p>
        </p:txBody>
      </p:sp>
      <p:sp>
        <p:nvSpPr>
          <p:cNvPr id="3" name="Pladsholder til indhold 2">
            <a:extLst>
              <a:ext uri="{FF2B5EF4-FFF2-40B4-BE49-F238E27FC236}">
                <a16:creationId xmlns:a16="http://schemas.microsoft.com/office/drawing/2014/main" id="{9E19716E-4B23-7F55-92CC-AC865724B219}"/>
              </a:ext>
            </a:extLst>
          </p:cNvPr>
          <p:cNvSpPr>
            <a:spLocks noGrp="1"/>
          </p:cNvSpPr>
          <p:nvPr>
            <p:ph idx="1"/>
          </p:nvPr>
        </p:nvSpPr>
        <p:spPr/>
        <p:txBody>
          <a:bodyPr/>
          <a:lstStyle/>
          <a:p>
            <a:r>
              <a:rPr lang="da-DK" dirty="0"/>
              <a:t>Bør altså i en periode hvor højkonjunkturen bliver for høj og påvirker de andre samfundsøkonomiske mål negativt</a:t>
            </a:r>
          </a:p>
          <a:p>
            <a:r>
              <a:rPr lang="da-DK" dirty="0"/>
              <a:t>En møde hvorpå politikkerne kan dæmpe efterspørgslen i samfundet</a:t>
            </a:r>
          </a:p>
          <a:p>
            <a:r>
              <a:rPr lang="da-DK" dirty="0"/>
              <a:t>Påvirker særligt positivt inflationen, statens budget saldo og betalingsbalancen</a:t>
            </a:r>
          </a:p>
          <a:p>
            <a:r>
              <a:rPr lang="da-DK" dirty="0"/>
              <a:t>Påvirker særligt negativt økonomisk vækst og arbejdsløsheden</a:t>
            </a:r>
          </a:p>
        </p:txBody>
      </p:sp>
    </p:spTree>
    <p:extLst>
      <p:ext uri="{BB962C8B-B14F-4D97-AF65-F5344CB8AC3E}">
        <p14:creationId xmlns:p14="http://schemas.microsoft.com/office/powerpoint/2010/main" val="3048352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9C36DA-E7B3-59C3-E544-D9E97565BDCA}"/>
              </a:ext>
            </a:extLst>
          </p:cNvPr>
          <p:cNvSpPr>
            <a:spLocks noGrp="1"/>
          </p:cNvSpPr>
          <p:nvPr>
            <p:ph type="title"/>
          </p:nvPr>
        </p:nvSpPr>
        <p:spPr/>
        <p:txBody>
          <a:bodyPr/>
          <a:lstStyle/>
          <a:p>
            <a:pPr algn="ctr"/>
            <a:r>
              <a:rPr lang="da-DK" dirty="0"/>
              <a:t>Overblikket</a:t>
            </a:r>
          </a:p>
        </p:txBody>
      </p:sp>
      <p:pic>
        <p:nvPicPr>
          <p:cNvPr id="5" name="Pladsholder til indhold 4" descr="Et billede, der indeholder tekst, skærmbillede, Font/skrifttype, nummer/tal&#10;&#10;Indhold genereret af kunstig intelligens kan være forkert.">
            <a:extLst>
              <a:ext uri="{FF2B5EF4-FFF2-40B4-BE49-F238E27FC236}">
                <a16:creationId xmlns:a16="http://schemas.microsoft.com/office/drawing/2014/main" id="{20AC7C14-E0FB-6C42-4FC1-8726CF83B02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76261" y="2216058"/>
            <a:ext cx="7836303" cy="3568883"/>
          </a:xfrm>
        </p:spPr>
      </p:pic>
    </p:spTree>
    <p:extLst>
      <p:ext uri="{BB962C8B-B14F-4D97-AF65-F5344CB8AC3E}">
        <p14:creationId xmlns:p14="http://schemas.microsoft.com/office/powerpoint/2010/main" val="4282088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34DAC8-BD8D-2C2B-AB4A-D08FD2D37A1A}"/>
              </a:ext>
            </a:extLst>
          </p:cNvPr>
          <p:cNvSpPr>
            <a:spLocks noGrp="1"/>
          </p:cNvSpPr>
          <p:nvPr>
            <p:ph type="title"/>
          </p:nvPr>
        </p:nvSpPr>
        <p:spPr/>
        <p:txBody>
          <a:bodyPr/>
          <a:lstStyle/>
          <a:p>
            <a:pPr algn="ctr"/>
            <a:r>
              <a:rPr lang="da-DK" dirty="0"/>
              <a:t>Overblikket</a:t>
            </a:r>
          </a:p>
        </p:txBody>
      </p:sp>
      <p:pic>
        <p:nvPicPr>
          <p:cNvPr id="5" name="Pladsholder til indhold 4" descr="Et billede, der indeholder tekst, skærmbillede, Font/skrifttype, nummer/tal&#10;&#10;Indhold genereret af kunstig intelligens kan være forkert.">
            <a:extLst>
              <a:ext uri="{FF2B5EF4-FFF2-40B4-BE49-F238E27FC236}">
                <a16:creationId xmlns:a16="http://schemas.microsoft.com/office/drawing/2014/main" id="{95E9BD14-79C9-1401-C493-1E325F9A4C1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47685" y="2222408"/>
            <a:ext cx="7893456" cy="3556183"/>
          </a:xfrm>
        </p:spPr>
      </p:pic>
    </p:spTree>
    <p:extLst>
      <p:ext uri="{BB962C8B-B14F-4D97-AF65-F5344CB8AC3E}">
        <p14:creationId xmlns:p14="http://schemas.microsoft.com/office/powerpoint/2010/main" val="3512279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015638-D197-370F-FB45-C3577D0B04F9}"/>
              </a:ext>
            </a:extLst>
          </p:cNvPr>
          <p:cNvSpPr>
            <a:spLocks noGrp="1"/>
          </p:cNvSpPr>
          <p:nvPr>
            <p:ph type="title"/>
          </p:nvPr>
        </p:nvSpPr>
        <p:spPr/>
        <p:txBody>
          <a:bodyPr/>
          <a:lstStyle/>
          <a:p>
            <a:pPr algn="ctr"/>
            <a:r>
              <a:rPr lang="da-DK" dirty="0"/>
              <a:t>Stram eller lempelig finanspolitik?</a:t>
            </a:r>
          </a:p>
        </p:txBody>
      </p:sp>
      <p:sp>
        <p:nvSpPr>
          <p:cNvPr id="3" name="Pladsholder til indhold 2">
            <a:extLst>
              <a:ext uri="{FF2B5EF4-FFF2-40B4-BE49-F238E27FC236}">
                <a16:creationId xmlns:a16="http://schemas.microsoft.com/office/drawing/2014/main" id="{635C214E-ADFE-A0C3-0FA3-754F8C2BE315}"/>
              </a:ext>
            </a:extLst>
          </p:cNvPr>
          <p:cNvSpPr>
            <a:spLocks noGrp="1"/>
          </p:cNvSpPr>
          <p:nvPr>
            <p:ph idx="1"/>
          </p:nvPr>
        </p:nvSpPr>
        <p:spPr/>
        <p:txBody>
          <a:bodyPr>
            <a:normAutofit fontScale="92500" lnSpcReduction="20000"/>
          </a:bodyPr>
          <a:lstStyle/>
          <a:p>
            <a:pPr algn="l">
              <a:buFont typeface="+mj-lt"/>
              <a:buAutoNum type="arabicPeriod"/>
            </a:pPr>
            <a:r>
              <a:rPr lang="da-DK" dirty="0"/>
              <a:t>Indkomstskattens bundskat nedsættes med 1 procentpoint.</a:t>
            </a:r>
          </a:p>
          <a:p>
            <a:pPr algn="l">
              <a:buFont typeface="+mj-lt"/>
              <a:buAutoNum type="arabicPeriod"/>
            </a:pPr>
            <a:r>
              <a:rPr lang="da-DK" dirty="0"/>
              <a:t>Der skal spares 2 pct. på budgettet på alle landets gymnasier og universiteter.</a:t>
            </a:r>
          </a:p>
          <a:p>
            <a:pPr algn="l">
              <a:buFont typeface="+mj-lt"/>
              <a:buAutoNum type="arabicPeriod"/>
            </a:pPr>
            <a:r>
              <a:rPr lang="da-DK" dirty="0"/>
              <a:t>Afgiften på øl og cigaretter sættes ned af hensyn til grænsehandelen.</a:t>
            </a:r>
          </a:p>
          <a:p>
            <a:pPr algn="l">
              <a:buFont typeface="+mj-lt"/>
              <a:buAutoNum type="arabicPeriod"/>
            </a:pPr>
            <a:r>
              <a:rPr lang="da-DK" dirty="0"/>
              <a:t>Momsen sættes ned.</a:t>
            </a:r>
          </a:p>
          <a:p>
            <a:pPr algn="l">
              <a:buFont typeface="+mj-lt"/>
              <a:buAutoNum type="arabicPeriod"/>
            </a:pPr>
            <a:r>
              <a:rPr lang="da-DK" dirty="0"/>
              <a:t>Vandafgiften sættes op.</a:t>
            </a:r>
          </a:p>
          <a:p>
            <a:pPr algn="l">
              <a:buFont typeface="+mj-lt"/>
              <a:buAutoNum type="arabicPeriod"/>
            </a:pPr>
            <a:r>
              <a:rPr lang="da-DK" dirty="0"/>
              <a:t>Der bygges endnu en motorvej i Nordjylland.</a:t>
            </a:r>
          </a:p>
          <a:p>
            <a:pPr algn="l">
              <a:buFont typeface="+mj-lt"/>
              <a:buAutoNum type="arabicPeriod"/>
            </a:pPr>
            <a:r>
              <a:rPr lang="da-DK" dirty="0"/>
              <a:t>På grund af stigende priser til naturgas og el, modtager husstande med lav indkomst et støttebeløb på 6.000 kr. fra staten til at dække de øgede udgifter.</a:t>
            </a:r>
          </a:p>
          <a:p>
            <a:endParaRPr lang="da-DK" dirty="0"/>
          </a:p>
        </p:txBody>
      </p:sp>
    </p:spTree>
    <p:extLst>
      <p:ext uri="{BB962C8B-B14F-4D97-AF65-F5344CB8AC3E}">
        <p14:creationId xmlns:p14="http://schemas.microsoft.com/office/powerpoint/2010/main" val="383043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3EA816-2C82-16F6-4CED-C09E06AD1862}"/>
              </a:ext>
            </a:extLst>
          </p:cNvPr>
          <p:cNvSpPr>
            <a:spLocks noGrp="1"/>
          </p:cNvSpPr>
          <p:nvPr>
            <p:ph type="title"/>
          </p:nvPr>
        </p:nvSpPr>
        <p:spPr/>
        <p:txBody>
          <a:bodyPr/>
          <a:lstStyle/>
          <a:p>
            <a:pPr algn="ctr"/>
            <a:r>
              <a:rPr lang="da-DK" dirty="0"/>
              <a:t>Finanspolitik og samfundsøkonomiske mål</a:t>
            </a:r>
          </a:p>
        </p:txBody>
      </p:sp>
      <p:sp>
        <p:nvSpPr>
          <p:cNvPr id="3" name="Pladsholder til indhold 2">
            <a:extLst>
              <a:ext uri="{FF2B5EF4-FFF2-40B4-BE49-F238E27FC236}">
                <a16:creationId xmlns:a16="http://schemas.microsoft.com/office/drawing/2014/main" id="{2990EC4A-A5D3-32AA-AF19-79527D4F6680}"/>
              </a:ext>
            </a:extLst>
          </p:cNvPr>
          <p:cNvSpPr>
            <a:spLocks noGrp="1"/>
          </p:cNvSpPr>
          <p:nvPr>
            <p:ph idx="1"/>
          </p:nvPr>
        </p:nvSpPr>
        <p:spPr/>
        <p:txBody>
          <a:bodyPr/>
          <a:lstStyle/>
          <a:p>
            <a:pPr algn="l"/>
            <a:r>
              <a:rPr lang="da-DK" dirty="0"/>
              <a:t>Hvilken type finanspolitik skal der føres, hvis følgende samfundsøkonomiske mål skal nås?</a:t>
            </a:r>
          </a:p>
          <a:p>
            <a:pPr algn="l">
              <a:buFont typeface="+mj-lt"/>
              <a:buAutoNum type="arabicPeriod"/>
            </a:pPr>
            <a:r>
              <a:rPr lang="da-DK" dirty="0"/>
              <a:t>Arbejdsløsheden skal nedbringes.</a:t>
            </a:r>
          </a:p>
          <a:p>
            <a:pPr algn="l">
              <a:buFont typeface="+mj-lt"/>
              <a:buAutoNum type="arabicPeriod"/>
            </a:pPr>
            <a:r>
              <a:rPr lang="da-DK" dirty="0"/>
              <a:t>Overskuddet på betalingsbalancen skal forøges.</a:t>
            </a:r>
          </a:p>
          <a:p>
            <a:pPr algn="l">
              <a:buFont typeface="+mj-lt"/>
              <a:buAutoNum type="arabicPeriod"/>
            </a:pPr>
            <a:r>
              <a:rPr lang="da-DK" dirty="0"/>
              <a:t>Den økonomiske vækst skal i vejret.</a:t>
            </a:r>
          </a:p>
          <a:p>
            <a:pPr algn="l">
              <a:buFont typeface="+mj-lt"/>
              <a:buAutoNum type="arabicPeriod"/>
            </a:pPr>
            <a:r>
              <a:rPr lang="da-DK" dirty="0"/>
              <a:t>Man vil dæmpe inflationen (prisstigningerne).</a:t>
            </a:r>
          </a:p>
          <a:p>
            <a:endParaRPr lang="da-DK" dirty="0"/>
          </a:p>
        </p:txBody>
      </p:sp>
    </p:spTree>
    <p:extLst>
      <p:ext uri="{BB962C8B-B14F-4D97-AF65-F5344CB8AC3E}">
        <p14:creationId xmlns:p14="http://schemas.microsoft.com/office/powerpoint/2010/main" val="2999995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DAE220-26B1-4041-0A6E-A8C13B6AE41B}"/>
              </a:ext>
            </a:extLst>
          </p:cNvPr>
          <p:cNvSpPr>
            <a:spLocks noGrp="1"/>
          </p:cNvSpPr>
          <p:nvPr>
            <p:ph type="title"/>
          </p:nvPr>
        </p:nvSpPr>
        <p:spPr/>
        <p:txBody>
          <a:bodyPr/>
          <a:lstStyle/>
          <a:p>
            <a:pPr algn="ctr"/>
            <a:r>
              <a:rPr lang="da-DK" dirty="0"/>
              <a:t>Stram eller lempelig finanspolitik?</a:t>
            </a:r>
          </a:p>
        </p:txBody>
      </p:sp>
      <p:pic>
        <p:nvPicPr>
          <p:cNvPr id="5" name="Pladsholder til indhold 4" descr="Et billede, der indeholder tekst, skærmbillede, Font/skrifttype, nummer/tal&#10;&#10;Indhold genereret af kunstig intelligens kan være forkert.">
            <a:extLst>
              <a:ext uri="{FF2B5EF4-FFF2-40B4-BE49-F238E27FC236}">
                <a16:creationId xmlns:a16="http://schemas.microsoft.com/office/drawing/2014/main" id="{5AC52D42-31EA-87D5-7334-CF97C7C101A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04381" y="1570480"/>
            <a:ext cx="6380062" cy="5117190"/>
          </a:xfrm>
        </p:spPr>
      </p:pic>
    </p:spTree>
    <p:extLst>
      <p:ext uri="{BB962C8B-B14F-4D97-AF65-F5344CB8AC3E}">
        <p14:creationId xmlns:p14="http://schemas.microsoft.com/office/powerpoint/2010/main" val="1346507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3BE69A-0BD3-2A3B-A4DC-DC2209A1335D}"/>
              </a:ext>
            </a:extLst>
          </p:cNvPr>
          <p:cNvSpPr>
            <a:spLocks noGrp="1"/>
          </p:cNvSpPr>
          <p:nvPr>
            <p:ph type="title"/>
          </p:nvPr>
        </p:nvSpPr>
        <p:spPr/>
        <p:txBody>
          <a:bodyPr/>
          <a:lstStyle/>
          <a:p>
            <a:pPr algn="ctr"/>
            <a:r>
              <a:rPr lang="da-DK" dirty="0"/>
              <a:t>Pause </a:t>
            </a:r>
          </a:p>
        </p:txBody>
      </p:sp>
      <p:sp>
        <p:nvSpPr>
          <p:cNvPr id="3" name="Pladsholder til indhold 2">
            <a:extLst>
              <a:ext uri="{FF2B5EF4-FFF2-40B4-BE49-F238E27FC236}">
                <a16:creationId xmlns:a16="http://schemas.microsoft.com/office/drawing/2014/main" id="{6E41C310-F150-3487-674F-D26435403D87}"/>
              </a:ext>
            </a:extLst>
          </p:cNvPr>
          <p:cNvSpPr>
            <a:spLocks noGrp="1"/>
          </p:cNvSpPr>
          <p:nvPr>
            <p:ph idx="1"/>
          </p:nvPr>
        </p:nvSpPr>
        <p:spPr/>
        <p:txBody>
          <a:bodyPr/>
          <a:lstStyle/>
          <a:p>
            <a:r>
              <a:rPr lang="da-DK" dirty="0">
                <a:sym typeface="Wingdings" panose="05000000000000000000" pitchFamily="2" charset="2"/>
              </a:rPr>
              <a:t></a:t>
            </a:r>
            <a:endParaRPr lang="da-DK" dirty="0"/>
          </a:p>
        </p:txBody>
      </p:sp>
    </p:spTree>
    <p:extLst>
      <p:ext uri="{BB962C8B-B14F-4D97-AF65-F5344CB8AC3E}">
        <p14:creationId xmlns:p14="http://schemas.microsoft.com/office/powerpoint/2010/main" val="1406596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2F08A2-8F3D-9312-D4DA-AB74D89AF9ED}"/>
              </a:ext>
            </a:extLst>
          </p:cNvPr>
          <p:cNvSpPr>
            <a:spLocks noGrp="1"/>
          </p:cNvSpPr>
          <p:nvPr>
            <p:ph type="title"/>
          </p:nvPr>
        </p:nvSpPr>
        <p:spPr/>
        <p:txBody>
          <a:bodyPr/>
          <a:lstStyle/>
          <a:p>
            <a:pPr algn="ctr"/>
            <a:r>
              <a:rPr lang="da-DK" dirty="0" err="1"/>
              <a:t>OPgave</a:t>
            </a:r>
            <a:endParaRPr lang="da-DK" dirty="0"/>
          </a:p>
        </p:txBody>
      </p:sp>
      <p:sp>
        <p:nvSpPr>
          <p:cNvPr id="3" name="Pladsholder til indhold 2">
            <a:extLst>
              <a:ext uri="{FF2B5EF4-FFF2-40B4-BE49-F238E27FC236}">
                <a16:creationId xmlns:a16="http://schemas.microsoft.com/office/drawing/2014/main" id="{02F1FCF6-CF2B-68BF-3B82-FC176F4E40EC}"/>
              </a:ext>
            </a:extLst>
          </p:cNvPr>
          <p:cNvSpPr>
            <a:spLocks noGrp="1"/>
          </p:cNvSpPr>
          <p:nvPr>
            <p:ph idx="1"/>
          </p:nvPr>
        </p:nvSpPr>
        <p:spPr/>
        <p:txBody>
          <a:bodyPr/>
          <a:lstStyle/>
          <a:p>
            <a:r>
              <a:rPr lang="da-DK" dirty="0"/>
              <a:t>Findes </a:t>
            </a:r>
            <a:r>
              <a:rPr lang="da-DK"/>
              <a:t>på Lectio </a:t>
            </a:r>
            <a:r>
              <a:rPr lang="da-DK">
                <a:sym typeface="Wingdings" panose="05000000000000000000" pitchFamily="2" charset="2"/>
              </a:rPr>
              <a:t></a:t>
            </a:r>
            <a:endParaRPr lang="da-DK"/>
          </a:p>
        </p:txBody>
      </p:sp>
    </p:spTree>
    <p:extLst>
      <p:ext uri="{BB962C8B-B14F-4D97-AF65-F5344CB8AC3E}">
        <p14:creationId xmlns:p14="http://schemas.microsoft.com/office/powerpoint/2010/main" val="2787369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88</TotalTime>
  <Words>574</Words>
  <Application>Microsoft Office PowerPoint</Application>
  <PresentationFormat>Brugerdefineret</PresentationFormat>
  <Paragraphs>67</Paragraphs>
  <Slides>17</Slides>
  <Notes>1</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17</vt:i4>
      </vt:variant>
    </vt:vector>
  </HeadingPairs>
  <TitlesOfParts>
    <vt:vector size="21" baseType="lpstr">
      <vt:lpstr>Arial</vt:lpstr>
      <vt:lpstr>Century Gothic</vt:lpstr>
      <vt:lpstr>Wingdings</vt:lpstr>
      <vt:lpstr>Præsentation med verden 16x9</vt:lpstr>
      <vt:lpstr>Finanspolitik</vt:lpstr>
      <vt:lpstr>Dagens program</vt:lpstr>
      <vt:lpstr>Opsamling fra sidst</vt:lpstr>
      <vt:lpstr>Økonomien svinger</vt:lpstr>
      <vt:lpstr>Lempelig finanspolitik</vt:lpstr>
      <vt:lpstr>Lempelig finanspolitik</vt:lpstr>
      <vt:lpstr>Lempelig finanspolitik</vt:lpstr>
      <vt:lpstr>Stram finanspolitik</vt:lpstr>
      <vt:lpstr>Stram finanspolitik</vt:lpstr>
      <vt:lpstr>Stram finanspolitik</vt:lpstr>
      <vt:lpstr>Overblikket</vt:lpstr>
      <vt:lpstr>Overblikket</vt:lpstr>
      <vt:lpstr>Stram eller lempelig finanspolitik?</vt:lpstr>
      <vt:lpstr>Finanspolitik og samfundsøkonomiske mål</vt:lpstr>
      <vt:lpstr>Stram eller lempelig finanspolitik?</vt:lpstr>
      <vt:lpstr>Pause </vt:lpstr>
      <vt:lpstr>OPgave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2025-03-05T07:43:30Z</dcterms:created>
  <dcterms:modified xsi:type="dcterms:W3CDTF">2025-03-05T09:12:26Z</dcterms:modified>
</cp:coreProperties>
</file>